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36"/>
  </p:notesMasterIdLst>
  <p:sldIdLst>
    <p:sldId id="321" r:id="rId2"/>
    <p:sldId id="405" r:id="rId3"/>
    <p:sldId id="406" r:id="rId4"/>
    <p:sldId id="407" r:id="rId5"/>
    <p:sldId id="408" r:id="rId6"/>
    <p:sldId id="409" r:id="rId7"/>
    <p:sldId id="312" r:id="rId8"/>
    <p:sldId id="314" r:id="rId9"/>
    <p:sldId id="322" r:id="rId10"/>
    <p:sldId id="316" r:id="rId11"/>
    <p:sldId id="313" r:id="rId12"/>
    <p:sldId id="320" r:id="rId13"/>
    <p:sldId id="324" r:id="rId14"/>
    <p:sldId id="323" r:id="rId15"/>
    <p:sldId id="318" r:id="rId16"/>
    <p:sldId id="326" r:id="rId17"/>
    <p:sldId id="327" r:id="rId18"/>
    <p:sldId id="325" r:id="rId19"/>
    <p:sldId id="329" r:id="rId20"/>
    <p:sldId id="330" r:id="rId21"/>
    <p:sldId id="332" r:id="rId22"/>
    <p:sldId id="333" r:id="rId23"/>
    <p:sldId id="334" r:id="rId24"/>
    <p:sldId id="335" r:id="rId25"/>
    <p:sldId id="338" r:id="rId26"/>
    <p:sldId id="339" r:id="rId27"/>
    <p:sldId id="340" r:id="rId28"/>
    <p:sldId id="337" r:id="rId29"/>
    <p:sldId id="341" r:id="rId30"/>
    <p:sldId id="342" r:id="rId31"/>
    <p:sldId id="343" r:id="rId32"/>
    <p:sldId id="344" r:id="rId33"/>
    <p:sldId id="346" r:id="rId34"/>
    <p:sldId id="347" r:id="rId35"/>
    <p:sldId id="331" r:id="rId36"/>
    <p:sldId id="359" r:id="rId37"/>
    <p:sldId id="362" r:id="rId38"/>
    <p:sldId id="363" r:id="rId39"/>
    <p:sldId id="364" r:id="rId40"/>
    <p:sldId id="361" r:id="rId41"/>
    <p:sldId id="365" r:id="rId42"/>
    <p:sldId id="366" r:id="rId43"/>
    <p:sldId id="367" r:id="rId44"/>
    <p:sldId id="360" r:id="rId45"/>
    <p:sldId id="369" r:id="rId46"/>
    <p:sldId id="368" r:id="rId47"/>
    <p:sldId id="370" r:id="rId48"/>
    <p:sldId id="376" r:id="rId49"/>
    <p:sldId id="375" r:id="rId50"/>
    <p:sldId id="377" r:id="rId51"/>
    <p:sldId id="378" r:id="rId52"/>
    <p:sldId id="379" r:id="rId53"/>
    <p:sldId id="380" r:id="rId54"/>
    <p:sldId id="381" r:id="rId55"/>
    <p:sldId id="382" r:id="rId56"/>
    <p:sldId id="383" r:id="rId57"/>
    <p:sldId id="384" r:id="rId58"/>
    <p:sldId id="386" r:id="rId59"/>
    <p:sldId id="387" r:id="rId60"/>
    <p:sldId id="385" r:id="rId61"/>
    <p:sldId id="388" r:id="rId62"/>
    <p:sldId id="390" r:id="rId63"/>
    <p:sldId id="391" r:id="rId64"/>
    <p:sldId id="351" r:id="rId65"/>
    <p:sldId id="392" r:id="rId66"/>
    <p:sldId id="395" r:id="rId67"/>
    <p:sldId id="393" r:id="rId68"/>
    <p:sldId id="317" r:id="rId69"/>
    <p:sldId id="394" r:id="rId70"/>
    <p:sldId id="396" r:id="rId71"/>
    <p:sldId id="397" r:id="rId72"/>
    <p:sldId id="400" r:id="rId73"/>
    <p:sldId id="399" r:id="rId74"/>
    <p:sldId id="401" r:id="rId75"/>
    <p:sldId id="402" r:id="rId76"/>
    <p:sldId id="403" r:id="rId77"/>
    <p:sldId id="404" r:id="rId78"/>
    <p:sldId id="354" r:id="rId79"/>
    <p:sldId id="410" r:id="rId80"/>
    <p:sldId id="411" r:id="rId81"/>
    <p:sldId id="413" r:id="rId82"/>
    <p:sldId id="414" r:id="rId83"/>
    <p:sldId id="415" r:id="rId84"/>
    <p:sldId id="412" r:id="rId85"/>
    <p:sldId id="418" r:id="rId86"/>
    <p:sldId id="416" r:id="rId87"/>
    <p:sldId id="422" r:id="rId88"/>
    <p:sldId id="419" r:id="rId89"/>
    <p:sldId id="423" r:id="rId90"/>
    <p:sldId id="424" r:id="rId91"/>
    <p:sldId id="425" r:id="rId92"/>
    <p:sldId id="426" r:id="rId93"/>
    <p:sldId id="427" r:id="rId94"/>
    <p:sldId id="428" r:id="rId95"/>
    <p:sldId id="429" r:id="rId96"/>
    <p:sldId id="430" r:id="rId97"/>
    <p:sldId id="421" r:id="rId98"/>
    <p:sldId id="431" r:id="rId99"/>
    <p:sldId id="433" r:id="rId100"/>
    <p:sldId id="432" r:id="rId101"/>
    <p:sldId id="434" r:id="rId102"/>
    <p:sldId id="437" r:id="rId103"/>
    <p:sldId id="435" r:id="rId104"/>
    <p:sldId id="436" r:id="rId105"/>
    <p:sldId id="438" r:id="rId106"/>
    <p:sldId id="439" r:id="rId107"/>
    <p:sldId id="440" r:id="rId108"/>
    <p:sldId id="441" r:id="rId109"/>
    <p:sldId id="443" r:id="rId110"/>
    <p:sldId id="442" r:id="rId111"/>
    <p:sldId id="444" r:id="rId112"/>
    <p:sldId id="445" r:id="rId113"/>
    <p:sldId id="446" r:id="rId114"/>
    <p:sldId id="447" r:id="rId115"/>
    <p:sldId id="448" r:id="rId116"/>
    <p:sldId id="449" r:id="rId117"/>
    <p:sldId id="450" r:id="rId118"/>
    <p:sldId id="452" r:id="rId119"/>
    <p:sldId id="460" r:id="rId120"/>
    <p:sldId id="453" r:id="rId121"/>
    <p:sldId id="454" r:id="rId122"/>
    <p:sldId id="457" r:id="rId123"/>
    <p:sldId id="456" r:id="rId124"/>
    <p:sldId id="455" r:id="rId125"/>
    <p:sldId id="451" r:id="rId126"/>
    <p:sldId id="458" r:id="rId127"/>
    <p:sldId id="459" r:id="rId128"/>
    <p:sldId id="352" r:id="rId129"/>
    <p:sldId id="462" r:id="rId130"/>
    <p:sldId id="463" r:id="rId131"/>
    <p:sldId id="464" r:id="rId132"/>
    <p:sldId id="491" r:id="rId133"/>
    <p:sldId id="489" r:id="rId134"/>
    <p:sldId id="490" r:id="rId135"/>
    <p:sldId id="488" r:id="rId136"/>
    <p:sldId id="689" r:id="rId137"/>
    <p:sldId id="473" r:id="rId138"/>
    <p:sldId id="319" r:id="rId139"/>
    <p:sldId id="474" r:id="rId140"/>
    <p:sldId id="475" r:id="rId141"/>
    <p:sldId id="476" r:id="rId142"/>
    <p:sldId id="482" r:id="rId143"/>
    <p:sldId id="478" r:id="rId144"/>
    <p:sldId id="477" r:id="rId145"/>
    <p:sldId id="483" r:id="rId146"/>
    <p:sldId id="479" r:id="rId147"/>
    <p:sldId id="481" r:id="rId148"/>
    <p:sldId id="485" r:id="rId149"/>
    <p:sldId id="484" r:id="rId150"/>
    <p:sldId id="486" r:id="rId151"/>
    <p:sldId id="487" r:id="rId152"/>
    <p:sldId id="465" r:id="rId153"/>
    <p:sldId id="466" r:id="rId154"/>
    <p:sldId id="467" r:id="rId155"/>
    <p:sldId id="468" r:id="rId156"/>
    <p:sldId id="469" r:id="rId157"/>
    <p:sldId id="472" r:id="rId158"/>
    <p:sldId id="470" r:id="rId159"/>
    <p:sldId id="471" r:id="rId160"/>
    <p:sldId id="492" r:id="rId161"/>
    <p:sldId id="498" r:id="rId162"/>
    <p:sldId id="499" r:id="rId163"/>
    <p:sldId id="497" r:id="rId164"/>
    <p:sldId id="494" r:id="rId165"/>
    <p:sldId id="495" r:id="rId166"/>
    <p:sldId id="493" r:id="rId167"/>
    <p:sldId id="496" r:id="rId168"/>
    <p:sldId id="507" r:id="rId169"/>
    <p:sldId id="503" r:id="rId170"/>
    <p:sldId id="500" r:id="rId171"/>
    <p:sldId id="504" r:id="rId172"/>
    <p:sldId id="505" r:id="rId173"/>
    <p:sldId id="501" r:id="rId174"/>
    <p:sldId id="506" r:id="rId175"/>
    <p:sldId id="509" r:id="rId176"/>
    <p:sldId id="508" r:id="rId177"/>
    <p:sldId id="510" r:id="rId178"/>
    <p:sldId id="511" r:id="rId179"/>
    <p:sldId id="512" r:id="rId180"/>
    <p:sldId id="502" r:id="rId181"/>
    <p:sldId id="513" r:id="rId182"/>
    <p:sldId id="514" r:id="rId183"/>
    <p:sldId id="515" r:id="rId184"/>
    <p:sldId id="516" r:id="rId185"/>
    <p:sldId id="521" r:id="rId186"/>
    <p:sldId id="517" r:id="rId187"/>
    <p:sldId id="518" r:id="rId188"/>
    <p:sldId id="519" r:id="rId189"/>
    <p:sldId id="522" r:id="rId190"/>
    <p:sldId id="524" r:id="rId191"/>
    <p:sldId id="525" r:id="rId192"/>
    <p:sldId id="523" r:id="rId193"/>
    <p:sldId id="577" r:id="rId194"/>
    <p:sldId id="578" r:id="rId195"/>
    <p:sldId id="579" r:id="rId196"/>
    <p:sldId id="580" r:id="rId197"/>
    <p:sldId id="785" r:id="rId198"/>
    <p:sldId id="526" r:id="rId199"/>
    <p:sldId id="527" r:id="rId200"/>
    <p:sldId id="529" r:id="rId201"/>
    <p:sldId id="528" r:id="rId202"/>
    <p:sldId id="530" r:id="rId203"/>
    <p:sldId id="531" r:id="rId204"/>
    <p:sldId id="532" r:id="rId205"/>
    <p:sldId id="533" r:id="rId206"/>
    <p:sldId id="534" r:id="rId207"/>
    <p:sldId id="535" r:id="rId208"/>
    <p:sldId id="536" r:id="rId209"/>
    <p:sldId id="537" r:id="rId210"/>
    <p:sldId id="538" r:id="rId211"/>
    <p:sldId id="539" r:id="rId212"/>
    <p:sldId id="540" r:id="rId213"/>
    <p:sldId id="544" r:id="rId214"/>
    <p:sldId id="551" r:id="rId215"/>
    <p:sldId id="550" r:id="rId216"/>
    <p:sldId id="552" r:id="rId217"/>
    <p:sldId id="553" r:id="rId218"/>
    <p:sldId id="554" r:id="rId219"/>
    <p:sldId id="541" r:id="rId220"/>
    <p:sldId id="542" r:id="rId221"/>
    <p:sldId id="543" r:id="rId222"/>
    <p:sldId id="555" r:id="rId223"/>
    <p:sldId id="556" r:id="rId224"/>
    <p:sldId id="557" r:id="rId225"/>
    <p:sldId id="558" r:id="rId226"/>
    <p:sldId id="559" r:id="rId227"/>
    <p:sldId id="560" r:id="rId228"/>
    <p:sldId id="561" r:id="rId229"/>
    <p:sldId id="562" r:id="rId230"/>
    <p:sldId id="563" r:id="rId231"/>
    <p:sldId id="564" r:id="rId232"/>
    <p:sldId id="565" r:id="rId233"/>
    <p:sldId id="545" r:id="rId234"/>
    <p:sldId id="546" r:id="rId235"/>
    <p:sldId id="547" r:id="rId236"/>
    <p:sldId id="548" r:id="rId237"/>
    <p:sldId id="549" r:id="rId238"/>
    <p:sldId id="575" r:id="rId239"/>
    <p:sldId id="566" r:id="rId240"/>
    <p:sldId id="569" r:id="rId241"/>
    <p:sldId id="571" r:id="rId242"/>
    <p:sldId id="567" r:id="rId243"/>
    <p:sldId id="717" r:id="rId244"/>
    <p:sldId id="718" r:id="rId245"/>
    <p:sldId id="719" r:id="rId246"/>
    <p:sldId id="568" r:id="rId247"/>
    <p:sldId id="572" r:id="rId248"/>
    <p:sldId id="574" r:id="rId249"/>
    <p:sldId id="573" r:id="rId250"/>
    <p:sldId id="613" r:id="rId251"/>
    <p:sldId id="614" r:id="rId252"/>
    <p:sldId id="615" r:id="rId253"/>
    <p:sldId id="612" r:id="rId254"/>
    <p:sldId id="582" r:id="rId255"/>
    <p:sldId id="583" r:id="rId256"/>
    <p:sldId id="584" r:id="rId257"/>
    <p:sldId id="588" r:id="rId258"/>
    <p:sldId id="616" r:id="rId259"/>
    <p:sldId id="617" r:id="rId260"/>
    <p:sldId id="618" r:id="rId261"/>
    <p:sldId id="581" r:id="rId262"/>
    <p:sldId id="576" r:id="rId263"/>
    <p:sldId id="620" r:id="rId264"/>
    <p:sldId id="585" r:id="rId265"/>
    <p:sldId id="586" r:id="rId266"/>
    <p:sldId id="621" r:id="rId267"/>
    <p:sldId id="590" r:id="rId268"/>
    <p:sldId id="591" r:id="rId269"/>
    <p:sldId id="592" r:id="rId270"/>
    <p:sldId id="599" r:id="rId271"/>
    <p:sldId id="606" r:id="rId272"/>
    <p:sldId id="600" r:id="rId273"/>
    <p:sldId id="601" r:id="rId274"/>
    <p:sldId id="602" r:id="rId275"/>
    <p:sldId id="603" r:id="rId276"/>
    <p:sldId id="605" r:id="rId277"/>
    <p:sldId id="607" r:id="rId278"/>
    <p:sldId id="609" r:id="rId279"/>
    <p:sldId id="611" r:id="rId280"/>
    <p:sldId id="610" r:id="rId281"/>
    <p:sldId id="622" r:id="rId282"/>
    <p:sldId id="623" r:id="rId283"/>
    <p:sldId id="624" r:id="rId284"/>
    <p:sldId id="625" r:id="rId285"/>
    <p:sldId id="626" r:id="rId286"/>
    <p:sldId id="627" r:id="rId287"/>
    <p:sldId id="775" r:id="rId288"/>
    <p:sldId id="631" r:id="rId289"/>
    <p:sldId id="629" r:id="rId290"/>
    <p:sldId id="688" r:id="rId291"/>
    <p:sldId id="633" r:id="rId292"/>
    <p:sldId id="632" r:id="rId293"/>
    <p:sldId id="634" r:id="rId294"/>
    <p:sldId id="635" r:id="rId295"/>
    <p:sldId id="636" r:id="rId296"/>
    <p:sldId id="648" r:id="rId297"/>
    <p:sldId id="637" r:id="rId298"/>
    <p:sldId id="638" r:id="rId299"/>
    <p:sldId id="639" r:id="rId300"/>
    <p:sldId id="640" r:id="rId301"/>
    <p:sldId id="641" r:id="rId302"/>
    <p:sldId id="725" r:id="rId303"/>
    <p:sldId id="642" r:id="rId304"/>
    <p:sldId id="643" r:id="rId305"/>
    <p:sldId id="726" r:id="rId306"/>
    <p:sldId id="644" r:id="rId307"/>
    <p:sldId id="645" r:id="rId308"/>
    <p:sldId id="727" r:id="rId309"/>
    <p:sldId id="646" r:id="rId310"/>
    <p:sldId id="649" r:id="rId311"/>
    <p:sldId id="650" r:id="rId312"/>
    <p:sldId id="651" r:id="rId313"/>
    <p:sldId id="652" r:id="rId314"/>
    <p:sldId id="647" r:id="rId315"/>
    <p:sldId id="653" r:id="rId316"/>
    <p:sldId id="672" r:id="rId317"/>
    <p:sldId id="673" r:id="rId318"/>
    <p:sldId id="654" r:id="rId319"/>
    <p:sldId id="656" r:id="rId320"/>
    <p:sldId id="728" r:id="rId321"/>
    <p:sldId id="729" r:id="rId322"/>
    <p:sldId id="657" r:id="rId323"/>
    <p:sldId id="659" r:id="rId324"/>
    <p:sldId id="658" r:id="rId325"/>
    <p:sldId id="661" r:id="rId326"/>
    <p:sldId id="660" r:id="rId327"/>
    <p:sldId id="662" r:id="rId328"/>
    <p:sldId id="730" r:id="rId329"/>
    <p:sldId id="663" r:id="rId330"/>
    <p:sldId id="666" r:id="rId331"/>
    <p:sldId id="667" r:id="rId332"/>
    <p:sldId id="668" r:id="rId333"/>
    <p:sldId id="670" r:id="rId334"/>
    <p:sldId id="671" r:id="rId335"/>
    <p:sldId id="665" r:id="rId336"/>
    <p:sldId id="664" r:id="rId337"/>
    <p:sldId id="669" r:id="rId338"/>
    <p:sldId id="731" r:id="rId339"/>
    <p:sldId id="674" r:id="rId340"/>
    <p:sldId id="675" r:id="rId341"/>
    <p:sldId id="676" r:id="rId342"/>
    <p:sldId id="679" r:id="rId343"/>
    <p:sldId id="681" r:id="rId344"/>
    <p:sldId id="677" r:id="rId345"/>
    <p:sldId id="678" r:id="rId346"/>
    <p:sldId id="682" r:id="rId347"/>
    <p:sldId id="683" r:id="rId348"/>
    <p:sldId id="778" r:id="rId349"/>
    <p:sldId id="732" r:id="rId350"/>
    <p:sldId id="779" r:id="rId351"/>
    <p:sldId id="735" r:id="rId352"/>
    <p:sldId id="780" r:id="rId353"/>
    <p:sldId id="776" r:id="rId354"/>
    <p:sldId id="685" r:id="rId355"/>
    <p:sldId id="734" r:id="rId356"/>
    <p:sldId id="777" r:id="rId357"/>
    <p:sldId id="781" r:id="rId358"/>
    <p:sldId id="782" r:id="rId359"/>
    <p:sldId id="783" r:id="rId360"/>
    <p:sldId id="784" r:id="rId361"/>
    <p:sldId id="684" r:id="rId362"/>
    <p:sldId id="733" r:id="rId363"/>
    <p:sldId id="736" r:id="rId364"/>
    <p:sldId id="686" r:id="rId365"/>
    <p:sldId id="691" r:id="rId366"/>
    <p:sldId id="692" r:id="rId367"/>
    <p:sldId id="693" r:id="rId368"/>
    <p:sldId id="697" r:id="rId369"/>
    <p:sldId id="698" r:id="rId370"/>
    <p:sldId id="701" r:id="rId371"/>
    <p:sldId id="702" r:id="rId372"/>
    <p:sldId id="695" r:id="rId373"/>
    <p:sldId id="696" r:id="rId374"/>
    <p:sldId id="699" r:id="rId375"/>
    <p:sldId id="700" r:id="rId376"/>
    <p:sldId id="703" r:id="rId377"/>
    <p:sldId id="704" r:id="rId378"/>
    <p:sldId id="705" r:id="rId379"/>
    <p:sldId id="706" r:id="rId380"/>
    <p:sldId id="707" r:id="rId381"/>
    <p:sldId id="690" r:id="rId382"/>
    <p:sldId id="687" r:id="rId383"/>
    <p:sldId id="710" r:id="rId384"/>
    <p:sldId id="708" r:id="rId385"/>
    <p:sldId id="711" r:id="rId386"/>
    <p:sldId id="737" r:id="rId387"/>
    <p:sldId id="738" r:id="rId388"/>
    <p:sldId id="712" r:id="rId389"/>
    <p:sldId id="713" r:id="rId390"/>
    <p:sldId id="739" r:id="rId391"/>
    <p:sldId id="714" r:id="rId392"/>
    <p:sldId id="716" r:id="rId393"/>
    <p:sldId id="720" r:id="rId394"/>
    <p:sldId id="740" r:id="rId395"/>
    <p:sldId id="721" r:id="rId396"/>
    <p:sldId id="722" r:id="rId397"/>
    <p:sldId id="723" r:id="rId398"/>
    <p:sldId id="724" r:id="rId399"/>
    <p:sldId id="741" r:id="rId400"/>
    <p:sldId id="743" r:id="rId401"/>
    <p:sldId id="742" r:id="rId402"/>
    <p:sldId id="744" r:id="rId403"/>
    <p:sldId id="745" r:id="rId404"/>
    <p:sldId id="746" r:id="rId405"/>
    <p:sldId id="747" r:id="rId406"/>
    <p:sldId id="786" r:id="rId407"/>
    <p:sldId id="748" r:id="rId408"/>
    <p:sldId id="749" r:id="rId409"/>
    <p:sldId id="750" r:id="rId410"/>
    <p:sldId id="751" r:id="rId411"/>
    <p:sldId id="752" r:id="rId412"/>
    <p:sldId id="753" r:id="rId413"/>
    <p:sldId id="754" r:id="rId414"/>
    <p:sldId id="757" r:id="rId415"/>
    <p:sldId id="756" r:id="rId416"/>
    <p:sldId id="755" r:id="rId417"/>
    <p:sldId id="758" r:id="rId418"/>
    <p:sldId id="759" r:id="rId419"/>
    <p:sldId id="760" r:id="rId420"/>
    <p:sldId id="761" r:id="rId421"/>
    <p:sldId id="762" r:id="rId422"/>
    <p:sldId id="763" r:id="rId423"/>
    <p:sldId id="765" r:id="rId424"/>
    <p:sldId id="766" r:id="rId425"/>
    <p:sldId id="767" r:id="rId426"/>
    <p:sldId id="768" r:id="rId427"/>
    <p:sldId id="769" r:id="rId428"/>
    <p:sldId id="770" r:id="rId429"/>
    <p:sldId id="772" r:id="rId430"/>
    <p:sldId id="771" r:id="rId431"/>
    <p:sldId id="773" r:id="rId432"/>
    <p:sldId id="774" r:id="rId433"/>
    <p:sldId id="373" r:id="rId434"/>
    <p:sldId id="374" r:id="rId4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2FF"/>
    <a:srgbClr val="5A82CD"/>
    <a:srgbClr val="091025"/>
    <a:srgbClr val="0F142D"/>
    <a:srgbClr val="060611"/>
    <a:srgbClr val="1C4891"/>
    <a:srgbClr val="091131"/>
    <a:srgbClr val="081742"/>
    <a:srgbClr val="132552"/>
    <a:srgbClr val="3D1E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4FA5F-B651-608F-A0AD-4E927A2CBC4F}" v="1" dt="2023-04-02T12:25:04.914"/>
    <p1510:client id="{96C01D5E-5F27-FED7-AFCC-007C5A3AAA48}" v="2" dt="2023-02-12T17:25:17.666"/>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668" autoAdjust="0"/>
    <p:restoredTop sz="94660"/>
  </p:normalViewPr>
  <p:slideViewPr>
    <p:cSldViewPr snapToGrid="0">
      <p:cViewPr varScale="1">
        <p:scale>
          <a:sx n="102" d="100"/>
          <a:sy n="102" d="100"/>
        </p:scale>
        <p:origin x="13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presProps" Target="presProps.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theme" Target="theme/theme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microsoft.com/office/2016/11/relationships/changesInfo" Target="changesInfos/changesInfo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notesMaster" Target="notesMasters/notesMaster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viewProps" Target="viewProps.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tableStyles" Target="tableStyle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תמש אורח" userId="S::urn:spo:anon#6d82076d5f32c682acc05385573fa4965c1383f32ae31aaceb64b3eea4aca828::" providerId="AD" clId="Web-{96C01D5E-5F27-FED7-AFCC-007C5A3AAA48}"/>
    <pc:docChg chg="modSld">
      <pc:chgData name="משתמש אורח" userId="S::urn:spo:anon#6d82076d5f32c682acc05385573fa4965c1383f32ae31aaceb64b3eea4aca828::" providerId="AD" clId="Web-{96C01D5E-5F27-FED7-AFCC-007C5A3AAA48}" dt="2023-02-12T17:25:17.666" v="2" actId="1076"/>
      <pc:docMkLst>
        <pc:docMk/>
      </pc:docMkLst>
      <pc:sldChg chg="modSp">
        <pc:chgData name="משתמש אורח" userId="S::urn:spo:anon#6d82076d5f32c682acc05385573fa4965c1383f32ae31aaceb64b3eea4aca828::" providerId="AD" clId="Web-{96C01D5E-5F27-FED7-AFCC-007C5A3AAA48}" dt="2023-02-12T17:25:17.666" v="2" actId="1076"/>
        <pc:sldMkLst>
          <pc:docMk/>
          <pc:sldMk cId="294733371" sldId="465"/>
        </pc:sldMkLst>
        <pc:spChg chg="mod">
          <ac:chgData name="משתמש אורח" userId="S::urn:spo:anon#6d82076d5f32c682acc05385573fa4965c1383f32ae31aaceb64b3eea4aca828::" providerId="AD" clId="Web-{96C01D5E-5F27-FED7-AFCC-007C5A3AAA48}" dt="2023-02-12T17:25:17.666" v="2" actId="1076"/>
          <ac:spMkLst>
            <pc:docMk/>
            <pc:sldMk cId="294733371" sldId="465"/>
            <ac:spMk id="7" creationId="{A432A0FD-D83D-E53F-81E2-B5D7699F7B23}"/>
          </ac:spMkLst>
        </pc:spChg>
      </pc:sldChg>
      <pc:sldChg chg="modSp">
        <pc:chgData name="משתמש אורח" userId="S::urn:spo:anon#6d82076d5f32c682acc05385573fa4965c1383f32ae31aaceb64b3eea4aca828::" providerId="AD" clId="Web-{96C01D5E-5F27-FED7-AFCC-007C5A3AAA48}" dt="2023-02-12T10:31:52.906" v="0" actId="1076"/>
        <pc:sldMkLst>
          <pc:docMk/>
          <pc:sldMk cId="4281959572" sldId="474"/>
        </pc:sldMkLst>
        <pc:graphicFrameChg chg="mod">
          <ac:chgData name="משתמש אורח" userId="S::urn:spo:anon#6d82076d5f32c682acc05385573fa4965c1383f32ae31aaceb64b3eea4aca828::" providerId="AD" clId="Web-{96C01D5E-5F27-FED7-AFCC-007C5A3AAA48}" dt="2023-02-12T10:31:52.906" v="0" actId="1076"/>
          <ac:graphicFrameMkLst>
            <pc:docMk/>
            <pc:sldMk cId="4281959572" sldId="474"/>
            <ac:graphicFrameMk id="8" creationId="{07241610-F7A9-BDF9-748E-24104086880D}"/>
          </ac:graphicFrameMkLst>
        </pc:graphicFrameChg>
      </pc:sldChg>
    </pc:docChg>
  </pc:docChgLst>
  <pc:docChgLst>
    <pc:chgData name="משתמש אורח" userId="S::urn:spo:anon#6d82076d5f32c682acc05385573fa4965c1383f32ae31aaceb64b3eea4aca828::" providerId="AD" clId="Web-{7E04FA5F-B651-608F-A0AD-4E927A2CBC4F}"/>
    <pc:docChg chg="modSld">
      <pc:chgData name="משתמש אורח" userId="S::urn:spo:anon#6d82076d5f32c682acc05385573fa4965c1383f32ae31aaceb64b3eea4aca828::" providerId="AD" clId="Web-{7E04FA5F-B651-608F-A0AD-4E927A2CBC4F}" dt="2023-04-02T12:25:04.914" v="0" actId="1076"/>
      <pc:docMkLst>
        <pc:docMk/>
      </pc:docMkLst>
      <pc:sldChg chg="modSp">
        <pc:chgData name="משתמש אורח" userId="S::urn:spo:anon#6d82076d5f32c682acc05385573fa4965c1383f32ae31aaceb64b3eea4aca828::" providerId="AD" clId="Web-{7E04FA5F-B651-608F-A0AD-4E927A2CBC4F}" dt="2023-04-02T12:25:04.914" v="0" actId="1076"/>
        <pc:sldMkLst>
          <pc:docMk/>
          <pc:sldMk cId="894458341" sldId="756"/>
        </pc:sldMkLst>
        <pc:picChg chg="mod">
          <ac:chgData name="משתמש אורח" userId="S::urn:spo:anon#6d82076d5f32c682acc05385573fa4965c1383f32ae31aaceb64b3eea4aca828::" providerId="AD" clId="Web-{7E04FA5F-B651-608F-A0AD-4E927A2CBC4F}" dt="2023-04-02T12:25:04.914" v="0" actId="1076"/>
          <ac:picMkLst>
            <pc:docMk/>
            <pc:sldMk cId="894458341" sldId="756"/>
            <ac:picMk id="7" creationId="{188245E2-F78A-114F-F489-8D757E9AED91}"/>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9E4FFC65-F828-415B-8D27-780F89D7799C}">
      <dgm:prSet phldrT="[טקסט]"/>
      <dgm:spPr/>
      <dgm:t>
        <a:bodyPr/>
        <a:lstStyle/>
        <a:p>
          <a:pPr algn="just" rtl="0"/>
          <a:r>
            <a:rPr lang="en-US" dirty="0"/>
            <a:t>Virtual DOM</a:t>
          </a:r>
          <a:endParaRPr lang="he-IL" dirty="0"/>
        </a:p>
      </dgm:t>
    </dgm:pt>
    <dgm:pt modelId="{8AF20483-3F0C-4899-A912-8F7B93DF1B5C}" type="parTrans" cxnId="{A3A7DB64-6B39-4991-AB9C-DAECB778069B}">
      <dgm:prSet/>
      <dgm:spPr/>
      <dgm:t>
        <a:bodyPr/>
        <a:lstStyle/>
        <a:p>
          <a:pPr rtl="1"/>
          <a:endParaRPr lang="he-IL"/>
        </a:p>
      </dgm:t>
    </dgm:pt>
    <dgm:pt modelId="{6DD77A50-735B-4D11-B0ED-321C7A77BDEA}" type="sibTrans" cxnId="{A3A7DB64-6B39-4991-AB9C-DAECB778069B}">
      <dgm:prSet/>
      <dgm:spPr/>
      <dgm:t>
        <a:bodyPr/>
        <a:lstStyle/>
        <a:p>
          <a:pPr rtl="1"/>
          <a:endParaRPr lang="he-IL"/>
        </a:p>
      </dgm:t>
    </dgm:pt>
    <dgm:pt modelId="{998D9C98-E94A-433C-A353-0B4698EC563D}">
      <dgm:prSet phldrT="[טקסט]"/>
      <dgm:spPr/>
      <dgm:t>
        <a:bodyPr/>
        <a:lstStyle/>
        <a:p>
          <a:pPr algn="just" rtl="0"/>
          <a:r>
            <a:rPr lang="en-US" dirty="0"/>
            <a:t>User Experience</a:t>
          </a:r>
          <a:endParaRPr lang="he-IL" dirty="0"/>
        </a:p>
      </dgm:t>
    </dgm:pt>
    <dgm:pt modelId="{C6A6DF86-ED37-4DAA-93C7-B0E0CBD94572}" type="parTrans" cxnId="{B523EA82-0CD5-44F5-9129-511FF13017AC}">
      <dgm:prSet/>
      <dgm:spPr/>
      <dgm:t>
        <a:bodyPr/>
        <a:lstStyle/>
        <a:p>
          <a:pPr rtl="1"/>
          <a:endParaRPr lang="he-IL"/>
        </a:p>
      </dgm:t>
    </dgm:pt>
    <dgm:pt modelId="{2447104C-7B5D-4ABA-AB9C-BBD5B5D83773}" type="sibTrans" cxnId="{B523EA82-0CD5-44F5-9129-511FF13017AC}">
      <dgm:prSet/>
      <dgm:spPr/>
      <dgm:t>
        <a:bodyPr/>
        <a:lstStyle/>
        <a:p>
          <a:pPr rtl="1"/>
          <a:endParaRPr lang="he-IL"/>
        </a:p>
      </dgm:t>
    </dgm:pt>
    <dgm:pt modelId="{F5415EE7-EAED-402E-9FF1-A9E374B25448}">
      <dgm:prSet phldrT="[טקסט]"/>
      <dgm:spPr/>
      <dgm:t>
        <a:bodyPr/>
        <a:lstStyle/>
        <a:p>
          <a:pPr algn="just" rtl="0"/>
          <a:r>
            <a:rPr lang="en-US" dirty="0"/>
            <a:t>State Handle</a:t>
          </a:r>
          <a:endParaRPr lang="he-IL" dirty="0"/>
        </a:p>
      </dgm:t>
    </dgm:pt>
    <dgm:pt modelId="{8B5B12FD-AABA-4C94-94AE-BF34A3150C93}" type="parTrans" cxnId="{97369E0E-E7CE-4495-B249-D5B37755B78E}">
      <dgm:prSet/>
      <dgm:spPr/>
      <dgm:t>
        <a:bodyPr/>
        <a:lstStyle/>
        <a:p>
          <a:pPr rtl="1"/>
          <a:endParaRPr lang="he-IL"/>
        </a:p>
      </dgm:t>
    </dgm:pt>
    <dgm:pt modelId="{6BBECD99-9F35-4753-918B-46CC2BD2EEAA}" type="sibTrans" cxnId="{97369E0E-E7CE-4495-B249-D5B37755B78E}">
      <dgm:prSet/>
      <dgm:spPr/>
      <dgm:t>
        <a:bodyPr/>
        <a:lstStyle/>
        <a:p>
          <a:pPr rtl="1"/>
          <a:endParaRPr lang="he-IL"/>
        </a:p>
      </dgm:t>
    </dgm:pt>
    <dgm:pt modelId="{0406DED4-D5A7-418D-952D-DC3E85DF9AEB}">
      <dgm:prSet phldrT="[טקסט]"/>
      <dgm:spPr/>
      <dgm:t>
        <a:bodyPr/>
        <a:lstStyle/>
        <a:p>
          <a:pPr algn="just" rtl="0"/>
          <a:r>
            <a:rPr lang="en-US" dirty="0"/>
            <a:t>Components</a:t>
          </a:r>
          <a:endParaRPr lang="he-IL" dirty="0"/>
        </a:p>
      </dgm:t>
    </dgm:pt>
    <dgm:pt modelId="{1F3D7759-FA56-451C-BD44-270079D0A255}" type="parTrans" cxnId="{B57258B4-135A-4876-98AA-1CF833DEB893}">
      <dgm:prSet/>
      <dgm:spPr/>
      <dgm:t>
        <a:bodyPr/>
        <a:lstStyle/>
        <a:p>
          <a:pPr rtl="1"/>
          <a:endParaRPr lang="he-IL"/>
        </a:p>
      </dgm:t>
    </dgm:pt>
    <dgm:pt modelId="{404D1929-67BF-4DD0-B221-2B7771E56527}" type="sibTrans" cxnId="{B57258B4-135A-4876-98AA-1CF833DEB893}">
      <dgm:prSet/>
      <dgm:spPr/>
      <dgm:t>
        <a:bodyPr/>
        <a:lstStyle/>
        <a:p>
          <a:pPr rtl="1"/>
          <a:endParaRPr lang="he-IL"/>
        </a:p>
      </dgm:t>
    </dgm:pt>
    <dgm:pt modelId="{8AC84A22-3F21-448C-BDE8-CBA64A2B1454}">
      <dgm:prSet phldrT="[טקסט]"/>
      <dgm:spPr/>
      <dgm:t>
        <a:bodyPr/>
        <a:lstStyle/>
        <a:p>
          <a:pPr algn="just" rtl="0"/>
          <a:r>
            <a:rPr lang="en-US" dirty="0"/>
            <a:t>No Explicit Data Binging</a:t>
          </a:r>
          <a:endParaRPr lang="he-IL" dirty="0"/>
        </a:p>
      </dgm:t>
    </dgm:pt>
    <dgm:pt modelId="{72F8260B-BB36-4962-B81F-3CF453584542}" type="parTrans" cxnId="{F941888B-48D8-48AA-AAC9-98C5D01E13D9}">
      <dgm:prSet/>
      <dgm:spPr/>
      <dgm:t>
        <a:bodyPr/>
        <a:lstStyle/>
        <a:p>
          <a:pPr rtl="1"/>
          <a:endParaRPr lang="he-IL"/>
        </a:p>
      </dgm:t>
    </dgm:pt>
    <dgm:pt modelId="{26DA2946-7248-4BCA-A120-55C7051A0DD5}" type="sibTrans" cxnId="{F941888B-48D8-48AA-AAC9-98C5D01E13D9}">
      <dgm:prSet/>
      <dgm:spPr/>
      <dgm:t>
        <a:bodyPr/>
        <a:lstStyle/>
        <a:p>
          <a:pPr rtl="1"/>
          <a:endParaRPr lang="he-IL"/>
        </a:p>
      </dgm:t>
    </dgm:pt>
    <dgm:pt modelId="{262F6979-554F-4116-BDBB-2547348469C9}">
      <dgm:prSet phldrT="[טקסט]"/>
      <dgm:spPr/>
      <dgm:t>
        <a:bodyPr/>
        <a:lstStyle/>
        <a:p>
          <a:pPr algn="just" rtl="0"/>
          <a:r>
            <a:rPr lang="en-US" dirty="0"/>
            <a:t>Life cycle hooks</a:t>
          </a:r>
          <a:endParaRPr lang="he-IL" dirty="0"/>
        </a:p>
      </dgm:t>
    </dgm:pt>
    <dgm:pt modelId="{390613A3-3C8C-4006-A2F5-E7DA87F6DFB3}" type="parTrans" cxnId="{55C79674-E161-4857-93B9-3854BA8CFD0C}">
      <dgm:prSet/>
      <dgm:spPr/>
      <dgm:t>
        <a:bodyPr/>
        <a:lstStyle/>
        <a:p>
          <a:pPr rtl="1"/>
          <a:endParaRPr lang="he-IL"/>
        </a:p>
      </dgm:t>
    </dgm:pt>
    <dgm:pt modelId="{88252FC9-6B57-4BD9-93E8-CE3336C1035F}" type="sibTrans" cxnId="{55C79674-E161-4857-93B9-3854BA8CFD0C}">
      <dgm:prSet/>
      <dgm:spPr/>
      <dgm:t>
        <a:bodyPr/>
        <a:lstStyle/>
        <a:p>
          <a:pPr rtl="1"/>
          <a:endParaRPr lang="he-IL"/>
        </a:p>
      </dgm:t>
    </dgm:pt>
    <dgm:pt modelId="{D9E5B523-C5B7-408B-8FAC-9B2F666288EB}">
      <dgm:prSet phldrT="[טקסט]"/>
      <dgm:spPr/>
      <dgm:t>
        <a:bodyPr/>
        <a:lstStyle/>
        <a:p>
          <a:pPr algn="just" rtl="0"/>
          <a:r>
            <a:rPr lang="en-US" dirty="0"/>
            <a:t>Open source</a:t>
          </a:r>
          <a:endParaRPr lang="he-IL" dirty="0"/>
        </a:p>
      </dgm:t>
    </dgm:pt>
    <dgm:pt modelId="{DF250C39-AC3E-4A12-813D-52255275B3C1}" type="parTrans" cxnId="{22EE06FD-A6AD-4B36-AE99-5FC10530D9F9}">
      <dgm:prSet/>
      <dgm:spPr/>
      <dgm:t>
        <a:bodyPr/>
        <a:lstStyle/>
        <a:p>
          <a:pPr rtl="1"/>
          <a:endParaRPr lang="he-IL"/>
        </a:p>
      </dgm:t>
    </dgm:pt>
    <dgm:pt modelId="{1DC5C0D5-8D33-4C13-84EB-61DEC88DFF2D}" type="sibTrans" cxnId="{22EE06FD-A6AD-4B36-AE99-5FC10530D9F9}">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8E1C937F-59EA-4DB8-A851-C4DC6F5330C7}" type="pres">
      <dgm:prSet presAssocID="{9E4FFC65-F828-415B-8D27-780F89D7799C}" presName="parentText" presStyleLbl="node1" presStyleIdx="0" presStyleCnt="7" custLinFactNeighborX="135" custLinFactNeighborY="-14227">
        <dgm:presLayoutVars>
          <dgm:chMax val="0"/>
          <dgm:bulletEnabled val="1"/>
        </dgm:presLayoutVars>
      </dgm:prSet>
      <dgm:spPr/>
    </dgm:pt>
    <dgm:pt modelId="{B8E36FFD-884C-42FF-8206-99C03B35643B}" type="pres">
      <dgm:prSet presAssocID="{6DD77A50-735B-4D11-B0ED-321C7A77BDEA}" presName="spacer" presStyleCnt="0"/>
      <dgm:spPr/>
    </dgm:pt>
    <dgm:pt modelId="{A5356B39-9EDA-4976-B7DD-CBE99E2A451B}" type="pres">
      <dgm:prSet presAssocID="{998D9C98-E94A-433C-A353-0B4698EC563D}" presName="parentText" presStyleLbl="node1" presStyleIdx="1" presStyleCnt="7">
        <dgm:presLayoutVars>
          <dgm:chMax val="0"/>
          <dgm:bulletEnabled val="1"/>
        </dgm:presLayoutVars>
      </dgm:prSet>
      <dgm:spPr/>
    </dgm:pt>
    <dgm:pt modelId="{975CD48C-E209-4E5A-958E-5BBE73A5D69B}" type="pres">
      <dgm:prSet presAssocID="{2447104C-7B5D-4ABA-AB9C-BBD5B5D83773}" presName="spacer" presStyleCnt="0"/>
      <dgm:spPr/>
    </dgm:pt>
    <dgm:pt modelId="{ACC8BF73-7709-43C4-9934-C3A696ACEEF4}" type="pres">
      <dgm:prSet presAssocID="{F5415EE7-EAED-402E-9FF1-A9E374B25448}" presName="parentText" presStyleLbl="node1" presStyleIdx="2" presStyleCnt="7">
        <dgm:presLayoutVars>
          <dgm:chMax val="0"/>
          <dgm:bulletEnabled val="1"/>
        </dgm:presLayoutVars>
      </dgm:prSet>
      <dgm:spPr/>
    </dgm:pt>
    <dgm:pt modelId="{F77AC58D-FC8E-485B-914E-4A50990686C9}" type="pres">
      <dgm:prSet presAssocID="{6BBECD99-9F35-4753-918B-46CC2BD2EEAA}" presName="spacer" presStyleCnt="0"/>
      <dgm:spPr/>
    </dgm:pt>
    <dgm:pt modelId="{47671BEE-5A07-4217-BF65-3C2CCFC92675}" type="pres">
      <dgm:prSet presAssocID="{0406DED4-D5A7-418D-952D-DC3E85DF9AEB}" presName="parentText" presStyleLbl="node1" presStyleIdx="3" presStyleCnt="7">
        <dgm:presLayoutVars>
          <dgm:chMax val="0"/>
          <dgm:bulletEnabled val="1"/>
        </dgm:presLayoutVars>
      </dgm:prSet>
      <dgm:spPr/>
    </dgm:pt>
    <dgm:pt modelId="{E89F97D8-FAF2-4AAB-93AF-0D25A113EF7F}" type="pres">
      <dgm:prSet presAssocID="{404D1929-67BF-4DD0-B221-2B7771E56527}" presName="spacer" presStyleCnt="0"/>
      <dgm:spPr/>
    </dgm:pt>
    <dgm:pt modelId="{E58FCB78-00D6-4F0C-BE2D-91FDC3C0C229}" type="pres">
      <dgm:prSet presAssocID="{8AC84A22-3F21-448C-BDE8-CBA64A2B1454}" presName="parentText" presStyleLbl="node1" presStyleIdx="4" presStyleCnt="7">
        <dgm:presLayoutVars>
          <dgm:chMax val="0"/>
          <dgm:bulletEnabled val="1"/>
        </dgm:presLayoutVars>
      </dgm:prSet>
      <dgm:spPr/>
    </dgm:pt>
    <dgm:pt modelId="{AA78EF11-A0FD-4ABF-BFFA-5472D5B3CD93}" type="pres">
      <dgm:prSet presAssocID="{26DA2946-7248-4BCA-A120-55C7051A0DD5}" presName="spacer" presStyleCnt="0"/>
      <dgm:spPr/>
    </dgm:pt>
    <dgm:pt modelId="{B4DC645F-B9AC-4713-AD2B-5749122A090A}" type="pres">
      <dgm:prSet presAssocID="{262F6979-554F-4116-BDBB-2547348469C9}" presName="parentText" presStyleLbl="node1" presStyleIdx="5" presStyleCnt="7">
        <dgm:presLayoutVars>
          <dgm:chMax val="0"/>
          <dgm:bulletEnabled val="1"/>
        </dgm:presLayoutVars>
      </dgm:prSet>
      <dgm:spPr/>
    </dgm:pt>
    <dgm:pt modelId="{691658FA-8786-4C0C-B945-0A0698C2C361}" type="pres">
      <dgm:prSet presAssocID="{88252FC9-6B57-4BD9-93E8-CE3336C1035F}" presName="spacer" presStyleCnt="0"/>
      <dgm:spPr/>
    </dgm:pt>
    <dgm:pt modelId="{14698BE8-3B8B-483C-B518-24457DF1B83B}" type="pres">
      <dgm:prSet presAssocID="{D9E5B523-C5B7-408B-8FAC-9B2F666288EB}" presName="parentText" presStyleLbl="node1" presStyleIdx="6" presStyleCnt="7">
        <dgm:presLayoutVars>
          <dgm:chMax val="0"/>
          <dgm:bulletEnabled val="1"/>
        </dgm:presLayoutVars>
      </dgm:prSet>
      <dgm:spPr/>
    </dgm:pt>
  </dgm:ptLst>
  <dgm:cxnLst>
    <dgm:cxn modelId="{97369E0E-E7CE-4495-B249-D5B37755B78E}" srcId="{B5EF1E75-E09E-41C5-A8C9-11101A9D4342}" destId="{F5415EE7-EAED-402E-9FF1-A9E374B25448}" srcOrd="2" destOrd="0" parTransId="{8B5B12FD-AABA-4C94-94AE-BF34A3150C93}" sibTransId="{6BBECD99-9F35-4753-918B-46CC2BD2EEAA}"/>
    <dgm:cxn modelId="{7D6B6118-E9B5-404F-A26A-C30992539175}" type="presOf" srcId="{0406DED4-D5A7-418D-952D-DC3E85DF9AEB}" destId="{47671BEE-5A07-4217-BF65-3C2CCFC92675}" srcOrd="0" destOrd="0" presId="urn:microsoft.com/office/officeart/2005/8/layout/vList2"/>
    <dgm:cxn modelId="{A3A7DB64-6B39-4991-AB9C-DAECB778069B}" srcId="{B5EF1E75-E09E-41C5-A8C9-11101A9D4342}" destId="{9E4FFC65-F828-415B-8D27-780F89D7799C}" srcOrd="0" destOrd="0" parTransId="{8AF20483-3F0C-4899-A912-8F7B93DF1B5C}" sibTransId="{6DD77A50-735B-4D11-B0ED-321C7A77BDEA}"/>
    <dgm:cxn modelId="{55C79674-E161-4857-93B9-3854BA8CFD0C}" srcId="{B5EF1E75-E09E-41C5-A8C9-11101A9D4342}" destId="{262F6979-554F-4116-BDBB-2547348469C9}" srcOrd="5" destOrd="0" parTransId="{390613A3-3C8C-4006-A2F5-E7DA87F6DFB3}" sibTransId="{88252FC9-6B57-4BD9-93E8-CE3336C1035F}"/>
    <dgm:cxn modelId="{660DEC7B-35BB-48A7-9E65-4E622FE41556}" type="presOf" srcId="{9E4FFC65-F828-415B-8D27-780F89D7799C}" destId="{8E1C937F-59EA-4DB8-A851-C4DC6F5330C7}" srcOrd="0" destOrd="0" presId="urn:microsoft.com/office/officeart/2005/8/layout/vList2"/>
    <dgm:cxn modelId="{B523EA82-0CD5-44F5-9129-511FF13017AC}" srcId="{B5EF1E75-E09E-41C5-A8C9-11101A9D4342}" destId="{998D9C98-E94A-433C-A353-0B4698EC563D}" srcOrd="1" destOrd="0" parTransId="{C6A6DF86-ED37-4DAA-93C7-B0E0CBD94572}" sibTransId="{2447104C-7B5D-4ABA-AB9C-BBD5B5D83773}"/>
    <dgm:cxn modelId="{46EBDE84-A801-49E2-8632-8CD123760BC5}" type="presOf" srcId="{D9E5B523-C5B7-408B-8FAC-9B2F666288EB}" destId="{14698BE8-3B8B-483C-B518-24457DF1B83B}" srcOrd="0" destOrd="0" presId="urn:microsoft.com/office/officeart/2005/8/layout/vList2"/>
    <dgm:cxn modelId="{F941888B-48D8-48AA-AAC9-98C5D01E13D9}" srcId="{B5EF1E75-E09E-41C5-A8C9-11101A9D4342}" destId="{8AC84A22-3F21-448C-BDE8-CBA64A2B1454}" srcOrd="4" destOrd="0" parTransId="{72F8260B-BB36-4962-B81F-3CF453584542}" sibTransId="{26DA2946-7248-4BCA-A120-55C7051A0DD5}"/>
    <dgm:cxn modelId="{1B11879F-E311-450B-A6C2-F2015764294A}" type="presOf" srcId="{262F6979-554F-4116-BDBB-2547348469C9}" destId="{B4DC645F-B9AC-4713-AD2B-5749122A090A}" srcOrd="0" destOrd="0" presId="urn:microsoft.com/office/officeart/2005/8/layout/vList2"/>
    <dgm:cxn modelId="{B57258B4-135A-4876-98AA-1CF833DEB893}" srcId="{B5EF1E75-E09E-41C5-A8C9-11101A9D4342}" destId="{0406DED4-D5A7-418D-952D-DC3E85DF9AEB}" srcOrd="3" destOrd="0" parTransId="{1F3D7759-FA56-451C-BD44-270079D0A255}" sibTransId="{404D1929-67BF-4DD0-B221-2B7771E56527}"/>
    <dgm:cxn modelId="{A55A28C0-C034-412F-BA01-DD1F7D468AA2}" type="presOf" srcId="{8AC84A22-3F21-448C-BDE8-CBA64A2B1454}" destId="{E58FCB78-00D6-4F0C-BE2D-91FDC3C0C229}" srcOrd="0" destOrd="0" presId="urn:microsoft.com/office/officeart/2005/8/layout/vList2"/>
    <dgm:cxn modelId="{16FBF2C1-CE67-4DE5-A1F8-26FFE2CED07A}" type="presOf" srcId="{F5415EE7-EAED-402E-9FF1-A9E374B25448}" destId="{ACC8BF73-7709-43C4-9934-C3A696ACEEF4}" srcOrd="0" destOrd="0" presId="urn:microsoft.com/office/officeart/2005/8/layout/vList2"/>
    <dgm:cxn modelId="{22EE06FD-A6AD-4B36-AE99-5FC10530D9F9}" srcId="{B5EF1E75-E09E-41C5-A8C9-11101A9D4342}" destId="{D9E5B523-C5B7-408B-8FAC-9B2F666288EB}" srcOrd="6" destOrd="0" parTransId="{DF250C39-AC3E-4A12-813D-52255275B3C1}" sibTransId="{1DC5C0D5-8D33-4C13-84EB-61DEC88DFF2D}"/>
    <dgm:cxn modelId="{B9B094FD-4F61-4B8B-8E5D-9777C3EEDA99}" type="presOf" srcId="{B5EF1E75-E09E-41C5-A8C9-11101A9D4342}" destId="{CCE4B017-092F-488E-BB34-F6A1353F56D5}" srcOrd="0" destOrd="0" presId="urn:microsoft.com/office/officeart/2005/8/layout/vList2"/>
    <dgm:cxn modelId="{40F2B6FF-8224-49B5-AA56-638C259E3F62}" type="presOf" srcId="{998D9C98-E94A-433C-A353-0B4698EC563D}" destId="{A5356B39-9EDA-4976-B7DD-CBE99E2A451B}" srcOrd="0" destOrd="0" presId="urn:microsoft.com/office/officeart/2005/8/layout/vList2"/>
    <dgm:cxn modelId="{34AF5135-99F2-4C4B-B931-56CBAF0E08E2}" type="presParOf" srcId="{CCE4B017-092F-488E-BB34-F6A1353F56D5}" destId="{8E1C937F-59EA-4DB8-A851-C4DC6F5330C7}" srcOrd="0" destOrd="0" presId="urn:microsoft.com/office/officeart/2005/8/layout/vList2"/>
    <dgm:cxn modelId="{F6464ABF-F2DE-4D8A-89D8-EA58A5D77DB2}" type="presParOf" srcId="{CCE4B017-092F-488E-BB34-F6A1353F56D5}" destId="{B8E36FFD-884C-42FF-8206-99C03B35643B}" srcOrd="1" destOrd="0" presId="urn:microsoft.com/office/officeart/2005/8/layout/vList2"/>
    <dgm:cxn modelId="{09DE805D-5A71-48C2-AD9C-096662E18AEE}" type="presParOf" srcId="{CCE4B017-092F-488E-BB34-F6A1353F56D5}" destId="{A5356B39-9EDA-4976-B7DD-CBE99E2A451B}" srcOrd="2" destOrd="0" presId="urn:microsoft.com/office/officeart/2005/8/layout/vList2"/>
    <dgm:cxn modelId="{8B3A1A8C-852C-444D-AD4B-3C10D9FE64A9}" type="presParOf" srcId="{CCE4B017-092F-488E-BB34-F6A1353F56D5}" destId="{975CD48C-E209-4E5A-958E-5BBE73A5D69B}" srcOrd="3" destOrd="0" presId="urn:microsoft.com/office/officeart/2005/8/layout/vList2"/>
    <dgm:cxn modelId="{031C266E-19AB-474C-969D-136E68BD2EF3}" type="presParOf" srcId="{CCE4B017-092F-488E-BB34-F6A1353F56D5}" destId="{ACC8BF73-7709-43C4-9934-C3A696ACEEF4}" srcOrd="4" destOrd="0" presId="urn:microsoft.com/office/officeart/2005/8/layout/vList2"/>
    <dgm:cxn modelId="{DF78576F-52AB-49C6-B256-D6DA34C253C9}" type="presParOf" srcId="{CCE4B017-092F-488E-BB34-F6A1353F56D5}" destId="{F77AC58D-FC8E-485B-914E-4A50990686C9}" srcOrd="5" destOrd="0" presId="urn:microsoft.com/office/officeart/2005/8/layout/vList2"/>
    <dgm:cxn modelId="{C990C233-1E0C-41C3-8BE4-6F5652936051}" type="presParOf" srcId="{CCE4B017-092F-488E-BB34-F6A1353F56D5}" destId="{47671BEE-5A07-4217-BF65-3C2CCFC92675}" srcOrd="6" destOrd="0" presId="urn:microsoft.com/office/officeart/2005/8/layout/vList2"/>
    <dgm:cxn modelId="{1FBB631F-01CD-4CCD-B005-E40F94140DCF}" type="presParOf" srcId="{CCE4B017-092F-488E-BB34-F6A1353F56D5}" destId="{E89F97D8-FAF2-4AAB-93AF-0D25A113EF7F}" srcOrd="7" destOrd="0" presId="urn:microsoft.com/office/officeart/2005/8/layout/vList2"/>
    <dgm:cxn modelId="{C29C48EE-46C4-4D63-BA8A-F381955BA8DC}" type="presParOf" srcId="{CCE4B017-092F-488E-BB34-F6A1353F56D5}" destId="{E58FCB78-00D6-4F0C-BE2D-91FDC3C0C229}" srcOrd="8" destOrd="0" presId="urn:microsoft.com/office/officeart/2005/8/layout/vList2"/>
    <dgm:cxn modelId="{D8CA96C5-A7D8-437D-852C-EDC0E4EAE08C}" type="presParOf" srcId="{CCE4B017-092F-488E-BB34-F6A1353F56D5}" destId="{AA78EF11-A0FD-4ABF-BFFA-5472D5B3CD93}" srcOrd="9" destOrd="0" presId="urn:microsoft.com/office/officeart/2005/8/layout/vList2"/>
    <dgm:cxn modelId="{336CBB3C-5547-406C-AF5C-74043F1F37D6}" type="presParOf" srcId="{CCE4B017-092F-488E-BB34-F6A1353F56D5}" destId="{B4DC645F-B9AC-4713-AD2B-5749122A090A}" srcOrd="10" destOrd="0" presId="urn:microsoft.com/office/officeart/2005/8/layout/vList2"/>
    <dgm:cxn modelId="{459A82D8-0EC0-45A0-9DC9-E6B6436CDC33}" type="presParOf" srcId="{CCE4B017-092F-488E-BB34-F6A1353F56D5}" destId="{691658FA-8786-4C0C-B945-0A0698C2C361}" srcOrd="11" destOrd="0" presId="urn:microsoft.com/office/officeart/2005/8/layout/vList2"/>
    <dgm:cxn modelId="{73685A81-D3E1-4211-84ED-DCF1F71DFCA0}" type="presParOf" srcId="{CCE4B017-092F-488E-BB34-F6A1353F56D5}" destId="{14698BE8-3B8B-483C-B518-24457DF1B83B}" srcOrd="12"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4AF33E42-BA76-40C0-8F3D-11313A9DAFA8}">
      <dgm:prSet/>
      <dgm:spPr/>
      <dgm:t>
        <a:bodyPr/>
        <a:lstStyle/>
        <a:p>
          <a:pPr algn="l" rtl="1"/>
          <a:r>
            <a:rPr lang="en-US" dirty="0"/>
            <a:t>All the rules that apply to hooks that we import from libraries like React apply to custom hooks</a:t>
          </a:r>
          <a:endParaRPr lang="he-IL" dirty="0"/>
        </a:p>
      </dgm:t>
    </dgm:pt>
    <dgm:pt modelId="{6CC5F599-D6F0-46FC-AE1D-86C6B4727BF3}" type="parTrans" cxnId="{0017CB08-610F-4968-BE10-965FF19D1F0F}">
      <dgm:prSet/>
      <dgm:spPr/>
      <dgm:t>
        <a:bodyPr/>
        <a:lstStyle/>
        <a:p>
          <a:pPr rtl="1"/>
          <a:endParaRPr lang="he-IL"/>
        </a:p>
      </dgm:t>
    </dgm:pt>
    <dgm:pt modelId="{B4B2DB36-39A0-4E88-BF9A-9A4E41E2F5D0}" type="sibTrans" cxnId="{0017CB08-610F-4968-BE10-965FF19D1F0F}">
      <dgm:prSet/>
      <dgm:spPr/>
      <dgm:t>
        <a:bodyPr/>
        <a:lstStyle/>
        <a:p>
          <a:pPr rtl="1"/>
          <a:endParaRPr lang="he-IL"/>
        </a:p>
      </dgm:t>
    </dgm:pt>
    <dgm:pt modelId="{0F3F98F1-32DB-410E-B3A0-69A1A2D35092}">
      <dgm:prSet/>
      <dgm:spPr/>
      <dgm:t>
        <a:bodyPr/>
        <a:lstStyle/>
        <a:p>
          <a:pPr algn="l" rtl="1"/>
          <a:r>
            <a:rPr lang="en-US" dirty="0"/>
            <a:t>The name of the hook must start with use</a:t>
          </a:r>
          <a:endParaRPr lang="he-IL" dirty="0"/>
        </a:p>
      </dgm:t>
    </dgm:pt>
    <dgm:pt modelId="{00E5F5F4-A7CF-4793-AF63-2912AD843EE3}" type="parTrans" cxnId="{F373C05C-E68C-4614-899F-2F8EF75588D0}">
      <dgm:prSet/>
      <dgm:spPr/>
      <dgm:t>
        <a:bodyPr/>
        <a:lstStyle/>
        <a:p>
          <a:pPr rtl="1"/>
          <a:endParaRPr lang="he-IL"/>
        </a:p>
      </dgm:t>
    </dgm:pt>
    <dgm:pt modelId="{A8CC0628-3B2D-4B1F-9E30-F0E160C89AA0}" type="sibTrans" cxnId="{F373C05C-E68C-4614-899F-2F8EF75588D0}">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33496945-7A2A-47F0-80D4-0DAC4D146672}" type="pres">
      <dgm:prSet presAssocID="{4AF33E42-BA76-40C0-8F3D-11313A9DAFA8}" presName="parentText" presStyleLbl="node1" presStyleIdx="0" presStyleCnt="2" custScaleY="33808">
        <dgm:presLayoutVars>
          <dgm:chMax val="0"/>
          <dgm:bulletEnabled val="1"/>
        </dgm:presLayoutVars>
      </dgm:prSet>
      <dgm:spPr/>
    </dgm:pt>
    <dgm:pt modelId="{9E278A22-2305-4764-8E4D-CCCE5FB51801}" type="pres">
      <dgm:prSet presAssocID="{B4B2DB36-39A0-4E88-BF9A-9A4E41E2F5D0}" presName="spacer" presStyleCnt="0"/>
      <dgm:spPr/>
    </dgm:pt>
    <dgm:pt modelId="{8393707F-9228-4850-9060-947731E77057}" type="pres">
      <dgm:prSet presAssocID="{0F3F98F1-32DB-410E-B3A0-69A1A2D35092}" presName="parentText" presStyleLbl="node1" presStyleIdx="1" presStyleCnt="2" custScaleY="33808">
        <dgm:presLayoutVars>
          <dgm:chMax val="0"/>
          <dgm:bulletEnabled val="1"/>
        </dgm:presLayoutVars>
      </dgm:prSet>
      <dgm:spPr/>
    </dgm:pt>
  </dgm:ptLst>
  <dgm:cxnLst>
    <dgm:cxn modelId="{BF18BC03-1643-4A73-BCFE-D2C217CBC221}" type="presOf" srcId="{4AF33E42-BA76-40C0-8F3D-11313A9DAFA8}" destId="{33496945-7A2A-47F0-80D4-0DAC4D146672}" srcOrd="0" destOrd="0" presId="urn:microsoft.com/office/officeart/2005/8/layout/vList2"/>
    <dgm:cxn modelId="{0017CB08-610F-4968-BE10-965FF19D1F0F}" srcId="{B5EF1E75-E09E-41C5-A8C9-11101A9D4342}" destId="{4AF33E42-BA76-40C0-8F3D-11313A9DAFA8}" srcOrd="0" destOrd="0" parTransId="{6CC5F599-D6F0-46FC-AE1D-86C6B4727BF3}" sibTransId="{B4B2DB36-39A0-4E88-BF9A-9A4E41E2F5D0}"/>
    <dgm:cxn modelId="{F373C05C-E68C-4614-899F-2F8EF75588D0}" srcId="{B5EF1E75-E09E-41C5-A8C9-11101A9D4342}" destId="{0F3F98F1-32DB-410E-B3A0-69A1A2D35092}" srcOrd="1" destOrd="0" parTransId="{00E5F5F4-A7CF-4793-AF63-2912AD843EE3}" sibTransId="{A8CC0628-3B2D-4B1F-9E30-F0E160C89AA0}"/>
    <dgm:cxn modelId="{DF6D7551-805C-4228-A9A6-F57E3EA81B43}" type="presOf" srcId="{0F3F98F1-32DB-410E-B3A0-69A1A2D35092}" destId="{8393707F-9228-4850-9060-947731E77057}" srcOrd="0" destOrd="0" presId="urn:microsoft.com/office/officeart/2005/8/layout/vList2"/>
    <dgm:cxn modelId="{B9B094FD-4F61-4B8B-8E5D-9777C3EEDA99}" type="presOf" srcId="{B5EF1E75-E09E-41C5-A8C9-11101A9D4342}" destId="{CCE4B017-092F-488E-BB34-F6A1353F56D5}" srcOrd="0" destOrd="0" presId="urn:microsoft.com/office/officeart/2005/8/layout/vList2"/>
    <dgm:cxn modelId="{51B434F8-3E90-494F-9B2C-137C8AC9DD9F}" type="presParOf" srcId="{CCE4B017-092F-488E-BB34-F6A1353F56D5}" destId="{33496945-7A2A-47F0-80D4-0DAC4D146672}" srcOrd="0" destOrd="0" presId="urn:microsoft.com/office/officeart/2005/8/layout/vList2"/>
    <dgm:cxn modelId="{262197BB-5CAE-446B-8AAC-6C67062E9A4E}" type="presParOf" srcId="{CCE4B017-092F-488E-BB34-F6A1353F56D5}" destId="{9E278A22-2305-4764-8E4D-CCCE5FB51801}" srcOrd="1" destOrd="0" presId="urn:microsoft.com/office/officeart/2005/8/layout/vList2"/>
    <dgm:cxn modelId="{E159B097-396E-4ED4-AE70-F8B60AEA583C}" type="presParOf" srcId="{CCE4B017-092F-488E-BB34-F6A1353F56D5}" destId="{8393707F-9228-4850-9060-947731E77057}" srcOrd="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9E4FFC65-F828-415B-8D27-780F89D7799C}">
      <dgm:prSet phldrT="[טקסט]"/>
      <dgm:spPr/>
      <dgm:t>
        <a:bodyPr/>
        <a:lstStyle/>
        <a:p>
          <a:pPr algn="l" rtl="0"/>
          <a:r>
            <a:rPr lang="en-US" dirty="0"/>
            <a:t>supports older browsers</a:t>
          </a:r>
          <a:endParaRPr lang="he-IL" dirty="0"/>
        </a:p>
      </dgm:t>
    </dgm:pt>
    <dgm:pt modelId="{8AF20483-3F0C-4899-A912-8F7B93DF1B5C}" type="parTrans" cxnId="{A3A7DB64-6B39-4991-AB9C-DAECB778069B}">
      <dgm:prSet/>
      <dgm:spPr/>
      <dgm:t>
        <a:bodyPr/>
        <a:lstStyle/>
        <a:p>
          <a:pPr rtl="1"/>
          <a:endParaRPr lang="he-IL"/>
        </a:p>
      </dgm:t>
    </dgm:pt>
    <dgm:pt modelId="{6DD77A50-735B-4D11-B0ED-321C7A77BDEA}" type="sibTrans" cxnId="{A3A7DB64-6B39-4991-AB9C-DAECB778069B}">
      <dgm:prSet/>
      <dgm:spPr/>
      <dgm:t>
        <a:bodyPr/>
        <a:lstStyle/>
        <a:p>
          <a:pPr rtl="1"/>
          <a:endParaRPr lang="he-IL"/>
        </a:p>
      </dgm:t>
    </dgm:pt>
    <dgm:pt modelId="{7A715E18-7FC7-4A6B-9BD8-7A9CA6AB231C}">
      <dgm:prSet phldrT="[טקסט]"/>
      <dgm:spPr/>
      <dgm:t>
        <a:bodyPr/>
        <a:lstStyle/>
        <a:p>
          <a:pPr algn="l" rtl="1">
            <a:buFont typeface="Arial" panose="020B0604020202020204" pitchFamily="34" charset="0"/>
            <a:buChar char="•"/>
          </a:pPr>
          <a:r>
            <a:rPr lang="en-US" b="0" i="0" dirty="0"/>
            <a:t>has a way to abort a request</a:t>
          </a:r>
          <a:endParaRPr lang="he-IL" dirty="0"/>
        </a:p>
      </dgm:t>
    </dgm:pt>
    <dgm:pt modelId="{E504F841-6291-4F55-9A68-885C34ADD490}" type="parTrans" cxnId="{6662F3BF-DF5D-42F6-990E-590563E41F01}">
      <dgm:prSet/>
      <dgm:spPr/>
      <dgm:t>
        <a:bodyPr/>
        <a:lstStyle/>
        <a:p>
          <a:pPr rtl="1"/>
          <a:endParaRPr lang="he-IL"/>
        </a:p>
      </dgm:t>
    </dgm:pt>
    <dgm:pt modelId="{AD1ABDC4-B1C6-4DF6-B826-EBA06AC0F43B}" type="sibTrans" cxnId="{6662F3BF-DF5D-42F6-990E-590563E41F01}">
      <dgm:prSet/>
      <dgm:spPr/>
      <dgm:t>
        <a:bodyPr/>
        <a:lstStyle/>
        <a:p>
          <a:pPr rtl="1"/>
          <a:endParaRPr lang="he-IL"/>
        </a:p>
      </dgm:t>
    </dgm:pt>
    <dgm:pt modelId="{CCC17C8D-5845-4F46-84D3-BCC00ECA8DA2}">
      <dgm:prSet/>
      <dgm:spPr/>
      <dgm:t>
        <a:bodyPr/>
        <a:lstStyle/>
        <a:p>
          <a:pPr algn="l" rtl="1">
            <a:buFont typeface="Arial" panose="020B0604020202020204" pitchFamily="34" charset="0"/>
            <a:buChar char="•"/>
          </a:pPr>
          <a:r>
            <a:rPr lang="en-US" b="0" i="0" dirty="0"/>
            <a:t>has a way to set a response timeout</a:t>
          </a:r>
          <a:endParaRPr lang="he-IL" dirty="0"/>
        </a:p>
      </dgm:t>
    </dgm:pt>
    <dgm:pt modelId="{AB3B199B-B4FC-4856-B339-521406E2BFA9}" type="parTrans" cxnId="{7D7B3B1A-FCAF-4925-B391-9F5465E5A6E4}">
      <dgm:prSet/>
      <dgm:spPr/>
      <dgm:t>
        <a:bodyPr/>
        <a:lstStyle/>
        <a:p>
          <a:pPr rtl="1"/>
          <a:endParaRPr lang="he-IL"/>
        </a:p>
      </dgm:t>
    </dgm:pt>
    <dgm:pt modelId="{0290D950-B14E-4D22-A43E-4A801A593C79}" type="sibTrans" cxnId="{7D7B3B1A-FCAF-4925-B391-9F5465E5A6E4}">
      <dgm:prSet/>
      <dgm:spPr/>
      <dgm:t>
        <a:bodyPr/>
        <a:lstStyle/>
        <a:p>
          <a:pPr rtl="1"/>
          <a:endParaRPr lang="he-IL"/>
        </a:p>
      </dgm:t>
    </dgm:pt>
    <dgm:pt modelId="{14DF5296-86FE-46FB-9F7C-30EC6B735FC4}">
      <dgm:prSet/>
      <dgm:spPr/>
      <dgm:t>
        <a:bodyPr/>
        <a:lstStyle/>
        <a:p>
          <a:pPr algn="l" rtl="1">
            <a:buFont typeface="Arial" panose="020B0604020202020204" pitchFamily="34" charset="0"/>
            <a:buChar char="•"/>
          </a:pPr>
          <a:r>
            <a:rPr lang="en-US" b="0" i="0" dirty="0"/>
            <a:t>has built-in Cross-Site Request Forgery protection</a:t>
          </a:r>
          <a:endParaRPr lang="he-IL" dirty="0"/>
        </a:p>
      </dgm:t>
    </dgm:pt>
    <dgm:pt modelId="{9C1300CA-26C0-496B-B73D-4F9F23D2A70B}" type="parTrans" cxnId="{083D8F99-5A37-451B-B60A-8AC170C0E81E}">
      <dgm:prSet/>
      <dgm:spPr/>
      <dgm:t>
        <a:bodyPr/>
        <a:lstStyle/>
        <a:p>
          <a:pPr rtl="1"/>
          <a:endParaRPr lang="he-IL"/>
        </a:p>
      </dgm:t>
    </dgm:pt>
    <dgm:pt modelId="{60885482-8F0C-4143-B1D0-A00BED4E00AF}" type="sibTrans" cxnId="{083D8F99-5A37-451B-B60A-8AC170C0E81E}">
      <dgm:prSet/>
      <dgm:spPr/>
      <dgm:t>
        <a:bodyPr/>
        <a:lstStyle/>
        <a:p>
          <a:pPr rtl="1"/>
          <a:endParaRPr lang="he-IL"/>
        </a:p>
      </dgm:t>
    </dgm:pt>
    <dgm:pt modelId="{B5B486CC-42F9-4425-98EF-2CBC9676F35A}">
      <dgm:prSet/>
      <dgm:spPr/>
      <dgm:t>
        <a:bodyPr/>
        <a:lstStyle/>
        <a:p>
          <a:pPr algn="l" rtl="1">
            <a:buFont typeface="Arial" panose="020B0604020202020204" pitchFamily="34" charset="0"/>
            <a:buChar char="•"/>
          </a:pPr>
          <a:r>
            <a:rPr lang="en-US" b="0" i="0" dirty="0"/>
            <a:t>supports upload progress</a:t>
          </a:r>
          <a:endParaRPr lang="he-IL" dirty="0"/>
        </a:p>
      </dgm:t>
    </dgm:pt>
    <dgm:pt modelId="{59D72C3A-7A71-4298-BDE0-FBE3162470DF}" type="parTrans" cxnId="{792FDDDE-E3C6-45DC-B3F5-A34CB0CF7D6D}">
      <dgm:prSet/>
      <dgm:spPr/>
      <dgm:t>
        <a:bodyPr/>
        <a:lstStyle/>
        <a:p>
          <a:pPr rtl="1"/>
          <a:endParaRPr lang="he-IL"/>
        </a:p>
      </dgm:t>
    </dgm:pt>
    <dgm:pt modelId="{038F02FD-0899-4617-9B9B-37ADEC510695}" type="sibTrans" cxnId="{792FDDDE-E3C6-45DC-B3F5-A34CB0CF7D6D}">
      <dgm:prSet/>
      <dgm:spPr/>
      <dgm:t>
        <a:bodyPr/>
        <a:lstStyle/>
        <a:p>
          <a:pPr rtl="1"/>
          <a:endParaRPr lang="he-IL"/>
        </a:p>
      </dgm:t>
    </dgm:pt>
    <dgm:pt modelId="{C72D7202-7BB0-4640-A9BB-405A3724473E}">
      <dgm:prSet/>
      <dgm:spPr/>
      <dgm:t>
        <a:bodyPr/>
        <a:lstStyle/>
        <a:p>
          <a:pPr algn="l" rtl="1">
            <a:buFont typeface="Arial" panose="020B0604020202020204" pitchFamily="34" charset="0"/>
            <a:buChar char="•"/>
          </a:pPr>
          <a:r>
            <a:rPr lang="en-US" b="0" i="0" dirty="0"/>
            <a:t>performs automatic JSON data transformation.</a:t>
          </a:r>
          <a:endParaRPr lang="he-IL" dirty="0"/>
        </a:p>
      </dgm:t>
    </dgm:pt>
    <dgm:pt modelId="{ED3E9C09-5DA0-4FF3-8CA8-2ED215828177}" type="parTrans" cxnId="{3FE2C6FC-2AF7-4F8C-B72B-FCE61CB167BE}">
      <dgm:prSet/>
      <dgm:spPr/>
      <dgm:t>
        <a:bodyPr/>
        <a:lstStyle/>
        <a:p>
          <a:pPr rtl="1"/>
          <a:endParaRPr lang="he-IL"/>
        </a:p>
      </dgm:t>
    </dgm:pt>
    <dgm:pt modelId="{2AB60C6E-29CC-44FB-818D-AFCA25E84184}" type="sibTrans" cxnId="{3FE2C6FC-2AF7-4F8C-B72B-FCE61CB167BE}">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8E1C937F-59EA-4DB8-A851-C4DC6F5330C7}" type="pres">
      <dgm:prSet presAssocID="{9E4FFC65-F828-415B-8D27-780F89D7799C}" presName="parentText" presStyleLbl="node1" presStyleIdx="0" presStyleCnt="6" custScaleY="88482" custLinFactY="-188432" custLinFactNeighborX="66607" custLinFactNeighborY="-200000">
        <dgm:presLayoutVars>
          <dgm:chMax val="0"/>
          <dgm:bulletEnabled val="1"/>
        </dgm:presLayoutVars>
      </dgm:prSet>
      <dgm:spPr/>
    </dgm:pt>
    <dgm:pt modelId="{1A9C9304-A908-427F-9636-494CC6DFB3E0}" type="pres">
      <dgm:prSet presAssocID="{6DD77A50-735B-4D11-B0ED-321C7A77BDEA}" presName="spacer" presStyleCnt="0"/>
      <dgm:spPr/>
    </dgm:pt>
    <dgm:pt modelId="{2F7E5298-1792-46FE-B12B-B9C5CCD0A8BB}" type="pres">
      <dgm:prSet presAssocID="{7A715E18-7FC7-4A6B-9BD8-7A9CA6AB231C}" presName="parentText" presStyleLbl="node1" presStyleIdx="1" presStyleCnt="6" custScaleY="88482">
        <dgm:presLayoutVars>
          <dgm:chMax val="0"/>
          <dgm:bulletEnabled val="1"/>
        </dgm:presLayoutVars>
      </dgm:prSet>
      <dgm:spPr/>
    </dgm:pt>
    <dgm:pt modelId="{4BE87BA0-5C2D-40C8-99B3-2DE7604410E7}" type="pres">
      <dgm:prSet presAssocID="{AD1ABDC4-B1C6-4DF6-B826-EBA06AC0F43B}" presName="spacer" presStyleCnt="0"/>
      <dgm:spPr/>
    </dgm:pt>
    <dgm:pt modelId="{84275AEC-7ED6-4C13-B44C-EED37116B11E}" type="pres">
      <dgm:prSet presAssocID="{CCC17C8D-5845-4F46-84D3-BCC00ECA8DA2}" presName="parentText" presStyleLbl="node1" presStyleIdx="2" presStyleCnt="6" custScaleY="88482">
        <dgm:presLayoutVars>
          <dgm:chMax val="0"/>
          <dgm:bulletEnabled val="1"/>
        </dgm:presLayoutVars>
      </dgm:prSet>
      <dgm:spPr/>
    </dgm:pt>
    <dgm:pt modelId="{F2B9E456-CAE0-4ACC-8B4D-44BF17D29B11}" type="pres">
      <dgm:prSet presAssocID="{0290D950-B14E-4D22-A43E-4A801A593C79}" presName="spacer" presStyleCnt="0"/>
      <dgm:spPr/>
    </dgm:pt>
    <dgm:pt modelId="{761D6456-4C91-421B-9831-E4CAEE563C05}" type="pres">
      <dgm:prSet presAssocID="{14DF5296-86FE-46FB-9F7C-30EC6B735FC4}" presName="parentText" presStyleLbl="node1" presStyleIdx="3" presStyleCnt="6" custScaleY="88482">
        <dgm:presLayoutVars>
          <dgm:chMax val="0"/>
          <dgm:bulletEnabled val="1"/>
        </dgm:presLayoutVars>
      </dgm:prSet>
      <dgm:spPr/>
    </dgm:pt>
    <dgm:pt modelId="{98BD9E9C-0EE5-4A8E-A764-63B1656F922F}" type="pres">
      <dgm:prSet presAssocID="{60885482-8F0C-4143-B1D0-A00BED4E00AF}" presName="spacer" presStyleCnt="0"/>
      <dgm:spPr/>
    </dgm:pt>
    <dgm:pt modelId="{1128B216-B830-4190-9DC2-0C3C60836DA9}" type="pres">
      <dgm:prSet presAssocID="{B5B486CC-42F9-4425-98EF-2CBC9676F35A}" presName="parentText" presStyleLbl="node1" presStyleIdx="4" presStyleCnt="6" custScaleY="88482">
        <dgm:presLayoutVars>
          <dgm:chMax val="0"/>
          <dgm:bulletEnabled val="1"/>
        </dgm:presLayoutVars>
      </dgm:prSet>
      <dgm:spPr/>
    </dgm:pt>
    <dgm:pt modelId="{D35D107B-7990-4459-980E-009BD13011E3}" type="pres">
      <dgm:prSet presAssocID="{038F02FD-0899-4617-9B9B-37ADEC510695}" presName="spacer" presStyleCnt="0"/>
      <dgm:spPr/>
    </dgm:pt>
    <dgm:pt modelId="{97DEF0E9-00FA-4279-855F-E1158250255C}" type="pres">
      <dgm:prSet presAssocID="{C72D7202-7BB0-4640-A9BB-405A3724473E}" presName="parentText" presStyleLbl="node1" presStyleIdx="5" presStyleCnt="6" custScaleY="88482">
        <dgm:presLayoutVars>
          <dgm:chMax val="0"/>
          <dgm:bulletEnabled val="1"/>
        </dgm:presLayoutVars>
      </dgm:prSet>
      <dgm:spPr/>
    </dgm:pt>
  </dgm:ptLst>
  <dgm:cxnLst>
    <dgm:cxn modelId="{7D7B3B1A-FCAF-4925-B391-9F5465E5A6E4}" srcId="{B5EF1E75-E09E-41C5-A8C9-11101A9D4342}" destId="{CCC17C8D-5845-4F46-84D3-BCC00ECA8DA2}" srcOrd="2" destOrd="0" parTransId="{AB3B199B-B4FC-4856-B339-521406E2BFA9}" sibTransId="{0290D950-B14E-4D22-A43E-4A801A593C79}"/>
    <dgm:cxn modelId="{9664321C-67BA-45E1-A2FB-E2B1B73D68A8}" type="presOf" srcId="{14DF5296-86FE-46FB-9F7C-30EC6B735FC4}" destId="{761D6456-4C91-421B-9831-E4CAEE563C05}" srcOrd="0" destOrd="0" presId="urn:microsoft.com/office/officeart/2005/8/layout/vList2"/>
    <dgm:cxn modelId="{A3A7DB64-6B39-4991-AB9C-DAECB778069B}" srcId="{B5EF1E75-E09E-41C5-A8C9-11101A9D4342}" destId="{9E4FFC65-F828-415B-8D27-780F89D7799C}" srcOrd="0" destOrd="0" parTransId="{8AF20483-3F0C-4899-A912-8F7B93DF1B5C}" sibTransId="{6DD77A50-735B-4D11-B0ED-321C7A77BDEA}"/>
    <dgm:cxn modelId="{3714864A-7081-4C2B-9C5D-AEECF1C48C46}" type="presOf" srcId="{7A715E18-7FC7-4A6B-9BD8-7A9CA6AB231C}" destId="{2F7E5298-1792-46FE-B12B-B9C5CCD0A8BB}" srcOrd="0" destOrd="0" presId="urn:microsoft.com/office/officeart/2005/8/layout/vList2"/>
    <dgm:cxn modelId="{B5047370-9600-4564-B1E7-03F7BC1AA1F7}" type="presOf" srcId="{B5B486CC-42F9-4425-98EF-2CBC9676F35A}" destId="{1128B216-B830-4190-9DC2-0C3C60836DA9}" srcOrd="0" destOrd="0" presId="urn:microsoft.com/office/officeart/2005/8/layout/vList2"/>
    <dgm:cxn modelId="{660DEC7B-35BB-48A7-9E65-4E622FE41556}" type="presOf" srcId="{9E4FFC65-F828-415B-8D27-780F89D7799C}" destId="{8E1C937F-59EA-4DB8-A851-C4DC6F5330C7}" srcOrd="0" destOrd="0" presId="urn:microsoft.com/office/officeart/2005/8/layout/vList2"/>
    <dgm:cxn modelId="{083D8F99-5A37-451B-B60A-8AC170C0E81E}" srcId="{B5EF1E75-E09E-41C5-A8C9-11101A9D4342}" destId="{14DF5296-86FE-46FB-9F7C-30EC6B735FC4}" srcOrd="3" destOrd="0" parTransId="{9C1300CA-26C0-496B-B73D-4F9F23D2A70B}" sibTransId="{60885482-8F0C-4143-B1D0-A00BED4E00AF}"/>
    <dgm:cxn modelId="{F8069BB5-5B1D-4091-AE08-BEDB51E3925D}" type="presOf" srcId="{C72D7202-7BB0-4640-A9BB-405A3724473E}" destId="{97DEF0E9-00FA-4279-855F-E1158250255C}" srcOrd="0" destOrd="0" presId="urn:microsoft.com/office/officeart/2005/8/layout/vList2"/>
    <dgm:cxn modelId="{6662F3BF-DF5D-42F6-990E-590563E41F01}" srcId="{B5EF1E75-E09E-41C5-A8C9-11101A9D4342}" destId="{7A715E18-7FC7-4A6B-9BD8-7A9CA6AB231C}" srcOrd="1" destOrd="0" parTransId="{E504F841-6291-4F55-9A68-885C34ADD490}" sibTransId="{AD1ABDC4-B1C6-4DF6-B826-EBA06AC0F43B}"/>
    <dgm:cxn modelId="{792FDDDE-E3C6-45DC-B3F5-A34CB0CF7D6D}" srcId="{B5EF1E75-E09E-41C5-A8C9-11101A9D4342}" destId="{B5B486CC-42F9-4425-98EF-2CBC9676F35A}" srcOrd="4" destOrd="0" parTransId="{59D72C3A-7A71-4298-BDE0-FBE3162470DF}" sibTransId="{038F02FD-0899-4617-9B9B-37ADEC510695}"/>
    <dgm:cxn modelId="{3CA8AFF3-0262-4614-8E61-172914D2BADA}" type="presOf" srcId="{CCC17C8D-5845-4F46-84D3-BCC00ECA8DA2}" destId="{84275AEC-7ED6-4C13-B44C-EED37116B11E}" srcOrd="0" destOrd="0" presId="urn:microsoft.com/office/officeart/2005/8/layout/vList2"/>
    <dgm:cxn modelId="{3FE2C6FC-2AF7-4F8C-B72B-FCE61CB167BE}" srcId="{B5EF1E75-E09E-41C5-A8C9-11101A9D4342}" destId="{C72D7202-7BB0-4640-A9BB-405A3724473E}" srcOrd="5" destOrd="0" parTransId="{ED3E9C09-5DA0-4FF3-8CA8-2ED215828177}" sibTransId="{2AB60C6E-29CC-44FB-818D-AFCA25E84184}"/>
    <dgm:cxn modelId="{B9B094FD-4F61-4B8B-8E5D-9777C3EEDA99}" type="presOf" srcId="{B5EF1E75-E09E-41C5-A8C9-11101A9D4342}" destId="{CCE4B017-092F-488E-BB34-F6A1353F56D5}" srcOrd="0" destOrd="0" presId="urn:microsoft.com/office/officeart/2005/8/layout/vList2"/>
    <dgm:cxn modelId="{34AF5135-99F2-4C4B-B931-56CBAF0E08E2}" type="presParOf" srcId="{CCE4B017-092F-488E-BB34-F6A1353F56D5}" destId="{8E1C937F-59EA-4DB8-A851-C4DC6F5330C7}" srcOrd="0" destOrd="0" presId="urn:microsoft.com/office/officeart/2005/8/layout/vList2"/>
    <dgm:cxn modelId="{89A38111-A8B5-4494-88E2-58893331CDD1}" type="presParOf" srcId="{CCE4B017-092F-488E-BB34-F6A1353F56D5}" destId="{1A9C9304-A908-427F-9636-494CC6DFB3E0}" srcOrd="1" destOrd="0" presId="urn:microsoft.com/office/officeart/2005/8/layout/vList2"/>
    <dgm:cxn modelId="{8BC098DF-64CF-4FEA-AFF6-CBC748871D28}" type="presParOf" srcId="{CCE4B017-092F-488E-BB34-F6A1353F56D5}" destId="{2F7E5298-1792-46FE-B12B-B9C5CCD0A8BB}" srcOrd="2" destOrd="0" presId="urn:microsoft.com/office/officeart/2005/8/layout/vList2"/>
    <dgm:cxn modelId="{147BF0F9-920B-435F-8BEE-67F6ADA81E9A}" type="presParOf" srcId="{CCE4B017-092F-488E-BB34-F6A1353F56D5}" destId="{4BE87BA0-5C2D-40C8-99B3-2DE7604410E7}" srcOrd="3" destOrd="0" presId="urn:microsoft.com/office/officeart/2005/8/layout/vList2"/>
    <dgm:cxn modelId="{D1800E58-27FC-4A90-BC2D-AF5DF63E3356}" type="presParOf" srcId="{CCE4B017-092F-488E-BB34-F6A1353F56D5}" destId="{84275AEC-7ED6-4C13-B44C-EED37116B11E}" srcOrd="4" destOrd="0" presId="urn:microsoft.com/office/officeart/2005/8/layout/vList2"/>
    <dgm:cxn modelId="{51F08A87-A959-4B43-91C4-AA81375B733F}" type="presParOf" srcId="{CCE4B017-092F-488E-BB34-F6A1353F56D5}" destId="{F2B9E456-CAE0-4ACC-8B4D-44BF17D29B11}" srcOrd="5" destOrd="0" presId="urn:microsoft.com/office/officeart/2005/8/layout/vList2"/>
    <dgm:cxn modelId="{C5455731-1F3C-4CAD-9CBC-8DF6D3EB9550}" type="presParOf" srcId="{CCE4B017-092F-488E-BB34-F6A1353F56D5}" destId="{761D6456-4C91-421B-9831-E4CAEE563C05}" srcOrd="6" destOrd="0" presId="urn:microsoft.com/office/officeart/2005/8/layout/vList2"/>
    <dgm:cxn modelId="{58DF80DC-2BFB-43AF-8699-E44A8162BCDC}" type="presParOf" srcId="{CCE4B017-092F-488E-BB34-F6A1353F56D5}" destId="{98BD9E9C-0EE5-4A8E-A764-63B1656F922F}" srcOrd="7" destOrd="0" presId="urn:microsoft.com/office/officeart/2005/8/layout/vList2"/>
    <dgm:cxn modelId="{C8B2ECC5-D4F8-484B-B0A0-27515B61C462}" type="presParOf" srcId="{CCE4B017-092F-488E-BB34-F6A1353F56D5}" destId="{1128B216-B830-4190-9DC2-0C3C60836DA9}" srcOrd="8" destOrd="0" presId="urn:microsoft.com/office/officeart/2005/8/layout/vList2"/>
    <dgm:cxn modelId="{5DA5692B-B6CF-4BAC-89B1-5187A7BF6C4B}" type="presParOf" srcId="{CCE4B017-092F-488E-BB34-F6A1353F56D5}" destId="{D35D107B-7990-4459-980E-009BD13011E3}" srcOrd="9" destOrd="0" presId="urn:microsoft.com/office/officeart/2005/8/layout/vList2"/>
    <dgm:cxn modelId="{2C0DD201-CC7B-49EF-994F-3B13B690FF82}" type="presParOf" srcId="{CCE4B017-092F-488E-BB34-F6A1353F56D5}" destId="{97DEF0E9-00FA-4279-855F-E1158250255C}" srcOrd="1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27FFC062-F282-4318-A2E8-F3ED6AD34900}">
      <dgm:prSet/>
      <dgm:spPr/>
      <dgm:t>
        <a:bodyPr/>
        <a:lstStyle/>
        <a:p>
          <a:pPr rtl="0"/>
          <a:r>
            <a:rPr lang="en-US" b="0" i="0" dirty="0"/>
            <a:t>Data that can be considered “global”</a:t>
          </a:r>
          <a:endParaRPr lang="en-US" dirty="0"/>
        </a:p>
      </dgm:t>
    </dgm:pt>
    <dgm:pt modelId="{DE8D4CF7-E4A8-4093-B875-E23209C88059}" type="parTrans" cxnId="{02F5F375-C378-4C22-9F86-B5C6F164E5DD}">
      <dgm:prSet/>
      <dgm:spPr/>
      <dgm:t>
        <a:bodyPr/>
        <a:lstStyle/>
        <a:p>
          <a:pPr rtl="1"/>
          <a:endParaRPr lang="he-IL"/>
        </a:p>
      </dgm:t>
    </dgm:pt>
    <dgm:pt modelId="{BDB05675-E6A9-487D-BDDD-1F65B1E5415C}" type="sibTrans" cxnId="{02F5F375-C378-4C22-9F86-B5C6F164E5DD}">
      <dgm:prSet/>
      <dgm:spPr/>
      <dgm:t>
        <a:bodyPr/>
        <a:lstStyle/>
        <a:p>
          <a:pPr rtl="1"/>
          <a:endParaRPr lang="he-IL"/>
        </a:p>
      </dgm:t>
    </dgm:pt>
    <dgm:pt modelId="{FCB2CFBF-ADA9-4540-BBEE-3BAC8039C098}">
      <dgm:prSet/>
      <dgm:spPr/>
      <dgm:t>
        <a:bodyPr/>
        <a:lstStyle/>
        <a:p>
          <a:pPr rtl="0">
            <a:buFont typeface="Arial" panose="020B0604020202020204" pitchFamily="34" charset="0"/>
            <a:buChar char="•"/>
          </a:pPr>
          <a:r>
            <a:rPr lang="en-US" b="0" i="0" dirty="0"/>
            <a:t>Themes</a:t>
          </a:r>
          <a:endParaRPr lang="en-US" dirty="0"/>
        </a:p>
      </dgm:t>
    </dgm:pt>
    <dgm:pt modelId="{DB58BCE9-6262-4BA4-BF2B-D5FF9FAA0563}" type="parTrans" cxnId="{B2AC7613-21D5-4F5C-B1F6-8749E863D65B}">
      <dgm:prSet/>
      <dgm:spPr/>
      <dgm:t>
        <a:bodyPr/>
        <a:lstStyle/>
        <a:p>
          <a:pPr rtl="1"/>
          <a:endParaRPr lang="he-IL"/>
        </a:p>
      </dgm:t>
    </dgm:pt>
    <dgm:pt modelId="{C7464777-EDBE-4D1F-9C7B-F96F3FDC47AB}" type="sibTrans" cxnId="{B2AC7613-21D5-4F5C-B1F6-8749E863D65B}">
      <dgm:prSet/>
      <dgm:spPr/>
      <dgm:t>
        <a:bodyPr/>
        <a:lstStyle/>
        <a:p>
          <a:pPr rtl="1"/>
          <a:endParaRPr lang="he-IL"/>
        </a:p>
      </dgm:t>
    </dgm:pt>
    <dgm:pt modelId="{51684B71-A031-42E5-80A7-AAB594872B04}">
      <dgm:prSet/>
      <dgm:spPr/>
      <dgm:t>
        <a:bodyPr/>
        <a:lstStyle/>
        <a:p>
          <a:pPr rtl="0">
            <a:buFont typeface="Arial" panose="020B0604020202020204" pitchFamily="34" charset="0"/>
            <a:buChar char="•"/>
          </a:pPr>
          <a:r>
            <a:rPr lang="en-US" b="0" i="0" dirty="0"/>
            <a:t>User data (current authenticated user)</a:t>
          </a:r>
          <a:endParaRPr lang="en-US" dirty="0"/>
        </a:p>
      </dgm:t>
    </dgm:pt>
    <dgm:pt modelId="{E66E13A0-C773-40D1-9B8E-52D5F29C0F23}" type="parTrans" cxnId="{AD2F6ACE-CDAD-476B-9234-2BC57737F0FF}">
      <dgm:prSet/>
      <dgm:spPr/>
      <dgm:t>
        <a:bodyPr/>
        <a:lstStyle/>
        <a:p>
          <a:pPr rtl="1"/>
          <a:endParaRPr lang="he-IL"/>
        </a:p>
      </dgm:t>
    </dgm:pt>
    <dgm:pt modelId="{217EE1D1-2DAB-4A5C-BF14-D0212222DE14}" type="sibTrans" cxnId="{AD2F6ACE-CDAD-476B-9234-2BC57737F0FF}">
      <dgm:prSet/>
      <dgm:spPr/>
      <dgm:t>
        <a:bodyPr/>
        <a:lstStyle/>
        <a:p>
          <a:pPr rtl="1"/>
          <a:endParaRPr lang="he-IL"/>
        </a:p>
      </dgm:t>
    </dgm:pt>
    <dgm:pt modelId="{9346AE02-4FD0-40A5-8C14-8B96B6F5D064}">
      <dgm:prSet/>
      <dgm:spPr/>
      <dgm:t>
        <a:bodyPr/>
        <a:lstStyle/>
        <a:p>
          <a:pPr rtl="0"/>
          <a:r>
            <a:rPr lang="en-US" b="0" i="0"/>
            <a:t>Location-specific</a:t>
          </a:r>
          <a:endParaRPr lang="en-US" dirty="0"/>
        </a:p>
      </dgm:t>
    </dgm:pt>
    <dgm:pt modelId="{84FA270B-A803-4B5B-A14D-3196E58FFA32}" type="parTrans" cxnId="{651A0025-9C99-4542-80F2-4880CDAF0465}">
      <dgm:prSet/>
      <dgm:spPr/>
      <dgm:t>
        <a:bodyPr/>
        <a:lstStyle/>
        <a:p>
          <a:pPr rtl="1"/>
          <a:endParaRPr lang="he-IL"/>
        </a:p>
      </dgm:t>
    </dgm:pt>
    <dgm:pt modelId="{7EA6B491-5F47-409A-8F53-66DDD2DCB33A}" type="sibTrans" cxnId="{651A0025-9C99-4542-80F2-4880CDAF0465}">
      <dgm:prSet/>
      <dgm:spPr/>
      <dgm:t>
        <a:bodyPr/>
        <a:lstStyle/>
        <a:p>
          <a:pPr rtl="1"/>
          <a:endParaRPr lang="he-IL"/>
        </a:p>
      </dgm:t>
    </dgm:pt>
    <dgm:pt modelId="{958B1B58-9CD9-4F23-A30C-3C53A0D67F6B}">
      <dgm:prSet/>
      <dgm:spPr/>
      <dgm:t>
        <a:bodyPr/>
        <a:lstStyle/>
        <a:p>
          <a:pPr rtl="0"/>
          <a:r>
            <a:rPr lang="en-US" b="0" i="0" dirty="0"/>
            <a:t>preferred language</a:t>
          </a:r>
          <a:endParaRPr lang="en-US" dirty="0"/>
        </a:p>
      </dgm:t>
    </dgm:pt>
    <dgm:pt modelId="{8D47FBDB-2FC6-4E6A-9DF3-64C154569176}" type="parTrans" cxnId="{CBD5743A-3E23-4494-900A-9EEC37A99E1F}">
      <dgm:prSet/>
      <dgm:spPr/>
      <dgm:t>
        <a:bodyPr/>
        <a:lstStyle/>
        <a:p>
          <a:pPr rtl="1"/>
          <a:endParaRPr lang="he-IL"/>
        </a:p>
      </dgm:t>
    </dgm:pt>
    <dgm:pt modelId="{4281E816-B4C5-4DAA-98FA-CB21B46C74E7}" type="sibTrans" cxnId="{CBD5743A-3E23-4494-900A-9EEC37A99E1F}">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C3705EF2-A369-4E23-84BC-03AE6C0A73E6}" type="pres">
      <dgm:prSet presAssocID="{27FFC062-F282-4318-A2E8-F3ED6AD34900}" presName="parentText" presStyleLbl="node1" presStyleIdx="0" presStyleCnt="5">
        <dgm:presLayoutVars>
          <dgm:chMax val="0"/>
          <dgm:bulletEnabled val="1"/>
        </dgm:presLayoutVars>
      </dgm:prSet>
      <dgm:spPr/>
    </dgm:pt>
    <dgm:pt modelId="{C762B1D7-89C4-4CD4-BE7B-B46DB54707D5}" type="pres">
      <dgm:prSet presAssocID="{BDB05675-E6A9-487D-BDDD-1F65B1E5415C}" presName="spacer" presStyleCnt="0"/>
      <dgm:spPr/>
    </dgm:pt>
    <dgm:pt modelId="{01B0A076-05DF-4CD5-984B-76DDDC205B06}" type="pres">
      <dgm:prSet presAssocID="{FCB2CFBF-ADA9-4540-BBEE-3BAC8039C098}" presName="parentText" presStyleLbl="node1" presStyleIdx="1" presStyleCnt="5">
        <dgm:presLayoutVars>
          <dgm:chMax val="0"/>
          <dgm:bulletEnabled val="1"/>
        </dgm:presLayoutVars>
      </dgm:prSet>
      <dgm:spPr/>
    </dgm:pt>
    <dgm:pt modelId="{A89A955A-31A3-474F-BAA7-58CDA821A37F}" type="pres">
      <dgm:prSet presAssocID="{C7464777-EDBE-4D1F-9C7B-F96F3FDC47AB}" presName="spacer" presStyleCnt="0"/>
      <dgm:spPr/>
    </dgm:pt>
    <dgm:pt modelId="{F5A7DACB-1343-4752-B0BF-41AC09A925EC}" type="pres">
      <dgm:prSet presAssocID="{51684B71-A031-42E5-80A7-AAB594872B04}" presName="parentText" presStyleLbl="node1" presStyleIdx="2" presStyleCnt="5">
        <dgm:presLayoutVars>
          <dgm:chMax val="0"/>
          <dgm:bulletEnabled val="1"/>
        </dgm:presLayoutVars>
      </dgm:prSet>
      <dgm:spPr/>
    </dgm:pt>
    <dgm:pt modelId="{D2538914-6519-4535-BAA0-B219DF402108}" type="pres">
      <dgm:prSet presAssocID="{217EE1D1-2DAB-4A5C-BF14-D0212222DE14}" presName="spacer" presStyleCnt="0"/>
      <dgm:spPr/>
    </dgm:pt>
    <dgm:pt modelId="{48C7B67B-F664-4FE3-BD29-DDC7FD3921EF}" type="pres">
      <dgm:prSet presAssocID="{9346AE02-4FD0-40A5-8C14-8B96B6F5D064}" presName="parentText" presStyleLbl="node1" presStyleIdx="3" presStyleCnt="5">
        <dgm:presLayoutVars>
          <dgm:chMax val="0"/>
          <dgm:bulletEnabled val="1"/>
        </dgm:presLayoutVars>
      </dgm:prSet>
      <dgm:spPr/>
    </dgm:pt>
    <dgm:pt modelId="{54279476-6899-456C-8908-FA63D9280F83}" type="pres">
      <dgm:prSet presAssocID="{7EA6B491-5F47-409A-8F53-66DDD2DCB33A}" presName="spacer" presStyleCnt="0"/>
      <dgm:spPr/>
    </dgm:pt>
    <dgm:pt modelId="{FB689BEC-51C4-4C40-A679-DF404B2102DB}" type="pres">
      <dgm:prSet presAssocID="{958B1B58-9CD9-4F23-A30C-3C53A0D67F6B}" presName="parentText" presStyleLbl="node1" presStyleIdx="4" presStyleCnt="5">
        <dgm:presLayoutVars>
          <dgm:chMax val="0"/>
          <dgm:bulletEnabled val="1"/>
        </dgm:presLayoutVars>
      </dgm:prSet>
      <dgm:spPr/>
    </dgm:pt>
  </dgm:ptLst>
  <dgm:cxnLst>
    <dgm:cxn modelId="{B2AC7613-21D5-4F5C-B1F6-8749E863D65B}" srcId="{B5EF1E75-E09E-41C5-A8C9-11101A9D4342}" destId="{FCB2CFBF-ADA9-4540-BBEE-3BAC8039C098}" srcOrd="1" destOrd="0" parTransId="{DB58BCE9-6262-4BA4-BF2B-D5FF9FAA0563}" sibTransId="{C7464777-EDBE-4D1F-9C7B-F96F3FDC47AB}"/>
    <dgm:cxn modelId="{651A0025-9C99-4542-80F2-4880CDAF0465}" srcId="{B5EF1E75-E09E-41C5-A8C9-11101A9D4342}" destId="{9346AE02-4FD0-40A5-8C14-8B96B6F5D064}" srcOrd="3" destOrd="0" parTransId="{84FA270B-A803-4B5B-A14D-3196E58FFA32}" sibTransId="{7EA6B491-5F47-409A-8F53-66DDD2DCB33A}"/>
    <dgm:cxn modelId="{7C7C2E2A-0FCE-4AD4-8CF9-CF039A2D55D9}" type="presOf" srcId="{51684B71-A031-42E5-80A7-AAB594872B04}" destId="{F5A7DACB-1343-4752-B0BF-41AC09A925EC}" srcOrd="0" destOrd="0" presId="urn:microsoft.com/office/officeart/2005/8/layout/vList2"/>
    <dgm:cxn modelId="{CBD5743A-3E23-4494-900A-9EEC37A99E1F}" srcId="{B5EF1E75-E09E-41C5-A8C9-11101A9D4342}" destId="{958B1B58-9CD9-4F23-A30C-3C53A0D67F6B}" srcOrd="4" destOrd="0" parTransId="{8D47FBDB-2FC6-4E6A-9DF3-64C154569176}" sibTransId="{4281E816-B4C5-4DAA-98FA-CB21B46C74E7}"/>
    <dgm:cxn modelId="{02F5F375-C378-4C22-9F86-B5C6F164E5DD}" srcId="{B5EF1E75-E09E-41C5-A8C9-11101A9D4342}" destId="{27FFC062-F282-4318-A2E8-F3ED6AD34900}" srcOrd="0" destOrd="0" parTransId="{DE8D4CF7-E4A8-4093-B875-E23209C88059}" sibTransId="{BDB05675-E6A9-487D-BDDD-1F65B1E5415C}"/>
    <dgm:cxn modelId="{AC38827A-CC6C-4300-9D29-1C308A131934}" type="presOf" srcId="{958B1B58-9CD9-4F23-A30C-3C53A0D67F6B}" destId="{FB689BEC-51C4-4C40-A679-DF404B2102DB}" srcOrd="0" destOrd="0" presId="urn:microsoft.com/office/officeart/2005/8/layout/vList2"/>
    <dgm:cxn modelId="{353433A5-8D8C-4B93-BF0D-E5640F99879A}" type="presOf" srcId="{FCB2CFBF-ADA9-4540-BBEE-3BAC8039C098}" destId="{01B0A076-05DF-4CD5-984B-76DDDC205B06}" srcOrd="0" destOrd="0" presId="urn:microsoft.com/office/officeart/2005/8/layout/vList2"/>
    <dgm:cxn modelId="{AD2F6ACE-CDAD-476B-9234-2BC57737F0FF}" srcId="{B5EF1E75-E09E-41C5-A8C9-11101A9D4342}" destId="{51684B71-A031-42E5-80A7-AAB594872B04}" srcOrd="2" destOrd="0" parTransId="{E66E13A0-C773-40D1-9B8E-52D5F29C0F23}" sibTransId="{217EE1D1-2DAB-4A5C-BF14-D0212222DE14}"/>
    <dgm:cxn modelId="{66EF6CE7-2F39-408E-8FAE-8C15240B8A25}" type="presOf" srcId="{27FFC062-F282-4318-A2E8-F3ED6AD34900}" destId="{C3705EF2-A369-4E23-84BC-03AE6C0A73E6}" srcOrd="0" destOrd="0" presId="urn:microsoft.com/office/officeart/2005/8/layout/vList2"/>
    <dgm:cxn modelId="{9C3421EA-186F-49B7-811B-A45D9D2E2EBE}" type="presOf" srcId="{9346AE02-4FD0-40A5-8C14-8B96B6F5D064}" destId="{48C7B67B-F664-4FE3-BD29-DDC7FD3921EF}" srcOrd="0" destOrd="0" presId="urn:microsoft.com/office/officeart/2005/8/layout/vList2"/>
    <dgm:cxn modelId="{B9B094FD-4F61-4B8B-8E5D-9777C3EEDA99}" type="presOf" srcId="{B5EF1E75-E09E-41C5-A8C9-11101A9D4342}" destId="{CCE4B017-092F-488E-BB34-F6A1353F56D5}" srcOrd="0" destOrd="0" presId="urn:microsoft.com/office/officeart/2005/8/layout/vList2"/>
    <dgm:cxn modelId="{982C5B32-78F5-405D-9B93-FE14A86F1691}" type="presParOf" srcId="{CCE4B017-092F-488E-BB34-F6A1353F56D5}" destId="{C3705EF2-A369-4E23-84BC-03AE6C0A73E6}" srcOrd="0" destOrd="0" presId="urn:microsoft.com/office/officeart/2005/8/layout/vList2"/>
    <dgm:cxn modelId="{9C1859E5-D8F2-4490-833F-86FDB6CCFD12}" type="presParOf" srcId="{CCE4B017-092F-488E-BB34-F6A1353F56D5}" destId="{C762B1D7-89C4-4CD4-BE7B-B46DB54707D5}" srcOrd="1" destOrd="0" presId="urn:microsoft.com/office/officeart/2005/8/layout/vList2"/>
    <dgm:cxn modelId="{8E210F12-7B5C-4523-AF86-F69D18266D66}" type="presParOf" srcId="{CCE4B017-092F-488E-BB34-F6A1353F56D5}" destId="{01B0A076-05DF-4CD5-984B-76DDDC205B06}" srcOrd="2" destOrd="0" presId="urn:microsoft.com/office/officeart/2005/8/layout/vList2"/>
    <dgm:cxn modelId="{B316EE40-7D27-4A60-ADB3-0B3620B1B61F}" type="presParOf" srcId="{CCE4B017-092F-488E-BB34-F6A1353F56D5}" destId="{A89A955A-31A3-474F-BAA7-58CDA821A37F}" srcOrd="3" destOrd="0" presId="urn:microsoft.com/office/officeart/2005/8/layout/vList2"/>
    <dgm:cxn modelId="{09C7361D-AC36-4A90-8514-C5E19D6A85BE}" type="presParOf" srcId="{CCE4B017-092F-488E-BB34-F6A1353F56D5}" destId="{F5A7DACB-1343-4752-B0BF-41AC09A925EC}" srcOrd="4" destOrd="0" presId="urn:microsoft.com/office/officeart/2005/8/layout/vList2"/>
    <dgm:cxn modelId="{521B7411-C894-4CF0-8482-F3D689CF6886}" type="presParOf" srcId="{CCE4B017-092F-488E-BB34-F6A1353F56D5}" destId="{D2538914-6519-4535-BAA0-B219DF402108}" srcOrd="5" destOrd="0" presId="urn:microsoft.com/office/officeart/2005/8/layout/vList2"/>
    <dgm:cxn modelId="{341D059A-9FBF-4AB6-8C5F-CE546814C61E}" type="presParOf" srcId="{CCE4B017-092F-488E-BB34-F6A1353F56D5}" destId="{48C7B67B-F664-4FE3-BD29-DDC7FD3921EF}" srcOrd="6" destOrd="0" presId="urn:microsoft.com/office/officeart/2005/8/layout/vList2"/>
    <dgm:cxn modelId="{B0397182-37C4-4C49-8511-39D3B075E1E3}" type="presParOf" srcId="{CCE4B017-092F-488E-BB34-F6A1353F56D5}" destId="{54279476-6899-456C-8908-FA63D9280F83}" srcOrd="7" destOrd="0" presId="urn:microsoft.com/office/officeart/2005/8/layout/vList2"/>
    <dgm:cxn modelId="{3B40E9B2-1AD6-432E-86BD-D22313E0A33D}" type="presParOf" srcId="{CCE4B017-092F-488E-BB34-F6A1353F56D5}" destId="{FB689BEC-51C4-4C40-A679-DF404B2102DB}"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C976ED-456B-4B72-8400-D1622E7D61B1}" type="doc">
      <dgm:prSet loTypeId="urn:microsoft.com/office/officeart/2005/8/layout/bProcess3" loCatId="process" qsTypeId="urn:microsoft.com/office/officeart/2005/8/quickstyle/3d6" qsCatId="3D" csTypeId="urn:microsoft.com/office/officeart/2005/8/colors/accent1_4" csCatId="accent1" phldr="1"/>
      <dgm:spPr/>
    </dgm:pt>
    <dgm:pt modelId="{22AB0490-5591-429C-ADA0-BA57E5287EA6}">
      <dgm:prSet/>
      <dgm:spPr/>
      <dgm:t>
        <a:bodyPr/>
        <a:lstStyle/>
        <a:p>
          <a:pPr algn="ctr" rtl="0">
            <a:buNone/>
          </a:pPr>
          <a:r>
            <a:rPr lang="en-US" dirty="0"/>
            <a:t>Create Context</a:t>
          </a:r>
          <a:endParaRPr lang="he-IL" dirty="0"/>
        </a:p>
      </dgm:t>
    </dgm:pt>
    <dgm:pt modelId="{61050D09-669A-4F45-B0E2-CBDB9E69B4D5}" type="parTrans" cxnId="{D06B99E4-697E-49D7-8457-DA80504DEC55}">
      <dgm:prSet/>
      <dgm:spPr/>
      <dgm:t>
        <a:bodyPr/>
        <a:lstStyle/>
        <a:p>
          <a:pPr rtl="1"/>
          <a:endParaRPr lang="he-IL"/>
        </a:p>
      </dgm:t>
    </dgm:pt>
    <dgm:pt modelId="{CEC30BA9-0248-40D4-93A8-6B2C57EF3C2C}" type="sibTrans" cxnId="{D06B99E4-697E-49D7-8457-DA80504DEC55}">
      <dgm:prSet/>
      <dgm:spPr/>
      <dgm:t>
        <a:bodyPr/>
        <a:lstStyle/>
        <a:p>
          <a:pPr rtl="1"/>
          <a:endParaRPr lang="he-IL"/>
        </a:p>
      </dgm:t>
    </dgm:pt>
    <dgm:pt modelId="{26E672E3-F5DD-493A-AC8D-B620472F7BFC}">
      <dgm:prSet/>
      <dgm:spPr/>
      <dgm:t>
        <a:bodyPr/>
        <a:lstStyle/>
        <a:p>
          <a:pPr algn="ctr" rtl="0">
            <a:buFontTx/>
            <a:buNone/>
          </a:pPr>
          <a:r>
            <a:rPr lang="en-US" dirty="0"/>
            <a:t>By using the React.createContext method</a:t>
          </a:r>
          <a:endParaRPr lang="he-IL" dirty="0"/>
        </a:p>
      </dgm:t>
    </dgm:pt>
    <dgm:pt modelId="{70274F07-2BCE-44C1-A58D-EE4183284D3E}" type="parTrans" cxnId="{FBCA4D26-2D07-4439-AF69-454C560889EC}">
      <dgm:prSet/>
      <dgm:spPr/>
      <dgm:t>
        <a:bodyPr/>
        <a:lstStyle/>
        <a:p>
          <a:pPr rtl="1"/>
          <a:endParaRPr lang="he-IL"/>
        </a:p>
      </dgm:t>
    </dgm:pt>
    <dgm:pt modelId="{6A165DD7-9996-4D9A-943D-16C33831101A}" type="sibTrans" cxnId="{FBCA4D26-2D07-4439-AF69-454C560889EC}">
      <dgm:prSet/>
      <dgm:spPr/>
      <dgm:t>
        <a:bodyPr/>
        <a:lstStyle/>
        <a:p>
          <a:pPr rtl="1"/>
          <a:endParaRPr lang="he-IL"/>
        </a:p>
      </dgm:t>
    </dgm:pt>
    <dgm:pt modelId="{3218E99C-9130-4F6B-AE8C-7AC7E63EA771}">
      <dgm:prSet/>
      <dgm:spPr/>
      <dgm:t>
        <a:bodyPr/>
        <a:lstStyle/>
        <a:p>
          <a:pPr algn="ctr" rtl="0"/>
          <a:r>
            <a:rPr lang="en-US" dirty="0"/>
            <a:t>Wrap the component tree with context.Provider</a:t>
          </a:r>
          <a:endParaRPr lang="he-IL" dirty="0"/>
        </a:p>
      </dgm:t>
    </dgm:pt>
    <dgm:pt modelId="{18390179-51F9-4DD7-951F-D4FF81A10D4D}" type="parTrans" cxnId="{6D14694F-4517-440D-B4A1-5BB283BF7AC2}">
      <dgm:prSet/>
      <dgm:spPr/>
      <dgm:t>
        <a:bodyPr/>
        <a:lstStyle/>
        <a:p>
          <a:pPr rtl="1"/>
          <a:endParaRPr lang="he-IL"/>
        </a:p>
      </dgm:t>
    </dgm:pt>
    <dgm:pt modelId="{4C4B9B6F-5D60-4993-A99C-A60089C48BDC}" type="sibTrans" cxnId="{6D14694F-4517-440D-B4A1-5BB283BF7AC2}">
      <dgm:prSet/>
      <dgm:spPr/>
      <dgm:t>
        <a:bodyPr/>
        <a:lstStyle/>
        <a:p>
          <a:pPr rtl="1"/>
          <a:endParaRPr lang="he-IL"/>
        </a:p>
      </dgm:t>
    </dgm:pt>
    <dgm:pt modelId="{AA2E2CCD-D3A3-4B6D-ACAD-C9E39F905F43}">
      <dgm:prSet/>
      <dgm:spPr/>
      <dgm:t>
        <a:bodyPr/>
        <a:lstStyle/>
        <a:p>
          <a:pPr algn="ctr" rtl="0"/>
          <a:r>
            <a:rPr lang="en-US" dirty="0"/>
            <a:t> Use the prop value on the context.Provider to pass data that you want to share</a:t>
          </a:r>
          <a:endParaRPr lang="he-IL" dirty="0"/>
        </a:p>
      </dgm:t>
    </dgm:pt>
    <dgm:pt modelId="{E8803FAF-2E0B-4887-9A03-74F661B041D2}" type="parTrans" cxnId="{F36A11D2-F33E-4988-A69A-41B507765DCD}">
      <dgm:prSet/>
      <dgm:spPr/>
      <dgm:t>
        <a:bodyPr/>
        <a:lstStyle/>
        <a:p>
          <a:pPr rtl="1"/>
          <a:endParaRPr lang="he-IL"/>
        </a:p>
      </dgm:t>
    </dgm:pt>
    <dgm:pt modelId="{DBCEF3E8-A2E5-41E9-AE1F-3B835361FCF7}" type="sibTrans" cxnId="{F36A11D2-F33E-4988-A69A-41B507765DCD}">
      <dgm:prSet/>
      <dgm:spPr/>
      <dgm:t>
        <a:bodyPr/>
        <a:lstStyle/>
        <a:p>
          <a:pPr rtl="1"/>
          <a:endParaRPr lang="he-IL"/>
        </a:p>
      </dgm:t>
    </dgm:pt>
    <dgm:pt modelId="{9BD33E57-F501-4FA0-BD1C-08F26CF558AE}">
      <dgm:prSet/>
      <dgm:spPr/>
      <dgm:t>
        <a:bodyPr/>
        <a:lstStyle/>
        <a:p>
          <a:pPr algn="ctr" rtl="0"/>
          <a:r>
            <a:rPr lang="en-US" dirty="0"/>
            <a:t>Use </a:t>
          </a:r>
          <a:r>
            <a:rPr lang="en-US" dirty="0" err="1"/>
            <a:t>context.</a:t>
          </a:r>
          <a:r>
            <a:rPr lang="en-US" b="0" dirty="0" err="1"/>
            <a:t>Consumer</a:t>
          </a:r>
          <a:r>
            <a:rPr lang="en-US" dirty="0"/>
            <a:t> to get the shared value</a:t>
          </a:r>
          <a:endParaRPr lang="he-IL" dirty="0"/>
        </a:p>
      </dgm:t>
    </dgm:pt>
    <dgm:pt modelId="{CBAA95A8-C443-4950-96F9-51ECECA5C1E6}" type="parTrans" cxnId="{F8399F3A-4CA3-4317-8AA4-963D942FD89A}">
      <dgm:prSet/>
      <dgm:spPr/>
      <dgm:t>
        <a:bodyPr/>
        <a:lstStyle/>
        <a:p>
          <a:pPr rtl="1"/>
          <a:endParaRPr lang="he-IL"/>
        </a:p>
      </dgm:t>
    </dgm:pt>
    <dgm:pt modelId="{7D2E2525-12BD-409F-B311-4269202D72F5}" type="sibTrans" cxnId="{F8399F3A-4CA3-4317-8AA4-963D942FD89A}">
      <dgm:prSet/>
      <dgm:spPr/>
      <dgm:t>
        <a:bodyPr/>
        <a:lstStyle/>
        <a:p>
          <a:pPr rtl="1"/>
          <a:endParaRPr lang="he-IL"/>
        </a:p>
      </dgm:t>
    </dgm:pt>
    <dgm:pt modelId="{46ED2491-3357-4C68-BFB7-D838BC85AEED}">
      <dgm:prSet/>
      <dgm:spPr/>
      <dgm:t>
        <a:bodyPr/>
        <a:lstStyle/>
        <a:p>
          <a:pPr algn="ctr" rtl="0"/>
          <a:r>
            <a:rPr lang="en-US" dirty="0"/>
            <a:t>If you transfer an object and inside, it a function that can affect the value of the prop value in context.Provider you can use it to change the value from the component tree</a:t>
          </a:r>
          <a:endParaRPr lang="he-IL" dirty="0"/>
        </a:p>
      </dgm:t>
    </dgm:pt>
    <dgm:pt modelId="{57378B6C-287D-42B2-BA62-844E523D170E}" type="parTrans" cxnId="{C7647957-4A13-4EF0-969A-CB17D806A579}">
      <dgm:prSet/>
      <dgm:spPr/>
      <dgm:t>
        <a:bodyPr/>
        <a:lstStyle/>
        <a:p>
          <a:pPr rtl="1"/>
          <a:endParaRPr lang="he-IL"/>
        </a:p>
      </dgm:t>
    </dgm:pt>
    <dgm:pt modelId="{F71CD4C4-F890-47AE-B7B7-BACC6D3E49D1}" type="sibTrans" cxnId="{C7647957-4A13-4EF0-969A-CB17D806A579}">
      <dgm:prSet/>
      <dgm:spPr/>
      <dgm:t>
        <a:bodyPr/>
        <a:lstStyle/>
        <a:p>
          <a:pPr rtl="1"/>
          <a:endParaRPr lang="he-IL"/>
        </a:p>
      </dgm:t>
    </dgm:pt>
    <dgm:pt modelId="{C2DBEDC7-8209-4FE5-9C98-23464A5BEDB1}" type="pres">
      <dgm:prSet presAssocID="{BDC976ED-456B-4B72-8400-D1622E7D61B1}" presName="Name0" presStyleCnt="0">
        <dgm:presLayoutVars>
          <dgm:dir/>
          <dgm:resizeHandles val="exact"/>
        </dgm:presLayoutVars>
      </dgm:prSet>
      <dgm:spPr/>
    </dgm:pt>
    <dgm:pt modelId="{0206990E-443E-44ED-9AD9-2CDEF1F9C785}" type="pres">
      <dgm:prSet presAssocID="{22AB0490-5591-429C-ADA0-BA57E5287EA6}" presName="node" presStyleLbl="node1" presStyleIdx="0" presStyleCnt="5">
        <dgm:presLayoutVars>
          <dgm:bulletEnabled val="1"/>
        </dgm:presLayoutVars>
      </dgm:prSet>
      <dgm:spPr/>
    </dgm:pt>
    <dgm:pt modelId="{99CF3D93-B1F9-47D9-93A3-49C894BDC4E7}" type="pres">
      <dgm:prSet presAssocID="{CEC30BA9-0248-40D4-93A8-6B2C57EF3C2C}" presName="sibTrans" presStyleLbl="sibTrans1D1" presStyleIdx="0" presStyleCnt="4"/>
      <dgm:spPr/>
    </dgm:pt>
    <dgm:pt modelId="{FA40ADF4-3DA6-4A15-8C2B-A67DFCAC6B98}" type="pres">
      <dgm:prSet presAssocID="{CEC30BA9-0248-40D4-93A8-6B2C57EF3C2C}" presName="connectorText" presStyleLbl="sibTrans1D1" presStyleIdx="0" presStyleCnt="4"/>
      <dgm:spPr/>
    </dgm:pt>
    <dgm:pt modelId="{B7B7EE6B-751C-4A24-9CDB-99A596586960}" type="pres">
      <dgm:prSet presAssocID="{3218E99C-9130-4F6B-AE8C-7AC7E63EA771}" presName="node" presStyleLbl="node1" presStyleIdx="1" presStyleCnt="5">
        <dgm:presLayoutVars>
          <dgm:bulletEnabled val="1"/>
        </dgm:presLayoutVars>
      </dgm:prSet>
      <dgm:spPr/>
    </dgm:pt>
    <dgm:pt modelId="{5AC8D695-9E41-4D0F-9C9A-E96BDF60BA77}" type="pres">
      <dgm:prSet presAssocID="{4C4B9B6F-5D60-4993-A99C-A60089C48BDC}" presName="sibTrans" presStyleLbl="sibTrans1D1" presStyleIdx="1" presStyleCnt="4"/>
      <dgm:spPr/>
    </dgm:pt>
    <dgm:pt modelId="{04012F0C-3877-45C9-910F-CA19F6D518A0}" type="pres">
      <dgm:prSet presAssocID="{4C4B9B6F-5D60-4993-A99C-A60089C48BDC}" presName="connectorText" presStyleLbl="sibTrans1D1" presStyleIdx="1" presStyleCnt="4"/>
      <dgm:spPr/>
    </dgm:pt>
    <dgm:pt modelId="{EA4CCAF3-CFBD-48EC-8A23-0CBA983E530A}" type="pres">
      <dgm:prSet presAssocID="{AA2E2CCD-D3A3-4B6D-ACAD-C9E39F905F43}" presName="node" presStyleLbl="node1" presStyleIdx="2" presStyleCnt="5">
        <dgm:presLayoutVars>
          <dgm:bulletEnabled val="1"/>
        </dgm:presLayoutVars>
      </dgm:prSet>
      <dgm:spPr/>
    </dgm:pt>
    <dgm:pt modelId="{03B2D382-C72B-4477-9F1A-6CC2AFB828B1}" type="pres">
      <dgm:prSet presAssocID="{DBCEF3E8-A2E5-41E9-AE1F-3B835361FCF7}" presName="sibTrans" presStyleLbl="sibTrans1D1" presStyleIdx="2" presStyleCnt="4"/>
      <dgm:spPr/>
    </dgm:pt>
    <dgm:pt modelId="{EDE15563-237F-42F8-9459-989E89215C1F}" type="pres">
      <dgm:prSet presAssocID="{DBCEF3E8-A2E5-41E9-AE1F-3B835361FCF7}" presName="connectorText" presStyleLbl="sibTrans1D1" presStyleIdx="2" presStyleCnt="4"/>
      <dgm:spPr/>
    </dgm:pt>
    <dgm:pt modelId="{DEFC3554-61BB-4825-AAF7-1CA0C6EE9979}" type="pres">
      <dgm:prSet presAssocID="{9BD33E57-F501-4FA0-BD1C-08F26CF558AE}" presName="node" presStyleLbl="node1" presStyleIdx="3" presStyleCnt="5">
        <dgm:presLayoutVars>
          <dgm:bulletEnabled val="1"/>
        </dgm:presLayoutVars>
      </dgm:prSet>
      <dgm:spPr/>
    </dgm:pt>
    <dgm:pt modelId="{DAE7B74D-4D92-4DD4-A38B-009060E27BDE}" type="pres">
      <dgm:prSet presAssocID="{7D2E2525-12BD-409F-B311-4269202D72F5}" presName="sibTrans" presStyleLbl="sibTrans1D1" presStyleIdx="3" presStyleCnt="4"/>
      <dgm:spPr/>
    </dgm:pt>
    <dgm:pt modelId="{A81C5FB8-E0D9-4CB4-8158-53A1CC9C09B2}" type="pres">
      <dgm:prSet presAssocID="{7D2E2525-12BD-409F-B311-4269202D72F5}" presName="connectorText" presStyleLbl="sibTrans1D1" presStyleIdx="3" presStyleCnt="4"/>
      <dgm:spPr/>
    </dgm:pt>
    <dgm:pt modelId="{FE625FF1-8216-4440-9DCC-86A4A2E18051}" type="pres">
      <dgm:prSet presAssocID="{46ED2491-3357-4C68-BFB7-D838BC85AEED}" presName="node" presStyleLbl="node1" presStyleIdx="4" presStyleCnt="5">
        <dgm:presLayoutVars>
          <dgm:bulletEnabled val="1"/>
        </dgm:presLayoutVars>
      </dgm:prSet>
      <dgm:spPr/>
    </dgm:pt>
  </dgm:ptLst>
  <dgm:cxnLst>
    <dgm:cxn modelId="{4F902822-9B94-415D-8F64-6468D16FD41D}" type="presOf" srcId="{CEC30BA9-0248-40D4-93A8-6B2C57EF3C2C}" destId="{FA40ADF4-3DA6-4A15-8C2B-A67DFCAC6B98}" srcOrd="1" destOrd="0" presId="urn:microsoft.com/office/officeart/2005/8/layout/bProcess3"/>
    <dgm:cxn modelId="{FBCA4D26-2D07-4439-AF69-454C560889EC}" srcId="{22AB0490-5591-429C-ADA0-BA57E5287EA6}" destId="{26E672E3-F5DD-493A-AC8D-B620472F7BFC}" srcOrd="0" destOrd="0" parTransId="{70274F07-2BCE-44C1-A58D-EE4183284D3E}" sibTransId="{6A165DD7-9996-4D9A-943D-16C33831101A}"/>
    <dgm:cxn modelId="{F8399F3A-4CA3-4317-8AA4-963D942FD89A}" srcId="{BDC976ED-456B-4B72-8400-D1622E7D61B1}" destId="{9BD33E57-F501-4FA0-BD1C-08F26CF558AE}" srcOrd="3" destOrd="0" parTransId="{CBAA95A8-C443-4950-96F9-51ECECA5C1E6}" sibTransId="{7D2E2525-12BD-409F-B311-4269202D72F5}"/>
    <dgm:cxn modelId="{063C795C-EBFE-4A1A-B0B6-FA07D47FDF14}" type="presOf" srcId="{7D2E2525-12BD-409F-B311-4269202D72F5}" destId="{A81C5FB8-E0D9-4CB4-8158-53A1CC9C09B2}" srcOrd="1" destOrd="0" presId="urn:microsoft.com/office/officeart/2005/8/layout/bProcess3"/>
    <dgm:cxn modelId="{6D14694F-4517-440D-B4A1-5BB283BF7AC2}" srcId="{BDC976ED-456B-4B72-8400-D1622E7D61B1}" destId="{3218E99C-9130-4F6B-AE8C-7AC7E63EA771}" srcOrd="1" destOrd="0" parTransId="{18390179-51F9-4DD7-951F-D4FF81A10D4D}" sibTransId="{4C4B9B6F-5D60-4993-A99C-A60089C48BDC}"/>
    <dgm:cxn modelId="{C7647957-4A13-4EF0-969A-CB17D806A579}" srcId="{BDC976ED-456B-4B72-8400-D1622E7D61B1}" destId="{46ED2491-3357-4C68-BFB7-D838BC85AEED}" srcOrd="4" destOrd="0" parTransId="{57378B6C-287D-42B2-BA62-844E523D170E}" sibTransId="{F71CD4C4-F890-47AE-B7B7-BACC6D3E49D1}"/>
    <dgm:cxn modelId="{EDA27A88-D9A9-463A-9387-015DCE3655CC}" type="presOf" srcId="{DBCEF3E8-A2E5-41E9-AE1F-3B835361FCF7}" destId="{EDE15563-237F-42F8-9459-989E89215C1F}" srcOrd="1" destOrd="0" presId="urn:microsoft.com/office/officeart/2005/8/layout/bProcess3"/>
    <dgm:cxn modelId="{215C6491-A0C4-4CCF-BC2F-FB012BA87332}" type="presOf" srcId="{4C4B9B6F-5D60-4993-A99C-A60089C48BDC}" destId="{04012F0C-3877-45C9-910F-CA19F6D518A0}" srcOrd="1" destOrd="0" presId="urn:microsoft.com/office/officeart/2005/8/layout/bProcess3"/>
    <dgm:cxn modelId="{096EC8AC-6E18-4CBD-A249-6F64001ED8CC}" type="presOf" srcId="{46ED2491-3357-4C68-BFB7-D838BC85AEED}" destId="{FE625FF1-8216-4440-9DCC-86A4A2E18051}" srcOrd="0" destOrd="0" presId="urn:microsoft.com/office/officeart/2005/8/layout/bProcess3"/>
    <dgm:cxn modelId="{44B14AB8-0B65-44CC-824E-CFA581750909}" type="presOf" srcId="{9BD33E57-F501-4FA0-BD1C-08F26CF558AE}" destId="{DEFC3554-61BB-4825-AAF7-1CA0C6EE9979}" srcOrd="0" destOrd="0" presId="urn:microsoft.com/office/officeart/2005/8/layout/bProcess3"/>
    <dgm:cxn modelId="{F36A11D2-F33E-4988-A69A-41B507765DCD}" srcId="{BDC976ED-456B-4B72-8400-D1622E7D61B1}" destId="{AA2E2CCD-D3A3-4B6D-ACAD-C9E39F905F43}" srcOrd="2" destOrd="0" parTransId="{E8803FAF-2E0B-4887-9A03-74F661B041D2}" sibTransId="{DBCEF3E8-A2E5-41E9-AE1F-3B835361FCF7}"/>
    <dgm:cxn modelId="{93762DD2-5C94-4E6B-ACAE-50AC459DB16F}" type="presOf" srcId="{BDC976ED-456B-4B72-8400-D1622E7D61B1}" destId="{C2DBEDC7-8209-4FE5-9C98-23464A5BEDB1}" srcOrd="0" destOrd="0" presId="urn:microsoft.com/office/officeart/2005/8/layout/bProcess3"/>
    <dgm:cxn modelId="{587920D4-CD46-4B63-911F-9A7332CC2C7F}" type="presOf" srcId="{4C4B9B6F-5D60-4993-A99C-A60089C48BDC}" destId="{5AC8D695-9E41-4D0F-9C9A-E96BDF60BA77}" srcOrd="0" destOrd="0" presId="urn:microsoft.com/office/officeart/2005/8/layout/bProcess3"/>
    <dgm:cxn modelId="{729E01DC-4191-4707-808E-09372852ACAD}" type="presOf" srcId="{26E672E3-F5DD-493A-AC8D-B620472F7BFC}" destId="{0206990E-443E-44ED-9AD9-2CDEF1F9C785}" srcOrd="0" destOrd="1" presId="urn:microsoft.com/office/officeart/2005/8/layout/bProcess3"/>
    <dgm:cxn modelId="{0C5F4DDC-FA4F-4D82-A389-43CD20641AEF}" type="presOf" srcId="{7D2E2525-12BD-409F-B311-4269202D72F5}" destId="{DAE7B74D-4D92-4DD4-A38B-009060E27BDE}" srcOrd="0" destOrd="0" presId="urn:microsoft.com/office/officeart/2005/8/layout/bProcess3"/>
    <dgm:cxn modelId="{78E75EE1-4AAD-4F8E-A51B-1E6D515CAA67}" type="presOf" srcId="{22AB0490-5591-429C-ADA0-BA57E5287EA6}" destId="{0206990E-443E-44ED-9AD9-2CDEF1F9C785}" srcOrd="0" destOrd="0" presId="urn:microsoft.com/office/officeart/2005/8/layout/bProcess3"/>
    <dgm:cxn modelId="{4E0292E1-DF1F-4748-B207-BC2FAE0E473D}" type="presOf" srcId="{DBCEF3E8-A2E5-41E9-AE1F-3B835361FCF7}" destId="{03B2D382-C72B-4477-9F1A-6CC2AFB828B1}" srcOrd="0" destOrd="0" presId="urn:microsoft.com/office/officeart/2005/8/layout/bProcess3"/>
    <dgm:cxn modelId="{D06B99E4-697E-49D7-8457-DA80504DEC55}" srcId="{BDC976ED-456B-4B72-8400-D1622E7D61B1}" destId="{22AB0490-5591-429C-ADA0-BA57E5287EA6}" srcOrd="0" destOrd="0" parTransId="{61050D09-669A-4F45-B0E2-CBDB9E69B4D5}" sibTransId="{CEC30BA9-0248-40D4-93A8-6B2C57EF3C2C}"/>
    <dgm:cxn modelId="{540CCAE6-418A-447B-A1BA-39083EF4A8E9}" type="presOf" srcId="{CEC30BA9-0248-40D4-93A8-6B2C57EF3C2C}" destId="{99CF3D93-B1F9-47D9-93A3-49C894BDC4E7}" srcOrd="0" destOrd="0" presId="urn:microsoft.com/office/officeart/2005/8/layout/bProcess3"/>
    <dgm:cxn modelId="{7A6252E9-593B-4094-8E4C-7E0AEE1DD9D9}" type="presOf" srcId="{AA2E2CCD-D3A3-4B6D-ACAD-C9E39F905F43}" destId="{EA4CCAF3-CFBD-48EC-8A23-0CBA983E530A}" srcOrd="0" destOrd="0" presId="urn:microsoft.com/office/officeart/2005/8/layout/bProcess3"/>
    <dgm:cxn modelId="{C13CEEFD-5B1D-42C3-9CEB-CB1115AAB93F}" type="presOf" srcId="{3218E99C-9130-4F6B-AE8C-7AC7E63EA771}" destId="{B7B7EE6B-751C-4A24-9CDB-99A596586960}" srcOrd="0" destOrd="0" presId="urn:microsoft.com/office/officeart/2005/8/layout/bProcess3"/>
    <dgm:cxn modelId="{A5DF0647-466A-4005-8311-46978C7302A0}" type="presParOf" srcId="{C2DBEDC7-8209-4FE5-9C98-23464A5BEDB1}" destId="{0206990E-443E-44ED-9AD9-2CDEF1F9C785}" srcOrd="0" destOrd="0" presId="urn:microsoft.com/office/officeart/2005/8/layout/bProcess3"/>
    <dgm:cxn modelId="{8322B579-93B8-4C8A-BCEB-DA3C26478CFC}" type="presParOf" srcId="{C2DBEDC7-8209-4FE5-9C98-23464A5BEDB1}" destId="{99CF3D93-B1F9-47D9-93A3-49C894BDC4E7}" srcOrd="1" destOrd="0" presId="urn:microsoft.com/office/officeart/2005/8/layout/bProcess3"/>
    <dgm:cxn modelId="{89B8646A-8BF5-4F68-8200-0F0E7CEF8455}" type="presParOf" srcId="{99CF3D93-B1F9-47D9-93A3-49C894BDC4E7}" destId="{FA40ADF4-3DA6-4A15-8C2B-A67DFCAC6B98}" srcOrd="0" destOrd="0" presId="urn:microsoft.com/office/officeart/2005/8/layout/bProcess3"/>
    <dgm:cxn modelId="{42917A36-C96C-410B-9FF5-2BAF9EB727EA}" type="presParOf" srcId="{C2DBEDC7-8209-4FE5-9C98-23464A5BEDB1}" destId="{B7B7EE6B-751C-4A24-9CDB-99A596586960}" srcOrd="2" destOrd="0" presId="urn:microsoft.com/office/officeart/2005/8/layout/bProcess3"/>
    <dgm:cxn modelId="{08086424-7211-481F-AF4B-526C94AEE98C}" type="presParOf" srcId="{C2DBEDC7-8209-4FE5-9C98-23464A5BEDB1}" destId="{5AC8D695-9E41-4D0F-9C9A-E96BDF60BA77}" srcOrd="3" destOrd="0" presId="urn:microsoft.com/office/officeart/2005/8/layout/bProcess3"/>
    <dgm:cxn modelId="{53944318-AFD1-400D-82D6-F6E02B4F1ABB}" type="presParOf" srcId="{5AC8D695-9E41-4D0F-9C9A-E96BDF60BA77}" destId="{04012F0C-3877-45C9-910F-CA19F6D518A0}" srcOrd="0" destOrd="0" presId="urn:microsoft.com/office/officeart/2005/8/layout/bProcess3"/>
    <dgm:cxn modelId="{7E26A8A2-B0E1-4278-BFC6-C728A371ECCF}" type="presParOf" srcId="{C2DBEDC7-8209-4FE5-9C98-23464A5BEDB1}" destId="{EA4CCAF3-CFBD-48EC-8A23-0CBA983E530A}" srcOrd="4" destOrd="0" presId="urn:microsoft.com/office/officeart/2005/8/layout/bProcess3"/>
    <dgm:cxn modelId="{3404C64A-9F07-43C3-9FBD-94FD22A482DC}" type="presParOf" srcId="{C2DBEDC7-8209-4FE5-9C98-23464A5BEDB1}" destId="{03B2D382-C72B-4477-9F1A-6CC2AFB828B1}" srcOrd="5" destOrd="0" presId="urn:microsoft.com/office/officeart/2005/8/layout/bProcess3"/>
    <dgm:cxn modelId="{85B2CFA4-9E3B-4F08-A89F-6894D58B1DA8}" type="presParOf" srcId="{03B2D382-C72B-4477-9F1A-6CC2AFB828B1}" destId="{EDE15563-237F-42F8-9459-989E89215C1F}" srcOrd="0" destOrd="0" presId="urn:microsoft.com/office/officeart/2005/8/layout/bProcess3"/>
    <dgm:cxn modelId="{EB839FE7-C7A9-45AA-A7CA-E1212A08873F}" type="presParOf" srcId="{C2DBEDC7-8209-4FE5-9C98-23464A5BEDB1}" destId="{DEFC3554-61BB-4825-AAF7-1CA0C6EE9979}" srcOrd="6" destOrd="0" presId="urn:microsoft.com/office/officeart/2005/8/layout/bProcess3"/>
    <dgm:cxn modelId="{F80D21EC-0EDA-4A23-A660-D932FBEF730A}" type="presParOf" srcId="{C2DBEDC7-8209-4FE5-9C98-23464A5BEDB1}" destId="{DAE7B74D-4D92-4DD4-A38B-009060E27BDE}" srcOrd="7" destOrd="0" presId="urn:microsoft.com/office/officeart/2005/8/layout/bProcess3"/>
    <dgm:cxn modelId="{112DDB88-9128-4650-843C-C88BE6D235D2}" type="presParOf" srcId="{DAE7B74D-4D92-4DD4-A38B-009060E27BDE}" destId="{A81C5FB8-E0D9-4CB4-8158-53A1CC9C09B2}" srcOrd="0" destOrd="0" presId="urn:microsoft.com/office/officeart/2005/8/layout/bProcess3"/>
    <dgm:cxn modelId="{9C55B0AE-24DE-485D-93F4-8269C0F6B109}" type="presParOf" srcId="{C2DBEDC7-8209-4FE5-9C98-23464A5BEDB1}" destId="{FE625FF1-8216-4440-9DCC-86A4A2E18051}"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27FFC062-F282-4318-A2E8-F3ED6AD34900}">
      <dgm:prSet/>
      <dgm:spPr/>
      <dgm:t>
        <a:bodyPr/>
        <a:lstStyle/>
        <a:p>
          <a:pPr rtl="0"/>
          <a:r>
            <a:rPr lang="en-US" b="0" i="0" dirty="0"/>
            <a:t>Validation on the form fields</a:t>
          </a:r>
          <a:endParaRPr lang="en-US" dirty="0"/>
        </a:p>
      </dgm:t>
    </dgm:pt>
    <dgm:pt modelId="{DE8D4CF7-E4A8-4093-B875-E23209C88059}" type="parTrans" cxnId="{02F5F375-C378-4C22-9F86-B5C6F164E5DD}">
      <dgm:prSet/>
      <dgm:spPr/>
      <dgm:t>
        <a:bodyPr/>
        <a:lstStyle/>
        <a:p>
          <a:pPr rtl="1"/>
          <a:endParaRPr lang="he-IL"/>
        </a:p>
      </dgm:t>
    </dgm:pt>
    <dgm:pt modelId="{BDB05675-E6A9-487D-BDDD-1F65B1E5415C}" type="sibTrans" cxnId="{02F5F375-C378-4C22-9F86-B5C6F164E5DD}">
      <dgm:prSet/>
      <dgm:spPr/>
      <dgm:t>
        <a:bodyPr/>
        <a:lstStyle/>
        <a:p>
          <a:pPr rtl="1"/>
          <a:endParaRPr lang="he-IL"/>
        </a:p>
      </dgm:t>
    </dgm:pt>
    <dgm:pt modelId="{67197024-41AB-4E52-988E-65EB0FCE3EF3}">
      <dgm:prSet/>
      <dgm:spPr/>
      <dgm:t>
        <a:bodyPr/>
        <a:lstStyle/>
        <a:p>
          <a:pPr rtl="0"/>
          <a:r>
            <a:rPr lang="en-US"/>
            <a:t>Release the submit button only when all the mandatory fields in the form have been filled</a:t>
          </a:r>
          <a:endParaRPr lang="en-US" dirty="0"/>
        </a:p>
      </dgm:t>
    </dgm:pt>
    <dgm:pt modelId="{A1DE7B4C-B08E-46EB-A5D0-C95E85071784}" type="parTrans" cxnId="{2C176D91-F106-44A0-9D2B-B70A482FFFB6}">
      <dgm:prSet/>
      <dgm:spPr/>
      <dgm:t>
        <a:bodyPr/>
        <a:lstStyle/>
        <a:p>
          <a:pPr rtl="1"/>
          <a:endParaRPr lang="he-IL"/>
        </a:p>
      </dgm:t>
    </dgm:pt>
    <dgm:pt modelId="{FFB3C814-7A8C-47E1-B846-A7A74673D186}" type="sibTrans" cxnId="{2C176D91-F106-44A0-9D2B-B70A482FFFB6}">
      <dgm:prSet/>
      <dgm:spPr/>
      <dgm:t>
        <a:bodyPr/>
        <a:lstStyle/>
        <a:p>
          <a:pPr rtl="1"/>
          <a:endParaRPr lang="he-IL"/>
        </a:p>
      </dgm:t>
    </dgm:pt>
    <dgm:pt modelId="{DBBE3541-5487-4BE4-8E81-C13F6AF1D3F3}">
      <dgm:prSet/>
      <dgm:spPr/>
      <dgm:t>
        <a:bodyPr/>
        <a:lstStyle/>
        <a:p>
          <a:pPr rtl="0"/>
          <a:r>
            <a:rPr lang="en-US" dirty="0"/>
            <a:t>Managing the state of the form in React components</a:t>
          </a:r>
        </a:p>
      </dgm:t>
    </dgm:pt>
    <dgm:pt modelId="{FD36AA2E-C77B-451E-AA2C-5B3A4C4912E5}" type="parTrans" cxnId="{8A607A9F-170C-433B-8008-11F94421CA08}">
      <dgm:prSet/>
      <dgm:spPr/>
      <dgm:t>
        <a:bodyPr/>
        <a:lstStyle/>
        <a:p>
          <a:pPr rtl="1"/>
          <a:endParaRPr lang="he-IL"/>
        </a:p>
      </dgm:t>
    </dgm:pt>
    <dgm:pt modelId="{1C779BA6-CEB5-4081-BF06-079F387FF76E}" type="sibTrans" cxnId="{8A607A9F-170C-433B-8008-11F94421CA08}">
      <dgm:prSet/>
      <dgm:spPr/>
      <dgm:t>
        <a:bodyPr/>
        <a:lstStyle/>
        <a:p>
          <a:pPr rtl="1"/>
          <a:endParaRPr lang="he-IL"/>
        </a:p>
      </dgm:t>
    </dgm:pt>
    <dgm:pt modelId="{79A2E217-5CF2-40DA-AFD5-3B4616F468E1}">
      <dgm:prSet/>
      <dgm:spPr/>
      <dgm:t>
        <a:bodyPr/>
        <a:lstStyle/>
        <a:p>
          <a:pPr rtl="0"/>
          <a:r>
            <a:rPr lang="en-US" dirty="0"/>
            <a:t>Form style uniformity throughout the application</a:t>
          </a:r>
        </a:p>
      </dgm:t>
    </dgm:pt>
    <dgm:pt modelId="{CC174A5C-44D0-47E1-BA4C-F16F5D0DC0A3}" type="parTrans" cxnId="{E5A6B6CF-E651-4AFB-A33E-F89940ACC9A1}">
      <dgm:prSet/>
      <dgm:spPr/>
      <dgm:t>
        <a:bodyPr/>
        <a:lstStyle/>
        <a:p>
          <a:pPr rtl="1"/>
          <a:endParaRPr lang="he-IL"/>
        </a:p>
      </dgm:t>
    </dgm:pt>
    <dgm:pt modelId="{6E680AAB-3FF1-4DBC-B22A-6CFED4DE8D98}" type="sibTrans" cxnId="{E5A6B6CF-E651-4AFB-A33E-F89940ACC9A1}">
      <dgm:prSet/>
      <dgm:spPr/>
      <dgm:t>
        <a:bodyPr/>
        <a:lstStyle/>
        <a:p>
          <a:pPr rtl="1"/>
          <a:endParaRPr lang="he-IL"/>
        </a:p>
      </dgm:t>
    </dgm:pt>
    <dgm:pt modelId="{75AEE0C5-40D3-482F-86B9-42AD54D06224}">
      <dgm:prSet/>
      <dgm:spPr/>
      <dgm:t>
        <a:bodyPr/>
        <a:lstStyle/>
        <a:p>
          <a:pPr rtl="0"/>
          <a:r>
            <a:rPr lang="en-US"/>
            <a:t>Creating components and functions that will serve all the forms in the application</a:t>
          </a:r>
          <a:endParaRPr lang="en-US" dirty="0"/>
        </a:p>
      </dgm:t>
    </dgm:pt>
    <dgm:pt modelId="{B4085B5D-515D-4AD4-B7B9-AF823125A853}" type="parTrans" cxnId="{2E5D3D88-51E6-43A0-98BB-EEEEC3587BCF}">
      <dgm:prSet/>
      <dgm:spPr/>
      <dgm:t>
        <a:bodyPr/>
        <a:lstStyle/>
        <a:p>
          <a:pPr rtl="1"/>
          <a:endParaRPr lang="he-IL"/>
        </a:p>
      </dgm:t>
    </dgm:pt>
    <dgm:pt modelId="{C809DAC0-C3D1-40C7-A5EF-2AC25BB31312}" type="sibTrans" cxnId="{2E5D3D88-51E6-43A0-98BB-EEEEC3587BCF}">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C3705EF2-A369-4E23-84BC-03AE6C0A73E6}" type="pres">
      <dgm:prSet presAssocID="{27FFC062-F282-4318-A2E8-F3ED6AD34900}" presName="parentText" presStyleLbl="node1" presStyleIdx="0" presStyleCnt="5">
        <dgm:presLayoutVars>
          <dgm:chMax val="0"/>
          <dgm:bulletEnabled val="1"/>
        </dgm:presLayoutVars>
      </dgm:prSet>
      <dgm:spPr/>
    </dgm:pt>
    <dgm:pt modelId="{663ADFE1-F76C-4235-8A7E-331EA3CE64AC}" type="pres">
      <dgm:prSet presAssocID="{BDB05675-E6A9-487D-BDDD-1F65B1E5415C}" presName="spacer" presStyleCnt="0"/>
      <dgm:spPr/>
    </dgm:pt>
    <dgm:pt modelId="{507C9C71-ED85-4AA7-BB29-A55CF3CA05FC}" type="pres">
      <dgm:prSet presAssocID="{67197024-41AB-4E52-988E-65EB0FCE3EF3}" presName="parentText" presStyleLbl="node1" presStyleIdx="1" presStyleCnt="5">
        <dgm:presLayoutVars>
          <dgm:chMax val="0"/>
          <dgm:bulletEnabled val="1"/>
        </dgm:presLayoutVars>
      </dgm:prSet>
      <dgm:spPr/>
    </dgm:pt>
    <dgm:pt modelId="{B8E49CB3-E263-4162-90C2-1D1A682E5A8A}" type="pres">
      <dgm:prSet presAssocID="{FFB3C814-7A8C-47E1-B846-A7A74673D186}" presName="spacer" presStyleCnt="0"/>
      <dgm:spPr/>
    </dgm:pt>
    <dgm:pt modelId="{2FBAF925-5F35-4B36-A469-F3D387C35B0F}" type="pres">
      <dgm:prSet presAssocID="{DBBE3541-5487-4BE4-8E81-C13F6AF1D3F3}" presName="parentText" presStyleLbl="node1" presStyleIdx="2" presStyleCnt="5">
        <dgm:presLayoutVars>
          <dgm:chMax val="0"/>
          <dgm:bulletEnabled val="1"/>
        </dgm:presLayoutVars>
      </dgm:prSet>
      <dgm:spPr/>
    </dgm:pt>
    <dgm:pt modelId="{9B5E1125-570E-4E57-9E26-67E30358FF07}" type="pres">
      <dgm:prSet presAssocID="{1C779BA6-CEB5-4081-BF06-079F387FF76E}" presName="spacer" presStyleCnt="0"/>
      <dgm:spPr/>
    </dgm:pt>
    <dgm:pt modelId="{6D885ABD-D9D1-4DA6-886A-AEE69F7F55A8}" type="pres">
      <dgm:prSet presAssocID="{79A2E217-5CF2-40DA-AFD5-3B4616F468E1}" presName="parentText" presStyleLbl="node1" presStyleIdx="3" presStyleCnt="5">
        <dgm:presLayoutVars>
          <dgm:chMax val="0"/>
          <dgm:bulletEnabled val="1"/>
        </dgm:presLayoutVars>
      </dgm:prSet>
      <dgm:spPr/>
    </dgm:pt>
    <dgm:pt modelId="{2093FCDA-DAF0-4B72-87CD-2E2E665F71BD}" type="pres">
      <dgm:prSet presAssocID="{6E680AAB-3FF1-4DBC-B22A-6CFED4DE8D98}" presName="spacer" presStyleCnt="0"/>
      <dgm:spPr/>
    </dgm:pt>
    <dgm:pt modelId="{4C86CC2D-1C8D-4A5D-B8ED-4D6806A5E25E}" type="pres">
      <dgm:prSet presAssocID="{75AEE0C5-40D3-482F-86B9-42AD54D06224}" presName="parentText" presStyleLbl="node1" presStyleIdx="4" presStyleCnt="5">
        <dgm:presLayoutVars>
          <dgm:chMax val="0"/>
          <dgm:bulletEnabled val="1"/>
        </dgm:presLayoutVars>
      </dgm:prSet>
      <dgm:spPr/>
    </dgm:pt>
  </dgm:ptLst>
  <dgm:cxnLst>
    <dgm:cxn modelId="{4E02AB0F-EF2D-465C-BB9D-65D064D821C0}" type="presOf" srcId="{75AEE0C5-40D3-482F-86B9-42AD54D06224}" destId="{4C86CC2D-1C8D-4A5D-B8ED-4D6806A5E25E}" srcOrd="0" destOrd="0" presId="urn:microsoft.com/office/officeart/2005/8/layout/vList2"/>
    <dgm:cxn modelId="{02F5F375-C378-4C22-9F86-B5C6F164E5DD}" srcId="{B5EF1E75-E09E-41C5-A8C9-11101A9D4342}" destId="{27FFC062-F282-4318-A2E8-F3ED6AD34900}" srcOrd="0" destOrd="0" parTransId="{DE8D4CF7-E4A8-4093-B875-E23209C88059}" sibTransId="{BDB05675-E6A9-487D-BDDD-1F65B1E5415C}"/>
    <dgm:cxn modelId="{2E5D3D88-51E6-43A0-98BB-EEEEC3587BCF}" srcId="{B5EF1E75-E09E-41C5-A8C9-11101A9D4342}" destId="{75AEE0C5-40D3-482F-86B9-42AD54D06224}" srcOrd="4" destOrd="0" parTransId="{B4085B5D-515D-4AD4-B7B9-AF823125A853}" sibTransId="{C809DAC0-C3D1-40C7-A5EF-2AC25BB31312}"/>
    <dgm:cxn modelId="{2C176D91-F106-44A0-9D2B-B70A482FFFB6}" srcId="{B5EF1E75-E09E-41C5-A8C9-11101A9D4342}" destId="{67197024-41AB-4E52-988E-65EB0FCE3EF3}" srcOrd="1" destOrd="0" parTransId="{A1DE7B4C-B08E-46EB-A5D0-C95E85071784}" sibTransId="{FFB3C814-7A8C-47E1-B846-A7A74673D186}"/>
    <dgm:cxn modelId="{9C819291-F296-4DB0-9129-0D4AE7A3C128}" type="presOf" srcId="{79A2E217-5CF2-40DA-AFD5-3B4616F468E1}" destId="{6D885ABD-D9D1-4DA6-886A-AEE69F7F55A8}" srcOrd="0" destOrd="0" presId="urn:microsoft.com/office/officeart/2005/8/layout/vList2"/>
    <dgm:cxn modelId="{F3D32799-2E88-4244-B062-D953005D763C}" type="presOf" srcId="{DBBE3541-5487-4BE4-8E81-C13F6AF1D3F3}" destId="{2FBAF925-5F35-4B36-A469-F3D387C35B0F}" srcOrd="0" destOrd="0" presId="urn:microsoft.com/office/officeart/2005/8/layout/vList2"/>
    <dgm:cxn modelId="{8A607A9F-170C-433B-8008-11F94421CA08}" srcId="{B5EF1E75-E09E-41C5-A8C9-11101A9D4342}" destId="{DBBE3541-5487-4BE4-8E81-C13F6AF1D3F3}" srcOrd="2" destOrd="0" parTransId="{FD36AA2E-C77B-451E-AA2C-5B3A4C4912E5}" sibTransId="{1C779BA6-CEB5-4081-BF06-079F387FF76E}"/>
    <dgm:cxn modelId="{3B6A8CB5-A538-43E4-908E-3EE27BF107D9}" type="presOf" srcId="{67197024-41AB-4E52-988E-65EB0FCE3EF3}" destId="{507C9C71-ED85-4AA7-BB29-A55CF3CA05FC}" srcOrd="0" destOrd="0" presId="urn:microsoft.com/office/officeart/2005/8/layout/vList2"/>
    <dgm:cxn modelId="{E5A6B6CF-E651-4AFB-A33E-F89940ACC9A1}" srcId="{B5EF1E75-E09E-41C5-A8C9-11101A9D4342}" destId="{79A2E217-5CF2-40DA-AFD5-3B4616F468E1}" srcOrd="3" destOrd="0" parTransId="{CC174A5C-44D0-47E1-BA4C-F16F5D0DC0A3}" sibTransId="{6E680AAB-3FF1-4DBC-B22A-6CFED4DE8D98}"/>
    <dgm:cxn modelId="{66EF6CE7-2F39-408E-8FAE-8C15240B8A25}" type="presOf" srcId="{27FFC062-F282-4318-A2E8-F3ED6AD34900}" destId="{C3705EF2-A369-4E23-84BC-03AE6C0A73E6}" srcOrd="0" destOrd="0" presId="urn:microsoft.com/office/officeart/2005/8/layout/vList2"/>
    <dgm:cxn modelId="{B9B094FD-4F61-4B8B-8E5D-9777C3EEDA99}" type="presOf" srcId="{B5EF1E75-E09E-41C5-A8C9-11101A9D4342}" destId="{CCE4B017-092F-488E-BB34-F6A1353F56D5}" srcOrd="0" destOrd="0" presId="urn:microsoft.com/office/officeart/2005/8/layout/vList2"/>
    <dgm:cxn modelId="{982C5B32-78F5-405D-9B93-FE14A86F1691}" type="presParOf" srcId="{CCE4B017-092F-488E-BB34-F6A1353F56D5}" destId="{C3705EF2-A369-4E23-84BC-03AE6C0A73E6}" srcOrd="0" destOrd="0" presId="urn:microsoft.com/office/officeart/2005/8/layout/vList2"/>
    <dgm:cxn modelId="{53DB142D-1515-4668-82F2-02C880AB1B23}" type="presParOf" srcId="{CCE4B017-092F-488E-BB34-F6A1353F56D5}" destId="{663ADFE1-F76C-4235-8A7E-331EA3CE64AC}" srcOrd="1" destOrd="0" presId="urn:microsoft.com/office/officeart/2005/8/layout/vList2"/>
    <dgm:cxn modelId="{1FA6D5B4-7A74-4873-B0E6-35922C95847E}" type="presParOf" srcId="{CCE4B017-092F-488E-BB34-F6A1353F56D5}" destId="{507C9C71-ED85-4AA7-BB29-A55CF3CA05FC}" srcOrd="2" destOrd="0" presId="urn:microsoft.com/office/officeart/2005/8/layout/vList2"/>
    <dgm:cxn modelId="{9C9A9345-8331-41BE-9BE4-7A31253673DC}" type="presParOf" srcId="{CCE4B017-092F-488E-BB34-F6A1353F56D5}" destId="{B8E49CB3-E263-4162-90C2-1D1A682E5A8A}" srcOrd="3" destOrd="0" presId="urn:microsoft.com/office/officeart/2005/8/layout/vList2"/>
    <dgm:cxn modelId="{2F10A022-DC41-4D72-9FE1-16B7FDE51B21}" type="presParOf" srcId="{CCE4B017-092F-488E-BB34-F6A1353F56D5}" destId="{2FBAF925-5F35-4B36-A469-F3D387C35B0F}" srcOrd="4" destOrd="0" presId="urn:microsoft.com/office/officeart/2005/8/layout/vList2"/>
    <dgm:cxn modelId="{7EA08C7D-473A-4494-B218-8BC0C3A1537C}" type="presParOf" srcId="{CCE4B017-092F-488E-BB34-F6A1353F56D5}" destId="{9B5E1125-570E-4E57-9E26-67E30358FF07}" srcOrd="5" destOrd="0" presId="urn:microsoft.com/office/officeart/2005/8/layout/vList2"/>
    <dgm:cxn modelId="{4624E3C7-DE2D-4BFB-A769-E9272616E14E}" type="presParOf" srcId="{CCE4B017-092F-488E-BB34-F6A1353F56D5}" destId="{6D885ABD-D9D1-4DA6-886A-AEE69F7F55A8}" srcOrd="6" destOrd="0" presId="urn:microsoft.com/office/officeart/2005/8/layout/vList2"/>
    <dgm:cxn modelId="{BC22EC68-BEF7-40E3-91B6-E60B705FE989}" type="presParOf" srcId="{CCE4B017-092F-488E-BB34-F6A1353F56D5}" destId="{2093FCDA-DAF0-4B72-87CD-2E2E665F71BD}" srcOrd="7" destOrd="0" presId="urn:microsoft.com/office/officeart/2005/8/layout/vList2"/>
    <dgm:cxn modelId="{68582C99-09A5-4F15-9617-64E45AE7361D}" type="presParOf" srcId="{CCE4B017-092F-488E-BB34-F6A1353F56D5}" destId="{4C86CC2D-1C8D-4A5D-B8ED-4D6806A5E25E}"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C976ED-456B-4B72-8400-D1622E7D61B1}" type="doc">
      <dgm:prSet loTypeId="urn:microsoft.com/office/officeart/2005/8/layout/pList1" loCatId="list" qsTypeId="urn:microsoft.com/office/officeart/2005/8/quickstyle/simple1" qsCatId="simple" csTypeId="urn:microsoft.com/office/officeart/2005/8/colors/accent0_2" csCatId="mainScheme" phldr="1"/>
      <dgm:spPr/>
    </dgm:pt>
    <dgm:pt modelId="{373727F3-1C2D-4EAB-BBF2-B1C3C73FA6DF}">
      <dgm:prSet phldrT="[טקסט]"/>
      <dgm:spPr/>
      <dgm:t>
        <a:bodyPr/>
        <a:lstStyle/>
        <a:p>
          <a:pPr rtl="1"/>
          <a:r>
            <a:rPr lang="en-US" dirty="0">
              <a:solidFill>
                <a:schemeClr val="bg1"/>
              </a:solidFill>
              <a:latin typeface="Abadi" panose="020B0604020104020204" pitchFamily="34" charset="0"/>
              <a:cs typeface="+mn-cs"/>
            </a:rPr>
            <a:t>State</a:t>
          </a:r>
          <a:endParaRPr lang="he-IL" dirty="0">
            <a:solidFill>
              <a:schemeClr val="bg1"/>
            </a:solidFill>
            <a:latin typeface="Abadi" panose="020B0604020104020204" pitchFamily="34" charset="0"/>
            <a:cs typeface="+mn-cs"/>
          </a:endParaRPr>
        </a:p>
      </dgm:t>
    </dgm:pt>
    <dgm:pt modelId="{C74BD23B-96F5-4371-9ACF-335C0B284742}" type="parTrans" cxnId="{1E4D4903-B18C-43BD-B9AE-AA31CF2CFA0B}">
      <dgm:prSet/>
      <dgm:spPr/>
      <dgm:t>
        <a:bodyPr/>
        <a:lstStyle/>
        <a:p>
          <a:pPr rtl="1"/>
          <a:endParaRPr lang="he-IL"/>
        </a:p>
      </dgm:t>
    </dgm:pt>
    <dgm:pt modelId="{E90198CC-D612-435F-9547-623C5971D561}" type="sibTrans" cxnId="{1E4D4903-B18C-43BD-B9AE-AA31CF2CFA0B}">
      <dgm:prSet/>
      <dgm:spPr/>
      <dgm:t>
        <a:bodyPr/>
        <a:lstStyle/>
        <a:p>
          <a:pPr rtl="1"/>
          <a:endParaRPr lang="he-IL"/>
        </a:p>
      </dgm:t>
    </dgm:pt>
    <dgm:pt modelId="{6682F467-163F-4890-884D-182B90954989}">
      <dgm:prSet phldrT="[טקסט]"/>
      <dgm:spPr/>
      <dgm:t>
        <a:bodyPr/>
        <a:lstStyle/>
        <a:p>
          <a:pPr rtl="1"/>
          <a:r>
            <a:rPr lang="en-US" dirty="0">
              <a:solidFill>
                <a:schemeClr val="bg1"/>
              </a:solidFill>
              <a:latin typeface="Abadi" panose="020B0604020104020204" pitchFamily="34" charset="0"/>
            </a:rPr>
            <a:t>Life cycle hooks</a:t>
          </a:r>
          <a:endParaRPr lang="he-IL" dirty="0">
            <a:solidFill>
              <a:schemeClr val="bg1"/>
            </a:solidFill>
            <a:latin typeface="Abadi" panose="020B0604020104020204" pitchFamily="34" charset="0"/>
          </a:endParaRPr>
        </a:p>
      </dgm:t>
    </dgm:pt>
    <dgm:pt modelId="{20D6BE1F-8917-4DA2-8E0A-F75BC9A024F0}" type="parTrans" cxnId="{44E0C060-8E53-4E88-9ACC-F91D0808BAAE}">
      <dgm:prSet/>
      <dgm:spPr/>
      <dgm:t>
        <a:bodyPr/>
        <a:lstStyle/>
        <a:p>
          <a:pPr rtl="1"/>
          <a:endParaRPr lang="he-IL"/>
        </a:p>
      </dgm:t>
    </dgm:pt>
    <dgm:pt modelId="{0B9AD14D-5897-4046-8B63-60E4BFE367D5}" type="sibTrans" cxnId="{44E0C060-8E53-4E88-9ACC-F91D0808BAAE}">
      <dgm:prSet/>
      <dgm:spPr/>
      <dgm:t>
        <a:bodyPr/>
        <a:lstStyle/>
        <a:p>
          <a:pPr rtl="1"/>
          <a:endParaRPr lang="he-IL"/>
        </a:p>
      </dgm:t>
    </dgm:pt>
    <dgm:pt modelId="{8B2B48DB-A180-44FF-9733-AE6992479867}">
      <dgm:prSet phldrT="[טקסט]"/>
      <dgm:spPr/>
      <dgm:t>
        <a:bodyPr/>
        <a:lstStyle/>
        <a:p>
          <a:pPr rtl="1"/>
          <a:r>
            <a:rPr lang="en-US" dirty="0">
              <a:solidFill>
                <a:schemeClr val="bg1"/>
              </a:solidFill>
              <a:latin typeface="Abadi" panose="020B0604020104020204" pitchFamily="34" charset="0"/>
            </a:rPr>
            <a:t>Components</a:t>
          </a:r>
          <a:endParaRPr lang="he-IL" dirty="0">
            <a:solidFill>
              <a:schemeClr val="bg1"/>
            </a:solidFill>
            <a:latin typeface="Abadi" panose="020B0604020104020204" pitchFamily="34" charset="0"/>
          </a:endParaRPr>
        </a:p>
      </dgm:t>
    </dgm:pt>
    <dgm:pt modelId="{21F5646B-5EA2-4F97-B628-0CB462E8F3E2}" type="parTrans" cxnId="{FF5206CF-6560-4927-8D82-F0A36E96DAD5}">
      <dgm:prSet/>
      <dgm:spPr/>
      <dgm:t>
        <a:bodyPr/>
        <a:lstStyle/>
        <a:p>
          <a:pPr rtl="1"/>
          <a:endParaRPr lang="he-IL"/>
        </a:p>
      </dgm:t>
    </dgm:pt>
    <dgm:pt modelId="{71F6A13D-FD80-4ADC-B939-F68AB3D5AC94}" type="sibTrans" cxnId="{FF5206CF-6560-4927-8D82-F0A36E96DAD5}">
      <dgm:prSet/>
      <dgm:spPr/>
      <dgm:t>
        <a:bodyPr/>
        <a:lstStyle/>
        <a:p>
          <a:pPr rtl="1"/>
          <a:endParaRPr lang="he-IL"/>
        </a:p>
      </dgm:t>
    </dgm:pt>
    <dgm:pt modelId="{EAC020EF-C5A7-4E99-B8AA-513BB5CCF28B}" type="pres">
      <dgm:prSet presAssocID="{BDC976ED-456B-4B72-8400-D1622E7D61B1}" presName="Name0" presStyleCnt="0">
        <dgm:presLayoutVars>
          <dgm:dir/>
          <dgm:resizeHandles val="exact"/>
        </dgm:presLayoutVars>
      </dgm:prSet>
      <dgm:spPr/>
    </dgm:pt>
    <dgm:pt modelId="{CCD8C0FE-7DAF-4407-92A0-62D3273D43B3}" type="pres">
      <dgm:prSet presAssocID="{373727F3-1C2D-4EAB-BBF2-B1C3C73FA6DF}" presName="compNode" presStyleCnt="0"/>
      <dgm:spPr/>
    </dgm:pt>
    <dgm:pt modelId="{409554D3-14D0-4031-A4D2-FE1B95C216B0}" type="pres">
      <dgm:prSet presAssocID="{373727F3-1C2D-4EAB-BBF2-B1C3C73FA6DF}"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7000" b="-17000"/>
          </a:stretch>
        </a:blipFill>
        <a:ln>
          <a:solidFill>
            <a:schemeClr val="bg1"/>
          </a:solidFill>
        </a:ln>
      </dgm:spPr>
      <dgm:extLst>
        <a:ext uri="{E40237B7-FDA0-4F09-8148-C483321AD2D9}">
          <dgm14:cNvPr xmlns:dgm14="http://schemas.microsoft.com/office/drawing/2010/diagram" id="0" name="" descr="בית משפט קו מיתאר"/>
        </a:ext>
      </dgm:extLst>
    </dgm:pt>
    <dgm:pt modelId="{B524D9D9-BFE6-4540-859B-FE28F770A912}" type="pres">
      <dgm:prSet presAssocID="{373727F3-1C2D-4EAB-BBF2-B1C3C73FA6DF}" presName="textRect" presStyleLbl="revTx" presStyleIdx="0" presStyleCnt="3">
        <dgm:presLayoutVars>
          <dgm:bulletEnabled val="1"/>
        </dgm:presLayoutVars>
      </dgm:prSet>
      <dgm:spPr/>
    </dgm:pt>
    <dgm:pt modelId="{A8F81A3E-5DCB-490C-AB5F-D4D5F279EE54}" type="pres">
      <dgm:prSet presAssocID="{E90198CC-D612-435F-9547-623C5971D561}" presName="sibTrans" presStyleLbl="sibTrans2D1" presStyleIdx="0" presStyleCnt="0"/>
      <dgm:spPr/>
    </dgm:pt>
    <dgm:pt modelId="{533AB318-38A8-4B58-94CE-48C58251B09A}" type="pres">
      <dgm:prSet presAssocID="{6682F467-163F-4890-884D-182B90954989}" presName="compNode" presStyleCnt="0"/>
      <dgm:spPr/>
    </dgm:pt>
    <dgm:pt modelId="{87CF817C-D7AB-4204-BD89-C92CEBF011BD}" type="pres">
      <dgm:prSet presAssocID="{6682F467-163F-4890-884D-182B90954989}" presName="pict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a:solidFill>
            <a:schemeClr val="bg1"/>
          </a:solidFill>
        </a:ln>
      </dgm:spPr>
      <dgm:extLst>
        <a:ext uri="{E40237B7-FDA0-4F09-8148-C483321AD2D9}">
          <dgm14:cNvPr xmlns:dgm14="http://schemas.microsoft.com/office/drawing/2010/diagram" id="0" name="" descr="עיגול חץ עם מילוי מלא"/>
        </a:ext>
      </dgm:extLst>
    </dgm:pt>
    <dgm:pt modelId="{02427D48-633C-4166-AEBB-5C31A6665B46}" type="pres">
      <dgm:prSet presAssocID="{6682F467-163F-4890-884D-182B90954989}" presName="textRect" presStyleLbl="revTx" presStyleIdx="1" presStyleCnt="3">
        <dgm:presLayoutVars>
          <dgm:bulletEnabled val="1"/>
        </dgm:presLayoutVars>
      </dgm:prSet>
      <dgm:spPr/>
    </dgm:pt>
    <dgm:pt modelId="{54616360-F598-4F83-8F8A-45FBAD1EC475}" type="pres">
      <dgm:prSet presAssocID="{0B9AD14D-5897-4046-8B63-60E4BFE367D5}" presName="sibTrans" presStyleLbl="sibTrans2D1" presStyleIdx="0" presStyleCnt="0"/>
      <dgm:spPr/>
    </dgm:pt>
    <dgm:pt modelId="{118D1D65-843D-4892-B19F-392864B59DE0}" type="pres">
      <dgm:prSet presAssocID="{8B2B48DB-A180-44FF-9733-AE6992479867}" presName="compNode" presStyleCnt="0"/>
      <dgm:spPr/>
    </dgm:pt>
    <dgm:pt modelId="{A6F25984-EA94-42C2-A0FB-BF7102BF5317}" type="pres">
      <dgm:prSet presAssocID="{8B2B48DB-A180-44FF-9733-AE6992479867}" presName="pict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a:solidFill>
            <a:schemeClr val="bg1"/>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חתיכות פאזל קו מיתאר"/>
        </a:ext>
      </dgm:extLst>
    </dgm:pt>
    <dgm:pt modelId="{9C1D3596-1DAA-4B1D-95A6-27778279CA9E}" type="pres">
      <dgm:prSet presAssocID="{8B2B48DB-A180-44FF-9733-AE6992479867}" presName="textRect" presStyleLbl="revTx" presStyleIdx="2" presStyleCnt="3">
        <dgm:presLayoutVars>
          <dgm:bulletEnabled val="1"/>
        </dgm:presLayoutVars>
      </dgm:prSet>
      <dgm:spPr/>
    </dgm:pt>
  </dgm:ptLst>
  <dgm:cxnLst>
    <dgm:cxn modelId="{1E4D4903-B18C-43BD-B9AE-AA31CF2CFA0B}" srcId="{BDC976ED-456B-4B72-8400-D1622E7D61B1}" destId="{373727F3-1C2D-4EAB-BBF2-B1C3C73FA6DF}" srcOrd="0" destOrd="0" parTransId="{C74BD23B-96F5-4371-9ACF-335C0B284742}" sibTransId="{E90198CC-D612-435F-9547-623C5971D561}"/>
    <dgm:cxn modelId="{44E0C060-8E53-4E88-9ACC-F91D0808BAAE}" srcId="{BDC976ED-456B-4B72-8400-D1622E7D61B1}" destId="{6682F467-163F-4890-884D-182B90954989}" srcOrd="1" destOrd="0" parTransId="{20D6BE1F-8917-4DA2-8E0A-F75BC9A024F0}" sibTransId="{0B9AD14D-5897-4046-8B63-60E4BFE367D5}"/>
    <dgm:cxn modelId="{10360F4C-EF72-4827-AD7C-DD5B330871B7}" type="presOf" srcId="{373727F3-1C2D-4EAB-BBF2-B1C3C73FA6DF}" destId="{B524D9D9-BFE6-4540-859B-FE28F770A912}" srcOrd="0" destOrd="0" presId="urn:microsoft.com/office/officeart/2005/8/layout/pList1"/>
    <dgm:cxn modelId="{B3984275-5E38-4100-BE4E-DFA49ABB54A8}" type="presOf" srcId="{6682F467-163F-4890-884D-182B90954989}" destId="{02427D48-633C-4166-AEBB-5C31A6665B46}" srcOrd="0" destOrd="0" presId="urn:microsoft.com/office/officeart/2005/8/layout/pList1"/>
    <dgm:cxn modelId="{DAFC5F58-D52D-47AD-921F-20354D5EA164}" type="presOf" srcId="{E90198CC-D612-435F-9547-623C5971D561}" destId="{A8F81A3E-5DCB-490C-AB5F-D4D5F279EE54}" srcOrd="0" destOrd="0" presId="urn:microsoft.com/office/officeart/2005/8/layout/pList1"/>
    <dgm:cxn modelId="{A5F35192-000F-4F12-9C97-39FFC0C371E2}" type="presOf" srcId="{BDC976ED-456B-4B72-8400-D1622E7D61B1}" destId="{EAC020EF-C5A7-4E99-B8AA-513BB5CCF28B}" srcOrd="0" destOrd="0" presId="urn:microsoft.com/office/officeart/2005/8/layout/pList1"/>
    <dgm:cxn modelId="{FF5206CF-6560-4927-8D82-F0A36E96DAD5}" srcId="{BDC976ED-456B-4B72-8400-D1622E7D61B1}" destId="{8B2B48DB-A180-44FF-9733-AE6992479867}" srcOrd="2" destOrd="0" parTransId="{21F5646B-5EA2-4F97-B628-0CB462E8F3E2}" sibTransId="{71F6A13D-FD80-4ADC-B939-F68AB3D5AC94}"/>
    <dgm:cxn modelId="{280521EF-9397-475F-BA5C-1B20D61F2F6C}" type="presOf" srcId="{8B2B48DB-A180-44FF-9733-AE6992479867}" destId="{9C1D3596-1DAA-4B1D-95A6-27778279CA9E}" srcOrd="0" destOrd="0" presId="urn:microsoft.com/office/officeart/2005/8/layout/pList1"/>
    <dgm:cxn modelId="{91F7E9F8-2B55-4DFC-992E-8A92945568D6}" type="presOf" srcId="{0B9AD14D-5897-4046-8B63-60E4BFE367D5}" destId="{54616360-F598-4F83-8F8A-45FBAD1EC475}" srcOrd="0" destOrd="0" presId="urn:microsoft.com/office/officeart/2005/8/layout/pList1"/>
    <dgm:cxn modelId="{C6A7F790-D05F-44A7-BE0B-F140686ABCD4}" type="presParOf" srcId="{EAC020EF-C5A7-4E99-B8AA-513BB5CCF28B}" destId="{CCD8C0FE-7DAF-4407-92A0-62D3273D43B3}" srcOrd="0" destOrd="0" presId="urn:microsoft.com/office/officeart/2005/8/layout/pList1"/>
    <dgm:cxn modelId="{E5EACFD9-BCE2-4A18-A638-7FDC1E1EABCF}" type="presParOf" srcId="{CCD8C0FE-7DAF-4407-92A0-62D3273D43B3}" destId="{409554D3-14D0-4031-A4D2-FE1B95C216B0}" srcOrd="0" destOrd="0" presId="urn:microsoft.com/office/officeart/2005/8/layout/pList1"/>
    <dgm:cxn modelId="{500D1F0B-0F2C-4053-A90B-34AD0935C5B5}" type="presParOf" srcId="{CCD8C0FE-7DAF-4407-92A0-62D3273D43B3}" destId="{B524D9D9-BFE6-4540-859B-FE28F770A912}" srcOrd="1" destOrd="0" presId="urn:microsoft.com/office/officeart/2005/8/layout/pList1"/>
    <dgm:cxn modelId="{2C9D530B-308B-4EB7-B234-DF0EC27B73C3}" type="presParOf" srcId="{EAC020EF-C5A7-4E99-B8AA-513BB5CCF28B}" destId="{A8F81A3E-5DCB-490C-AB5F-D4D5F279EE54}" srcOrd="1" destOrd="0" presId="urn:microsoft.com/office/officeart/2005/8/layout/pList1"/>
    <dgm:cxn modelId="{2C7A9008-7B63-483E-BC0E-4B3A6AF80924}" type="presParOf" srcId="{EAC020EF-C5A7-4E99-B8AA-513BB5CCF28B}" destId="{533AB318-38A8-4B58-94CE-48C58251B09A}" srcOrd="2" destOrd="0" presId="urn:microsoft.com/office/officeart/2005/8/layout/pList1"/>
    <dgm:cxn modelId="{E9F4B6D8-13CA-4FD2-A5E1-1D49680C6389}" type="presParOf" srcId="{533AB318-38A8-4B58-94CE-48C58251B09A}" destId="{87CF817C-D7AB-4204-BD89-C92CEBF011BD}" srcOrd="0" destOrd="0" presId="urn:microsoft.com/office/officeart/2005/8/layout/pList1"/>
    <dgm:cxn modelId="{14A7740B-4E1F-49F0-8FEE-4B6C241EA5A9}" type="presParOf" srcId="{533AB318-38A8-4B58-94CE-48C58251B09A}" destId="{02427D48-633C-4166-AEBB-5C31A6665B46}" srcOrd="1" destOrd="0" presId="urn:microsoft.com/office/officeart/2005/8/layout/pList1"/>
    <dgm:cxn modelId="{CC24A5F4-AD74-4DB1-B694-59DDF954BDD7}" type="presParOf" srcId="{EAC020EF-C5A7-4E99-B8AA-513BB5CCF28B}" destId="{54616360-F598-4F83-8F8A-45FBAD1EC475}" srcOrd="3" destOrd="0" presId="urn:microsoft.com/office/officeart/2005/8/layout/pList1"/>
    <dgm:cxn modelId="{750559F0-961D-4A3A-9333-A3F98A6D09E4}" type="presParOf" srcId="{EAC020EF-C5A7-4E99-B8AA-513BB5CCF28B}" destId="{118D1D65-843D-4892-B19F-392864B59DE0}" srcOrd="4" destOrd="0" presId="urn:microsoft.com/office/officeart/2005/8/layout/pList1"/>
    <dgm:cxn modelId="{AD1D5347-5D33-41A4-9EAE-6AF63D510AC8}" type="presParOf" srcId="{118D1D65-843D-4892-B19F-392864B59DE0}" destId="{A6F25984-EA94-42C2-A0FB-BF7102BF5317}" srcOrd="0" destOrd="0" presId="urn:microsoft.com/office/officeart/2005/8/layout/pList1"/>
    <dgm:cxn modelId="{7883CA30-BCA5-4D44-A82B-6F7C1CA58245}" type="presParOf" srcId="{118D1D65-843D-4892-B19F-392864B59DE0}" destId="{9C1D3596-1DAA-4B1D-95A6-27778279CA9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F5415EE7-EAED-402E-9FF1-A9E374B25448}">
      <dgm:prSet phldrT="[טקסט]"/>
      <dgm:spPr/>
      <dgm:t>
        <a:bodyPr/>
        <a:lstStyle/>
        <a:p>
          <a:pPr algn="just" rtl="0"/>
          <a:r>
            <a:rPr lang="en-US" b="0" i="0" dirty="0"/>
            <a:t>Source code transformations</a:t>
          </a:r>
          <a:endParaRPr lang="he-IL" dirty="0"/>
        </a:p>
      </dgm:t>
    </dgm:pt>
    <dgm:pt modelId="{8B5B12FD-AABA-4C94-94AE-BF34A3150C93}" type="parTrans" cxnId="{97369E0E-E7CE-4495-B249-D5B37755B78E}">
      <dgm:prSet/>
      <dgm:spPr/>
      <dgm:t>
        <a:bodyPr/>
        <a:lstStyle/>
        <a:p>
          <a:pPr rtl="1"/>
          <a:endParaRPr lang="he-IL"/>
        </a:p>
      </dgm:t>
    </dgm:pt>
    <dgm:pt modelId="{6BBECD99-9F35-4753-918B-46CC2BD2EEAA}" type="sibTrans" cxnId="{97369E0E-E7CE-4495-B249-D5B37755B78E}">
      <dgm:prSet/>
      <dgm:spPr/>
      <dgm:t>
        <a:bodyPr/>
        <a:lstStyle/>
        <a:p>
          <a:pPr rtl="1"/>
          <a:endParaRPr lang="he-IL"/>
        </a:p>
      </dgm:t>
    </dgm:pt>
    <dgm:pt modelId="{2B6A47CE-DA78-4F00-B42F-68E982951088}">
      <dgm:prSet phldrT="[טקסט]"/>
      <dgm:spPr/>
      <dgm:t>
        <a:bodyPr/>
        <a:lstStyle/>
        <a:p>
          <a:pPr algn="just" rtl="0"/>
          <a:r>
            <a:rPr lang="en-US" dirty="0"/>
            <a:t>Shows compilation errors clearly</a:t>
          </a:r>
          <a:endParaRPr lang="he-IL" dirty="0"/>
        </a:p>
      </dgm:t>
    </dgm:pt>
    <dgm:pt modelId="{D4FF33BA-C185-47BF-8618-1420C9C54F4E}" type="parTrans" cxnId="{2AEE142F-04CE-4CAE-B24C-5F57B1D84D7F}">
      <dgm:prSet/>
      <dgm:spPr/>
      <dgm:t>
        <a:bodyPr/>
        <a:lstStyle/>
        <a:p>
          <a:pPr rtl="1"/>
          <a:endParaRPr lang="he-IL"/>
        </a:p>
      </dgm:t>
    </dgm:pt>
    <dgm:pt modelId="{ABA2C6CE-58FC-435E-ADB0-3A44F0A519E6}" type="sibTrans" cxnId="{2AEE142F-04CE-4CAE-B24C-5F57B1D84D7F}">
      <dgm:prSet/>
      <dgm:spPr/>
      <dgm:t>
        <a:bodyPr/>
        <a:lstStyle/>
        <a:p>
          <a:pPr rtl="1"/>
          <a:endParaRPr lang="he-IL"/>
        </a:p>
      </dgm:t>
    </dgm:pt>
    <dgm:pt modelId="{7A80548E-5BD1-4D26-9DC4-FA019376287F}">
      <dgm:prSet phldrT="[טקסט]"/>
      <dgm:spPr/>
      <dgm:t>
        <a:bodyPr/>
        <a:lstStyle/>
        <a:p>
          <a:pPr algn="just" rtl="0"/>
          <a:r>
            <a:rPr lang="en-US" dirty="0"/>
            <a:t>Compatibility with all types of browsers</a:t>
          </a:r>
          <a:endParaRPr lang="he-IL" dirty="0"/>
        </a:p>
      </dgm:t>
    </dgm:pt>
    <dgm:pt modelId="{A3655F6B-61F6-4AFC-A683-A85118B60BD4}" type="parTrans" cxnId="{7A0BC6EF-443D-451F-B306-31868F9AD889}">
      <dgm:prSet/>
      <dgm:spPr/>
      <dgm:t>
        <a:bodyPr/>
        <a:lstStyle/>
        <a:p>
          <a:pPr rtl="1"/>
          <a:endParaRPr lang="he-IL"/>
        </a:p>
      </dgm:t>
    </dgm:pt>
    <dgm:pt modelId="{7818BADE-D2DE-4570-9D86-FACD263D0D20}" type="sibTrans" cxnId="{7A0BC6EF-443D-451F-B306-31868F9AD889}">
      <dgm:prSet/>
      <dgm:spPr/>
      <dgm:t>
        <a:bodyPr/>
        <a:lstStyle/>
        <a:p>
          <a:pPr rtl="1"/>
          <a:endParaRPr lang="he-IL"/>
        </a:p>
      </dgm:t>
    </dgm:pt>
    <dgm:pt modelId="{B153E180-1F59-4228-BE39-498932A86344}">
      <dgm:prSet phldrT="[טקסט]"/>
      <dgm:spPr/>
      <dgm:t>
        <a:bodyPr/>
        <a:lstStyle/>
        <a:p>
          <a:pPr algn="just" rtl="0"/>
          <a:r>
            <a:rPr lang="en-US" dirty="0"/>
            <a:t>Allows writing declarative code</a:t>
          </a:r>
          <a:endParaRPr lang="he-IL" dirty="0"/>
        </a:p>
      </dgm:t>
    </dgm:pt>
    <dgm:pt modelId="{484CC972-1E76-4416-9556-4AEC219F47AA}" type="parTrans" cxnId="{5268EDA6-ADEC-4685-8FE0-B592D6034813}">
      <dgm:prSet/>
      <dgm:spPr/>
      <dgm:t>
        <a:bodyPr/>
        <a:lstStyle/>
        <a:p>
          <a:pPr rtl="1"/>
          <a:endParaRPr lang="he-IL"/>
        </a:p>
      </dgm:t>
    </dgm:pt>
    <dgm:pt modelId="{A301BBDE-4697-4A28-8B36-5B43D9835184}" type="sibTrans" cxnId="{5268EDA6-ADEC-4685-8FE0-B592D6034813}">
      <dgm:prSet/>
      <dgm:spPr/>
      <dgm:t>
        <a:bodyPr/>
        <a:lstStyle/>
        <a:p>
          <a:pPr rtl="1"/>
          <a:endParaRPr lang="he-IL"/>
        </a:p>
      </dgm:t>
    </dgm:pt>
    <dgm:pt modelId="{57D5CE74-B878-486B-B120-453F5F4DC1B7}">
      <dgm:prSet phldrT="[טקסט]"/>
      <dgm:spPr/>
      <dgm:t>
        <a:bodyPr/>
        <a:lstStyle/>
        <a:p>
          <a:pPr algn="just" rtl="0"/>
          <a:r>
            <a:rPr lang="en-US" b="0" i="0" dirty="0" err="1"/>
            <a:t>Polyfill</a:t>
          </a:r>
          <a:r>
            <a:rPr lang="en-US" b="0" i="0" dirty="0"/>
            <a:t> features that are missing in your target environment through a third-party </a:t>
          </a:r>
          <a:r>
            <a:rPr lang="en-US" b="0" i="0" dirty="0" err="1"/>
            <a:t>polyfill</a:t>
          </a:r>
          <a:endParaRPr lang="he-IL" dirty="0"/>
        </a:p>
      </dgm:t>
    </dgm:pt>
    <dgm:pt modelId="{8B9BBCB0-CBC3-45E4-92C8-DEA8F1892583}" type="parTrans" cxnId="{E1335EB6-B48A-45A4-9BFE-33E30289A3AB}">
      <dgm:prSet/>
      <dgm:spPr/>
      <dgm:t>
        <a:bodyPr/>
        <a:lstStyle/>
        <a:p>
          <a:pPr rtl="1"/>
          <a:endParaRPr lang="he-IL"/>
        </a:p>
      </dgm:t>
    </dgm:pt>
    <dgm:pt modelId="{CCF20BDB-059A-41E3-AE2D-0709EBAAED7D}" type="sibTrans" cxnId="{E1335EB6-B48A-45A4-9BFE-33E30289A3AB}">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ACC8BF73-7709-43C4-9934-C3A696ACEEF4}" type="pres">
      <dgm:prSet presAssocID="{F5415EE7-EAED-402E-9FF1-A9E374B25448}" presName="parentText" presStyleLbl="node1" presStyleIdx="0" presStyleCnt="5">
        <dgm:presLayoutVars>
          <dgm:chMax val="0"/>
          <dgm:bulletEnabled val="1"/>
        </dgm:presLayoutVars>
      </dgm:prSet>
      <dgm:spPr/>
    </dgm:pt>
    <dgm:pt modelId="{F77AC58D-FC8E-485B-914E-4A50990686C9}" type="pres">
      <dgm:prSet presAssocID="{6BBECD99-9F35-4753-918B-46CC2BD2EEAA}" presName="spacer" presStyleCnt="0"/>
      <dgm:spPr/>
    </dgm:pt>
    <dgm:pt modelId="{CDADF42E-99E0-49F5-8C9E-0BEDD4C2E9FA}" type="pres">
      <dgm:prSet presAssocID="{2B6A47CE-DA78-4F00-B42F-68E982951088}" presName="parentText" presStyleLbl="node1" presStyleIdx="1" presStyleCnt="5">
        <dgm:presLayoutVars>
          <dgm:chMax val="0"/>
          <dgm:bulletEnabled val="1"/>
        </dgm:presLayoutVars>
      </dgm:prSet>
      <dgm:spPr/>
    </dgm:pt>
    <dgm:pt modelId="{C9EB5058-A137-4DDD-AFE4-80AE6861D226}" type="pres">
      <dgm:prSet presAssocID="{ABA2C6CE-58FC-435E-ADB0-3A44F0A519E6}" presName="spacer" presStyleCnt="0"/>
      <dgm:spPr/>
    </dgm:pt>
    <dgm:pt modelId="{A90E8772-940A-403A-AB68-6904812AE54A}" type="pres">
      <dgm:prSet presAssocID="{7A80548E-5BD1-4D26-9DC4-FA019376287F}" presName="parentText" presStyleLbl="node1" presStyleIdx="2" presStyleCnt="5">
        <dgm:presLayoutVars>
          <dgm:chMax val="0"/>
          <dgm:bulletEnabled val="1"/>
        </dgm:presLayoutVars>
      </dgm:prSet>
      <dgm:spPr/>
    </dgm:pt>
    <dgm:pt modelId="{4C3E4776-25FF-44FF-B4FB-6D82E70443B5}" type="pres">
      <dgm:prSet presAssocID="{7818BADE-D2DE-4570-9D86-FACD263D0D20}" presName="spacer" presStyleCnt="0"/>
      <dgm:spPr/>
    </dgm:pt>
    <dgm:pt modelId="{7434B9E0-D9B5-4F78-9A06-81D61232873A}" type="pres">
      <dgm:prSet presAssocID="{B153E180-1F59-4228-BE39-498932A86344}" presName="parentText" presStyleLbl="node1" presStyleIdx="3" presStyleCnt="5">
        <dgm:presLayoutVars>
          <dgm:chMax val="0"/>
          <dgm:bulletEnabled val="1"/>
        </dgm:presLayoutVars>
      </dgm:prSet>
      <dgm:spPr/>
    </dgm:pt>
    <dgm:pt modelId="{EB0277A8-C5EE-4AE9-A816-DC6E59E0A3F1}" type="pres">
      <dgm:prSet presAssocID="{A301BBDE-4697-4A28-8B36-5B43D9835184}" presName="spacer" presStyleCnt="0"/>
      <dgm:spPr/>
    </dgm:pt>
    <dgm:pt modelId="{7C1C0AC0-67B5-461E-AF37-48C32CC69AF2}" type="pres">
      <dgm:prSet presAssocID="{57D5CE74-B878-486B-B120-453F5F4DC1B7}" presName="parentText" presStyleLbl="node1" presStyleIdx="4" presStyleCnt="5">
        <dgm:presLayoutVars>
          <dgm:chMax val="0"/>
          <dgm:bulletEnabled val="1"/>
        </dgm:presLayoutVars>
      </dgm:prSet>
      <dgm:spPr/>
    </dgm:pt>
  </dgm:ptLst>
  <dgm:cxnLst>
    <dgm:cxn modelId="{909B6B09-C2EE-4AA2-990C-80578B305921}" type="presOf" srcId="{B153E180-1F59-4228-BE39-498932A86344}" destId="{7434B9E0-D9B5-4F78-9A06-81D61232873A}" srcOrd="0" destOrd="0" presId="urn:microsoft.com/office/officeart/2005/8/layout/vList2"/>
    <dgm:cxn modelId="{97369E0E-E7CE-4495-B249-D5B37755B78E}" srcId="{B5EF1E75-E09E-41C5-A8C9-11101A9D4342}" destId="{F5415EE7-EAED-402E-9FF1-A9E374B25448}" srcOrd="0" destOrd="0" parTransId="{8B5B12FD-AABA-4C94-94AE-BF34A3150C93}" sibTransId="{6BBECD99-9F35-4753-918B-46CC2BD2EEAA}"/>
    <dgm:cxn modelId="{DD4B392C-CAB9-495E-8A29-88BED73D3AE5}" type="presOf" srcId="{2B6A47CE-DA78-4F00-B42F-68E982951088}" destId="{CDADF42E-99E0-49F5-8C9E-0BEDD4C2E9FA}" srcOrd="0" destOrd="0" presId="urn:microsoft.com/office/officeart/2005/8/layout/vList2"/>
    <dgm:cxn modelId="{2AEE142F-04CE-4CAE-B24C-5F57B1D84D7F}" srcId="{B5EF1E75-E09E-41C5-A8C9-11101A9D4342}" destId="{2B6A47CE-DA78-4F00-B42F-68E982951088}" srcOrd="1" destOrd="0" parTransId="{D4FF33BA-C185-47BF-8618-1420C9C54F4E}" sibTransId="{ABA2C6CE-58FC-435E-ADB0-3A44F0A519E6}"/>
    <dgm:cxn modelId="{7EBC784E-C3E0-4BAB-BAE1-E0CFABBD7C2C}" type="presOf" srcId="{7A80548E-5BD1-4D26-9DC4-FA019376287F}" destId="{A90E8772-940A-403A-AB68-6904812AE54A}" srcOrd="0" destOrd="0" presId="urn:microsoft.com/office/officeart/2005/8/layout/vList2"/>
    <dgm:cxn modelId="{5268EDA6-ADEC-4685-8FE0-B592D6034813}" srcId="{B5EF1E75-E09E-41C5-A8C9-11101A9D4342}" destId="{B153E180-1F59-4228-BE39-498932A86344}" srcOrd="3" destOrd="0" parTransId="{484CC972-1E76-4416-9556-4AEC219F47AA}" sibTransId="{A301BBDE-4697-4A28-8B36-5B43D9835184}"/>
    <dgm:cxn modelId="{E1335EB6-B48A-45A4-9BFE-33E30289A3AB}" srcId="{B5EF1E75-E09E-41C5-A8C9-11101A9D4342}" destId="{57D5CE74-B878-486B-B120-453F5F4DC1B7}" srcOrd="4" destOrd="0" parTransId="{8B9BBCB0-CBC3-45E4-92C8-DEA8F1892583}" sibTransId="{CCF20BDB-059A-41E3-AE2D-0709EBAAED7D}"/>
    <dgm:cxn modelId="{16FBF2C1-CE67-4DE5-A1F8-26FFE2CED07A}" type="presOf" srcId="{F5415EE7-EAED-402E-9FF1-A9E374B25448}" destId="{ACC8BF73-7709-43C4-9934-C3A696ACEEF4}" srcOrd="0" destOrd="0" presId="urn:microsoft.com/office/officeart/2005/8/layout/vList2"/>
    <dgm:cxn modelId="{7A0BC6EF-443D-451F-B306-31868F9AD889}" srcId="{B5EF1E75-E09E-41C5-A8C9-11101A9D4342}" destId="{7A80548E-5BD1-4D26-9DC4-FA019376287F}" srcOrd="2" destOrd="0" parTransId="{A3655F6B-61F6-4AFC-A683-A85118B60BD4}" sibTransId="{7818BADE-D2DE-4570-9D86-FACD263D0D20}"/>
    <dgm:cxn modelId="{B9B094FD-4F61-4B8B-8E5D-9777C3EEDA99}" type="presOf" srcId="{B5EF1E75-E09E-41C5-A8C9-11101A9D4342}" destId="{CCE4B017-092F-488E-BB34-F6A1353F56D5}" srcOrd="0" destOrd="0" presId="urn:microsoft.com/office/officeart/2005/8/layout/vList2"/>
    <dgm:cxn modelId="{435679FF-E5F2-4CEB-8548-960422422AB3}" type="presOf" srcId="{57D5CE74-B878-486B-B120-453F5F4DC1B7}" destId="{7C1C0AC0-67B5-461E-AF37-48C32CC69AF2}" srcOrd="0" destOrd="0" presId="urn:microsoft.com/office/officeart/2005/8/layout/vList2"/>
    <dgm:cxn modelId="{031C266E-19AB-474C-969D-136E68BD2EF3}" type="presParOf" srcId="{CCE4B017-092F-488E-BB34-F6A1353F56D5}" destId="{ACC8BF73-7709-43C4-9934-C3A696ACEEF4}" srcOrd="0" destOrd="0" presId="urn:microsoft.com/office/officeart/2005/8/layout/vList2"/>
    <dgm:cxn modelId="{DF78576F-52AB-49C6-B256-D6DA34C253C9}" type="presParOf" srcId="{CCE4B017-092F-488E-BB34-F6A1353F56D5}" destId="{F77AC58D-FC8E-485B-914E-4A50990686C9}" srcOrd="1" destOrd="0" presId="urn:microsoft.com/office/officeart/2005/8/layout/vList2"/>
    <dgm:cxn modelId="{354DE682-95FE-460A-A70D-79546E4135FF}" type="presParOf" srcId="{CCE4B017-092F-488E-BB34-F6A1353F56D5}" destId="{CDADF42E-99E0-49F5-8C9E-0BEDD4C2E9FA}" srcOrd="2" destOrd="0" presId="urn:microsoft.com/office/officeart/2005/8/layout/vList2"/>
    <dgm:cxn modelId="{CB499769-42E6-45CB-A648-4BF660DD9D04}" type="presParOf" srcId="{CCE4B017-092F-488E-BB34-F6A1353F56D5}" destId="{C9EB5058-A137-4DDD-AFE4-80AE6861D226}" srcOrd="3" destOrd="0" presId="urn:microsoft.com/office/officeart/2005/8/layout/vList2"/>
    <dgm:cxn modelId="{EAE7ADD9-4D5C-44F1-BF17-C06088FDB989}" type="presParOf" srcId="{CCE4B017-092F-488E-BB34-F6A1353F56D5}" destId="{A90E8772-940A-403A-AB68-6904812AE54A}" srcOrd="4" destOrd="0" presId="urn:microsoft.com/office/officeart/2005/8/layout/vList2"/>
    <dgm:cxn modelId="{86E7AB64-33D6-42E6-A739-F5939A4408F6}" type="presParOf" srcId="{CCE4B017-092F-488E-BB34-F6A1353F56D5}" destId="{4C3E4776-25FF-44FF-B4FB-6D82E70443B5}" srcOrd="5" destOrd="0" presId="urn:microsoft.com/office/officeart/2005/8/layout/vList2"/>
    <dgm:cxn modelId="{06666C16-110D-495D-B103-CD82FB769C65}" type="presParOf" srcId="{CCE4B017-092F-488E-BB34-F6A1353F56D5}" destId="{7434B9E0-D9B5-4F78-9A06-81D61232873A}" srcOrd="6" destOrd="0" presId="urn:microsoft.com/office/officeart/2005/8/layout/vList2"/>
    <dgm:cxn modelId="{AE0275AF-1983-4FFC-A122-94427376A0C8}" type="presParOf" srcId="{CCE4B017-092F-488E-BB34-F6A1353F56D5}" destId="{EB0277A8-C5EE-4AE9-A816-DC6E59E0A3F1}" srcOrd="7" destOrd="0" presId="urn:microsoft.com/office/officeart/2005/8/layout/vList2"/>
    <dgm:cxn modelId="{5F4AE3FD-F744-4EC1-B1CA-6CDD99756659}" type="presParOf" srcId="{CCE4B017-092F-488E-BB34-F6A1353F56D5}" destId="{7C1C0AC0-67B5-461E-AF37-48C32CC69AF2}"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96F2DF-0569-425D-980F-3C4D09E98056}" type="doc">
      <dgm:prSet loTypeId="urn:microsoft.com/office/officeart/2018/5/layout/IconCircleLabelList" loCatId="icon" qsTypeId="urn:microsoft.com/office/officeart/2005/8/quickstyle/simple1" qsCatId="simple" csTypeId="urn:microsoft.com/office/officeart/2005/8/colors/accent0_3" csCatId="mainScheme" phldr="1"/>
      <dgm:spPr/>
      <dgm:t>
        <a:bodyPr/>
        <a:lstStyle/>
        <a:p>
          <a:endParaRPr lang="en-US"/>
        </a:p>
      </dgm:t>
    </dgm:pt>
    <dgm:pt modelId="{310B58E0-6A8C-4EB8-81BF-F0B8D1B42BB5}">
      <dgm:prSet/>
      <dgm:spPr/>
      <dgm:t>
        <a:bodyPr/>
        <a:lstStyle/>
        <a:p>
          <a:pPr>
            <a:lnSpc>
              <a:spcPct val="100000"/>
            </a:lnSpc>
            <a:defRPr cap="all"/>
          </a:pPr>
          <a:r>
            <a:rPr lang="en-US" dirty="0">
              <a:solidFill>
                <a:schemeClr val="bg1"/>
              </a:solidFill>
            </a:rPr>
            <a:t>Template</a:t>
          </a:r>
        </a:p>
        <a:p>
          <a:pPr>
            <a:lnSpc>
              <a:spcPct val="100000"/>
            </a:lnSpc>
            <a:defRPr cap="all"/>
          </a:pPr>
          <a:r>
            <a:rPr lang="en-US" dirty="0">
              <a:solidFill>
                <a:schemeClr val="bg1"/>
              </a:solidFill>
            </a:rPr>
            <a:t>html </a:t>
          </a:r>
        </a:p>
      </dgm:t>
    </dgm:pt>
    <dgm:pt modelId="{D24BD987-0C7C-44C7-8B40-99D1445A01CE}" type="parTrans" cxnId="{3B83C8AD-67B5-4ED5-8297-1C644DA47E27}">
      <dgm:prSet/>
      <dgm:spPr/>
      <dgm:t>
        <a:bodyPr/>
        <a:lstStyle/>
        <a:p>
          <a:endParaRPr lang="en-US"/>
        </a:p>
      </dgm:t>
    </dgm:pt>
    <dgm:pt modelId="{607876EA-C3CD-427F-93F6-DEBC227094EF}" type="sibTrans" cxnId="{3B83C8AD-67B5-4ED5-8297-1C644DA47E27}">
      <dgm:prSet/>
      <dgm:spPr/>
      <dgm:t>
        <a:bodyPr/>
        <a:lstStyle/>
        <a:p>
          <a:endParaRPr lang="en-US"/>
        </a:p>
      </dgm:t>
    </dgm:pt>
    <dgm:pt modelId="{846DCA2E-C2E9-495B-BBBC-A8E6AA4CE04C}">
      <dgm:prSet/>
      <dgm:spPr/>
      <dgm:t>
        <a:bodyPr/>
        <a:lstStyle/>
        <a:p>
          <a:pPr>
            <a:lnSpc>
              <a:spcPct val="100000"/>
            </a:lnSpc>
            <a:defRPr cap="all"/>
          </a:pPr>
          <a:r>
            <a:rPr lang="en-US" dirty="0">
              <a:solidFill>
                <a:schemeClr val="bg1"/>
              </a:solidFill>
            </a:rPr>
            <a:t>Logic</a:t>
          </a:r>
        </a:p>
        <a:p>
          <a:pPr>
            <a:lnSpc>
              <a:spcPct val="100000"/>
            </a:lnSpc>
            <a:defRPr cap="all"/>
          </a:pPr>
          <a:r>
            <a:rPr lang="en-US" dirty="0">
              <a:solidFill>
                <a:schemeClr val="bg1"/>
              </a:solidFill>
            </a:rPr>
            <a:t>javascript</a:t>
          </a:r>
        </a:p>
      </dgm:t>
    </dgm:pt>
    <dgm:pt modelId="{2BC629B7-1DD4-4A4B-A349-5BC14D36857A}" type="parTrans" cxnId="{1755EF5D-0F6B-477C-ADAD-9BECB8C16C36}">
      <dgm:prSet/>
      <dgm:spPr/>
      <dgm:t>
        <a:bodyPr/>
        <a:lstStyle/>
        <a:p>
          <a:endParaRPr lang="en-US"/>
        </a:p>
      </dgm:t>
    </dgm:pt>
    <dgm:pt modelId="{99E0770F-7B5A-4603-9F7C-54D19589DDF5}" type="sibTrans" cxnId="{1755EF5D-0F6B-477C-ADAD-9BECB8C16C36}">
      <dgm:prSet/>
      <dgm:spPr/>
      <dgm:t>
        <a:bodyPr/>
        <a:lstStyle/>
        <a:p>
          <a:endParaRPr lang="en-US"/>
        </a:p>
      </dgm:t>
    </dgm:pt>
    <dgm:pt modelId="{37D0880A-A429-4432-B3EC-C2387B7D0637}">
      <dgm:prSet/>
      <dgm:spPr/>
      <dgm:t>
        <a:bodyPr/>
        <a:lstStyle/>
        <a:p>
          <a:pPr>
            <a:lnSpc>
              <a:spcPct val="100000"/>
            </a:lnSpc>
            <a:defRPr cap="all"/>
          </a:pPr>
          <a:r>
            <a:rPr lang="en-US" dirty="0">
              <a:solidFill>
                <a:schemeClr val="bg1"/>
              </a:solidFill>
            </a:rPr>
            <a:t>Styles</a:t>
          </a:r>
        </a:p>
        <a:p>
          <a:pPr>
            <a:lnSpc>
              <a:spcPct val="100000"/>
            </a:lnSpc>
            <a:defRPr cap="all"/>
          </a:pPr>
          <a:r>
            <a:rPr lang="en-US" dirty="0">
              <a:solidFill>
                <a:schemeClr val="bg1"/>
              </a:solidFill>
            </a:rPr>
            <a:t>css</a:t>
          </a:r>
        </a:p>
      </dgm:t>
    </dgm:pt>
    <dgm:pt modelId="{D503B279-7F56-4819-9DBF-21BAF9A2E04B}" type="parTrans" cxnId="{F3CC8051-0FBA-47F2-9D16-E01A0A55D715}">
      <dgm:prSet/>
      <dgm:spPr/>
      <dgm:t>
        <a:bodyPr/>
        <a:lstStyle/>
        <a:p>
          <a:endParaRPr lang="en-US"/>
        </a:p>
      </dgm:t>
    </dgm:pt>
    <dgm:pt modelId="{8A15204A-C82F-486D-9EF9-B3BA5D4CD6F3}" type="sibTrans" cxnId="{F3CC8051-0FBA-47F2-9D16-E01A0A55D715}">
      <dgm:prSet/>
      <dgm:spPr/>
      <dgm:t>
        <a:bodyPr/>
        <a:lstStyle/>
        <a:p>
          <a:endParaRPr lang="en-US"/>
        </a:p>
      </dgm:t>
    </dgm:pt>
    <dgm:pt modelId="{A24D461E-C3C9-4C99-882C-1ED970ACC119}" type="pres">
      <dgm:prSet presAssocID="{D696F2DF-0569-425D-980F-3C4D09E98056}" presName="root" presStyleCnt="0">
        <dgm:presLayoutVars>
          <dgm:dir/>
          <dgm:resizeHandles val="exact"/>
        </dgm:presLayoutVars>
      </dgm:prSet>
      <dgm:spPr/>
    </dgm:pt>
    <dgm:pt modelId="{C4744941-8FE9-40E1-8749-3C2FBADD97F1}" type="pres">
      <dgm:prSet presAssocID="{310B58E0-6A8C-4EB8-81BF-F0B8D1B42BB5}" presName="compNode" presStyleCnt="0"/>
      <dgm:spPr/>
    </dgm:pt>
    <dgm:pt modelId="{41E5E7EC-E945-4BEA-AA16-DA20B82CAD36}" type="pres">
      <dgm:prSet presAssocID="{310B58E0-6A8C-4EB8-81BF-F0B8D1B42BB5}" presName="iconBgRect" presStyleLbl="bgShp" presStyleIdx="0" presStyleCnt="3"/>
      <dgm:spPr/>
    </dgm:pt>
    <dgm:pt modelId="{4B64A546-3F14-4255-BC24-AC1270A6D754}" type="pres">
      <dgm:prSet presAssocID="{310B58E0-6A8C-4EB8-81BF-F0B8D1B42BB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מנדלה קו מיתאר"/>
        </a:ext>
      </dgm:extLst>
    </dgm:pt>
    <dgm:pt modelId="{F1029A91-47B7-4E70-94AB-8EA95340A7BA}" type="pres">
      <dgm:prSet presAssocID="{310B58E0-6A8C-4EB8-81BF-F0B8D1B42BB5}" presName="spaceRect" presStyleCnt="0"/>
      <dgm:spPr/>
    </dgm:pt>
    <dgm:pt modelId="{08D3148D-533A-4671-92E7-26D063DC5AAB}" type="pres">
      <dgm:prSet presAssocID="{310B58E0-6A8C-4EB8-81BF-F0B8D1B42BB5}" presName="textRect" presStyleLbl="revTx" presStyleIdx="0" presStyleCnt="3">
        <dgm:presLayoutVars>
          <dgm:chMax val="1"/>
          <dgm:chPref val="1"/>
        </dgm:presLayoutVars>
      </dgm:prSet>
      <dgm:spPr/>
    </dgm:pt>
    <dgm:pt modelId="{3AAFD399-186C-47B7-882F-A5432118CF0A}" type="pres">
      <dgm:prSet presAssocID="{607876EA-C3CD-427F-93F6-DEBC227094EF}" presName="sibTrans" presStyleCnt="0"/>
      <dgm:spPr/>
    </dgm:pt>
    <dgm:pt modelId="{330B4332-6A02-4B34-A19A-1CE9ECAF9A8B}" type="pres">
      <dgm:prSet presAssocID="{846DCA2E-C2E9-495B-BBBC-A8E6AA4CE04C}" presName="compNode" presStyleCnt="0"/>
      <dgm:spPr/>
    </dgm:pt>
    <dgm:pt modelId="{BAFDD8EA-9EED-4BC8-84DC-694752F5D8A2}" type="pres">
      <dgm:prSet presAssocID="{846DCA2E-C2E9-495B-BBBC-A8E6AA4CE04C}" presName="iconBgRect" presStyleLbl="bgShp" presStyleIdx="1" presStyleCnt="3"/>
      <dgm:spPr/>
    </dgm:pt>
    <dgm:pt modelId="{7709B250-3B09-4F3F-8BDB-FFF85713E1A4}" type="pres">
      <dgm:prSet presAssocID="{846DCA2E-C2E9-495B-BBBC-A8E6AA4CE04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מוח בתוך ראש קו מיתאר"/>
        </a:ext>
      </dgm:extLst>
    </dgm:pt>
    <dgm:pt modelId="{08AD26B9-B92B-48E9-8920-2B596C79D8A0}" type="pres">
      <dgm:prSet presAssocID="{846DCA2E-C2E9-495B-BBBC-A8E6AA4CE04C}" presName="spaceRect" presStyleCnt="0"/>
      <dgm:spPr/>
    </dgm:pt>
    <dgm:pt modelId="{B47233D8-0A61-43E0-AEDA-9A266B99DCD6}" type="pres">
      <dgm:prSet presAssocID="{846DCA2E-C2E9-495B-BBBC-A8E6AA4CE04C}" presName="textRect" presStyleLbl="revTx" presStyleIdx="1" presStyleCnt="3">
        <dgm:presLayoutVars>
          <dgm:chMax val="1"/>
          <dgm:chPref val="1"/>
        </dgm:presLayoutVars>
      </dgm:prSet>
      <dgm:spPr/>
    </dgm:pt>
    <dgm:pt modelId="{D05954F4-07B1-4AA5-B5C1-E419D61B2943}" type="pres">
      <dgm:prSet presAssocID="{99E0770F-7B5A-4603-9F7C-54D19589DDF5}" presName="sibTrans" presStyleCnt="0"/>
      <dgm:spPr/>
    </dgm:pt>
    <dgm:pt modelId="{04A076A2-7882-439F-AF71-92185097F41C}" type="pres">
      <dgm:prSet presAssocID="{37D0880A-A429-4432-B3EC-C2387B7D0637}" presName="compNode" presStyleCnt="0"/>
      <dgm:spPr/>
    </dgm:pt>
    <dgm:pt modelId="{AA3BFD38-B7C3-4E8F-A97C-4CFCD8A80E60}" type="pres">
      <dgm:prSet presAssocID="{37D0880A-A429-4432-B3EC-C2387B7D0637}" presName="iconBgRect" presStyleLbl="bgShp" presStyleIdx="2" presStyleCnt="3"/>
      <dgm:spPr/>
    </dgm:pt>
    <dgm:pt modelId="{B10FD12F-12D0-4A6F-BEFF-AC5991F5607F}" type="pres">
      <dgm:prSet presAssocID="{37D0880A-A429-4432-B3EC-C2387B7D06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ארכיטקטורה קו מיתאר"/>
        </a:ext>
      </dgm:extLst>
    </dgm:pt>
    <dgm:pt modelId="{1A07C452-6544-4E20-BCF7-0D58C96C70B5}" type="pres">
      <dgm:prSet presAssocID="{37D0880A-A429-4432-B3EC-C2387B7D0637}" presName="spaceRect" presStyleCnt="0"/>
      <dgm:spPr/>
    </dgm:pt>
    <dgm:pt modelId="{24A62811-268A-4118-B2CE-0BA71EC8D26F}" type="pres">
      <dgm:prSet presAssocID="{37D0880A-A429-4432-B3EC-C2387B7D0637}" presName="textRect" presStyleLbl="revTx" presStyleIdx="2" presStyleCnt="3">
        <dgm:presLayoutVars>
          <dgm:chMax val="1"/>
          <dgm:chPref val="1"/>
        </dgm:presLayoutVars>
      </dgm:prSet>
      <dgm:spPr/>
    </dgm:pt>
  </dgm:ptLst>
  <dgm:cxnLst>
    <dgm:cxn modelId="{3CC9CD05-AB88-4505-ACA3-699ACECA668F}" type="presOf" srcId="{846DCA2E-C2E9-495B-BBBC-A8E6AA4CE04C}" destId="{B47233D8-0A61-43E0-AEDA-9A266B99DCD6}" srcOrd="0" destOrd="0" presId="urn:microsoft.com/office/officeart/2018/5/layout/IconCircleLabelList"/>
    <dgm:cxn modelId="{E31D8C36-9E9C-4D4F-B2C0-948D6E4F2FC2}" type="presOf" srcId="{D696F2DF-0569-425D-980F-3C4D09E98056}" destId="{A24D461E-C3C9-4C99-882C-1ED970ACC119}" srcOrd="0" destOrd="0" presId="urn:microsoft.com/office/officeart/2018/5/layout/IconCircleLabelList"/>
    <dgm:cxn modelId="{C4B4AF3C-C834-4262-B89A-09497A51F69B}" type="presOf" srcId="{37D0880A-A429-4432-B3EC-C2387B7D0637}" destId="{24A62811-268A-4118-B2CE-0BA71EC8D26F}" srcOrd="0" destOrd="0" presId="urn:microsoft.com/office/officeart/2018/5/layout/IconCircleLabelList"/>
    <dgm:cxn modelId="{1755EF5D-0F6B-477C-ADAD-9BECB8C16C36}" srcId="{D696F2DF-0569-425D-980F-3C4D09E98056}" destId="{846DCA2E-C2E9-495B-BBBC-A8E6AA4CE04C}" srcOrd="1" destOrd="0" parTransId="{2BC629B7-1DD4-4A4B-A349-5BC14D36857A}" sibTransId="{99E0770F-7B5A-4603-9F7C-54D19589DDF5}"/>
    <dgm:cxn modelId="{F3CC8051-0FBA-47F2-9D16-E01A0A55D715}" srcId="{D696F2DF-0569-425D-980F-3C4D09E98056}" destId="{37D0880A-A429-4432-B3EC-C2387B7D0637}" srcOrd="2" destOrd="0" parTransId="{D503B279-7F56-4819-9DBF-21BAF9A2E04B}" sibTransId="{8A15204A-C82F-486D-9EF9-B3BA5D4CD6F3}"/>
    <dgm:cxn modelId="{3B83C8AD-67B5-4ED5-8297-1C644DA47E27}" srcId="{D696F2DF-0569-425D-980F-3C4D09E98056}" destId="{310B58E0-6A8C-4EB8-81BF-F0B8D1B42BB5}" srcOrd="0" destOrd="0" parTransId="{D24BD987-0C7C-44C7-8B40-99D1445A01CE}" sibTransId="{607876EA-C3CD-427F-93F6-DEBC227094EF}"/>
    <dgm:cxn modelId="{FD0C8BE6-CC40-4235-B2E4-A2949947ABAD}" type="presOf" srcId="{310B58E0-6A8C-4EB8-81BF-F0B8D1B42BB5}" destId="{08D3148D-533A-4671-92E7-26D063DC5AAB}" srcOrd="0" destOrd="0" presId="urn:microsoft.com/office/officeart/2018/5/layout/IconCircleLabelList"/>
    <dgm:cxn modelId="{55103DBB-071D-4682-BDA0-023CF353EFDB}" type="presParOf" srcId="{A24D461E-C3C9-4C99-882C-1ED970ACC119}" destId="{C4744941-8FE9-40E1-8749-3C2FBADD97F1}" srcOrd="0" destOrd="0" presId="urn:microsoft.com/office/officeart/2018/5/layout/IconCircleLabelList"/>
    <dgm:cxn modelId="{62040BB1-FC9E-4819-BE5A-F7D35EE43585}" type="presParOf" srcId="{C4744941-8FE9-40E1-8749-3C2FBADD97F1}" destId="{41E5E7EC-E945-4BEA-AA16-DA20B82CAD36}" srcOrd="0" destOrd="0" presId="urn:microsoft.com/office/officeart/2018/5/layout/IconCircleLabelList"/>
    <dgm:cxn modelId="{18C2B73C-D6CE-47E7-A45A-22AAD0656188}" type="presParOf" srcId="{C4744941-8FE9-40E1-8749-3C2FBADD97F1}" destId="{4B64A546-3F14-4255-BC24-AC1270A6D754}" srcOrd="1" destOrd="0" presId="urn:microsoft.com/office/officeart/2018/5/layout/IconCircleLabelList"/>
    <dgm:cxn modelId="{350CD29B-8AED-4A18-9073-D78CE7BD20F2}" type="presParOf" srcId="{C4744941-8FE9-40E1-8749-3C2FBADD97F1}" destId="{F1029A91-47B7-4E70-94AB-8EA95340A7BA}" srcOrd="2" destOrd="0" presId="urn:microsoft.com/office/officeart/2018/5/layout/IconCircleLabelList"/>
    <dgm:cxn modelId="{213AF376-9688-4E55-A387-FA79CF9CDEF4}" type="presParOf" srcId="{C4744941-8FE9-40E1-8749-3C2FBADD97F1}" destId="{08D3148D-533A-4671-92E7-26D063DC5AAB}" srcOrd="3" destOrd="0" presId="urn:microsoft.com/office/officeart/2018/5/layout/IconCircleLabelList"/>
    <dgm:cxn modelId="{E4F24937-374E-49F8-8172-73D30F339849}" type="presParOf" srcId="{A24D461E-C3C9-4C99-882C-1ED970ACC119}" destId="{3AAFD399-186C-47B7-882F-A5432118CF0A}" srcOrd="1" destOrd="0" presId="urn:microsoft.com/office/officeart/2018/5/layout/IconCircleLabelList"/>
    <dgm:cxn modelId="{9776BF3D-4933-4C02-B507-51CC8F3B9C75}" type="presParOf" srcId="{A24D461E-C3C9-4C99-882C-1ED970ACC119}" destId="{330B4332-6A02-4B34-A19A-1CE9ECAF9A8B}" srcOrd="2" destOrd="0" presId="urn:microsoft.com/office/officeart/2018/5/layout/IconCircleLabelList"/>
    <dgm:cxn modelId="{E6ADD7AB-C634-46B2-BC99-305F3219DC94}" type="presParOf" srcId="{330B4332-6A02-4B34-A19A-1CE9ECAF9A8B}" destId="{BAFDD8EA-9EED-4BC8-84DC-694752F5D8A2}" srcOrd="0" destOrd="0" presId="urn:microsoft.com/office/officeart/2018/5/layout/IconCircleLabelList"/>
    <dgm:cxn modelId="{C0B5ADB9-28EB-488C-9898-284DD7808EC4}" type="presParOf" srcId="{330B4332-6A02-4B34-A19A-1CE9ECAF9A8B}" destId="{7709B250-3B09-4F3F-8BDB-FFF85713E1A4}" srcOrd="1" destOrd="0" presId="urn:microsoft.com/office/officeart/2018/5/layout/IconCircleLabelList"/>
    <dgm:cxn modelId="{5B99929A-204C-425B-941A-234261D177DE}" type="presParOf" srcId="{330B4332-6A02-4B34-A19A-1CE9ECAF9A8B}" destId="{08AD26B9-B92B-48E9-8920-2B596C79D8A0}" srcOrd="2" destOrd="0" presId="urn:microsoft.com/office/officeart/2018/5/layout/IconCircleLabelList"/>
    <dgm:cxn modelId="{D456C278-A6FC-49FC-B038-726CB78CB6CF}" type="presParOf" srcId="{330B4332-6A02-4B34-A19A-1CE9ECAF9A8B}" destId="{B47233D8-0A61-43E0-AEDA-9A266B99DCD6}" srcOrd="3" destOrd="0" presId="urn:microsoft.com/office/officeart/2018/5/layout/IconCircleLabelList"/>
    <dgm:cxn modelId="{7AC48814-E44A-4F4D-A48E-0016E48BBAD2}" type="presParOf" srcId="{A24D461E-C3C9-4C99-882C-1ED970ACC119}" destId="{D05954F4-07B1-4AA5-B5C1-E419D61B2943}" srcOrd="3" destOrd="0" presId="urn:microsoft.com/office/officeart/2018/5/layout/IconCircleLabelList"/>
    <dgm:cxn modelId="{E478AF73-3E24-4A3E-9986-C380074120C1}" type="presParOf" srcId="{A24D461E-C3C9-4C99-882C-1ED970ACC119}" destId="{04A076A2-7882-439F-AF71-92185097F41C}" srcOrd="4" destOrd="0" presId="urn:microsoft.com/office/officeart/2018/5/layout/IconCircleLabelList"/>
    <dgm:cxn modelId="{32319366-862B-4D7F-BBB7-437258A31F89}" type="presParOf" srcId="{04A076A2-7882-439F-AF71-92185097F41C}" destId="{AA3BFD38-B7C3-4E8F-A97C-4CFCD8A80E60}" srcOrd="0" destOrd="0" presId="urn:microsoft.com/office/officeart/2018/5/layout/IconCircleLabelList"/>
    <dgm:cxn modelId="{B26901D7-6C03-4A27-80E6-575C0B1573B1}" type="presParOf" srcId="{04A076A2-7882-439F-AF71-92185097F41C}" destId="{B10FD12F-12D0-4A6F-BEFF-AC5991F5607F}" srcOrd="1" destOrd="0" presId="urn:microsoft.com/office/officeart/2018/5/layout/IconCircleLabelList"/>
    <dgm:cxn modelId="{E2C562C7-072C-49C6-8FC4-4EAEBC1060F6}" type="presParOf" srcId="{04A076A2-7882-439F-AF71-92185097F41C}" destId="{1A07C452-6544-4E20-BCF7-0D58C96C70B5}" srcOrd="2" destOrd="0" presId="urn:microsoft.com/office/officeart/2018/5/layout/IconCircleLabelList"/>
    <dgm:cxn modelId="{469DB7B5-9AD1-4CA4-BD49-B7EA5450331D}" type="presParOf" srcId="{04A076A2-7882-439F-AF71-92185097F41C}" destId="{24A62811-268A-4118-B2CE-0BA71EC8D26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96F2DF-0569-425D-980F-3C4D09E98056}" type="doc">
      <dgm:prSet loTypeId="urn:microsoft.com/office/officeart/2005/8/layout/pList1" loCatId="list" qsTypeId="urn:microsoft.com/office/officeart/2005/8/quickstyle/simple1" qsCatId="simple" csTypeId="urn:microsoft.com/office/officeart/2005/8/colors/accent0_2" csCatId="mainScheme" phldr="1"/>
      <dgm:spPr/>
      <dgm:t>
        <a:bodyPr/>
        <a:lstStyle/>
        <a:p>
          <a:endParaRPr lang="en-US"/>
        </a:p>
      </dgm:t>
    </dgm:pt>
    <dgm:pt modelId="{310B58E0-6A8C-4EB8-81BF-F0B8D1B42BB5}">
      <dgm:prSet/>
      <dgm:spPr/>
      <dgm:t>
        <a:bodyPr/>
        <a:lstStyle/>
        <a:p>
          <a:r>
            <a:rPr lang="en-US" dirty="0">
              <a:solidFill>
                <a:schemeClr val="bg1"/>
              </a:solidFill>
            </a:rPr>
            <a:t>Function</a:t>
          </a:r>
        </a:p>
      </dgm:t>
    </dgm:pt>
    <dgm:pt modelId="{D24BD987-0C7C-44C7-8B40-99D1445A01CE}" type="parTrans" cxnId="{3B83C8AD-67B5-4ED5-8297-1C644DA47E27}">
      <dgm:prSet/>
      <dgm:spPr/>
      <dgm:t>
        <a:bodyPr/>
        <a:lstStyle/>
        <a:p>
          <a:endParaRPr lang="en-US"/>
        </a:p>
      </dgm:t>
    </dgm:pt>
    <dgm:pt modelId="{607876EA-C3CD-427F-93F6-DEBC227094EF}" type="sibTrans" cxnId="{3B83C8AD-67B5-4ED5-8297-1C644DA47E27}">
      <dgm:prSet/>
      <dgm:spPr/>
      <dgm:t>
        <a:bodyPr/>
        <a:lstStyle/>
        <a:p>
          <a:endParaRPr lang="en-US"/>
        </a:p>
      </dgm:t>
    </dgm:pt>
    <dgm:pt modelId="{846DCA2E-C2E9-495B-BBBC-A8E6AA4CE04C}">
      <dgm:prSet/>
      <dgm:spPr/>
      <dgm:t>
        <a:bodyPr/>
        <a:lstStyle/>
        <a:p>
          <a:r>
            <a:rPr lang="en-US" dirty="0">
              <a:solidFill>
                <a:schemeClr val="bg1"/>
              </a:solidFill>
            </a:rPr>
            <a:t>Class</a:t>
          </a:r>
        </a:p>
      </dgm:t>
    </dgm:pt>
    <dgm:pt modelId="{2BC629B7-1DD4-4A4B-A349-5BC14D36857A}" type="parTrans" cxnId="{1755EF5D-0F6B-477C-ADAD-9BECB8C16C36}">
      <dgm:prSet/>
      <dgm:spPr/>
      <dgm:t>
        <a:bodyPr/>
        <a:lstStyle/>
        <a:p>
          <a:endParaRPr lang="en-US"/>
        </a:p>
      </dgm:t>
    </dgm:pt>
    <dgm:pt modelId="{99E0770F-7B5A-4603-9F7C-54D19589DDF5}" type="sibTrans" cxnId="{1755EF5D-0F6B-477C-ADAD-9BECB8C16C36}">
      <dgm:prSet/>
      <dgm:spPr/>
      <dgm:t>
        <a:bodyPr/>
        <a:lstStyle/>
        <a:p>
          <a:endParaRPr lang="en-US"/>
        </a:p>
      </dgm:t>
    </dgm:pt>
    <dgm:pt modelId="{28076BAA-7E8C-485F-9F0B-9E845880C459}" type="pres">
      <dgm:prSet presAssocID="{D696F2DF-0569-425D-980F-3C4D09E98056}" presName="Name0" presStyleCnt="0">
        <dgm:presLayoutVars>
          <dgm:dir/>
          <dgm:resizeHandles val="exact"/>
        </dgm:presLayoutVars>
      </dgm:prSet>
      <dgm:spPr/>
    </dgm:pt>
    <dgm:pt modelId="{DA20E2A7-602E-4FFB-BC37-25441C6E47E0}" type="pres">
      <dgm:prSet presAssocID="{310B58E0-6A8C-4EB8-81BF-F0B8D1B42BB5}" presName="compNode" presStyleCnt="0"/>
      <dgm:spPr/>
    </dgm:pt>
    <dgm:pt modelId="{B31B6C6B-96FC-48F7-8ED9-2BBBB56E52E3}" type="pres">
      <dgm:prSet presAssocID="{310B58E0-6A8C-4EB8-81BF-F0B8D1B42BB5}" presName="pict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Ethernet קו מיתאר"/>
        </a:ext>
      </dgm:extLst>
    </dgm:pt>
    <dgm:pt modelId="{CB95B7AC-C9F9-44DE-BEB8-03874EBC27DA}" type="pres">
      <dgm:prSet presAssocID="{310B58E0-6A8C-4EB8-81BF-F0B8D1B42BB5}" presName="textRect" presStyleLbl="revTx" presStyleIdx="0" presStyleCnt="2">
        <dgm:presLayoutVars>
          <dgm:bulletEnabled val="1"/>
        </dgm:presLayoutVars>
      </dgm:prSet>
      <dgm:spPr/>
    </dgm:pt>
    <dgm:pt modelId="{9CC53693-BA8F-4CC5-9C2B-E84C3F68B9D1}" type="pres">
      <dgm:prSet presAssocID="{607876EA-C3CD-427F-93F6-DEBC227094EF}" presName="sibTrans" presStyleLbl="sibTrans2D1" presStyleIdx="0" presStyleCnt="0"/>
      <dgm:spPr/>
    </dgm:pt>
    <dgm:pt modelId="{925BEBAF-D6A5-4B68-91F7-8BEE0DB83D80}" type="pres">
      <dgm:prSet presAssocID="{846DCA2E-C2E9-495B-BBBC-A8E6AA4CE04C}" presName="compNode" presStyleCnt="0"/>
      <dgm:spPr/>
    </dgm:pt>
    <dgm:pt modelId="{064E20F7-C78B-43E1-B46F-DDD148BA0BC9}" type="pres">
      <dgm:prSet presAssocID="{846DCA2E-C2E9-495B-BBBC-A8E6AA4CE04C}" presName="pict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מורה קו מיתאר"/>
        </a:ext>
      </dgm:extLst>
    </dgm:pt>
    <dgm:pt modelId="{6DB40581-6EFE-4A53-BF85-BD0245C727F5}" type="pres">
      <dgm:prSet presAssocID="{846DCA2E-C2E9-495B-BBBC-A8E6AA4CE04C}" presName="textRect" presStyleLbl="revTx" presStyleIdx="1" presStyleCnt="2">
        <dgm:presLayoutVars>
          <dgm:bulletEnabled val="1"/>
        </dgm:presLayoutVars>
      </dgm:prSet>
      <dgm:spPr/>
    </dgm:pt>
  </dgm:ptLst>
  <dgm:cxnLst>
    <dgm:cxn modelId="{DB2ED61A-70A7-42C9-AF6C-14914264A427}" type="presOf" srcId="{846DCA2E-C2E9-495B-BBBC-A8E6AA4CE04C}" destId="{6DB40581-6EFE-4A53-BF85-BD0245C727F5}" srcOrd="0" destOrd="0" presId="urn:microsoft.com/office/officeart/2005/8/layout/pList1"/>
    <dgm:cxn modelId="{1755EF5D-0F6B-477C-ADAD-9BECB8C16C36}" srcId="{D696F2DF-0569-425D-980F-3C4D09E98056}" destId="{846DCA2E-C2E9-495B-BBBC-A8E6AA4CE04C}" srcOrd="1" destOrd="0" parTransId="{2BC629B7-1DD4-4A4B-A349-5BC14D36857A}" sibTransId="{99E0770F-7B5A-4603-9F7C-54D19589DDF5}"/>
    <dgm:cxn modelId="{49326267-F720-4B9A-AE1D-BDE85C91A380}" type="presOf" srcId="{607876EA-C3CD-427F-93F6-DEBC227094EF}" destId="{9CC53693-BA8F-4CC5-9C2B-E84C3F68B9D1}" srcOrd="0" destOrd="0" presId="urn:microsoft.com/office/officeart/2005/8/layout/pList1"/>
    <dgm:cxn modelId="{3B83C8AD-67B5-4ED5-8297-1C644DA47E27}" srcId="{D696F2DF-0569-425D-980F-3C4D09E98056}" destId="{310B58E0-6A8C-4EB8-81BF-F0B8D1B42BB5}" srcOrd="0" destOrd="0" parTransId="{D24BD987-0C7C-44C7-8B40-99D1445A01CE}" sibTransId="{607876EA-C3CD-427F-93F6-DEBC227094EF}"/>
    <dgm:cxn modelId="{B01374D1-5644-418D-B7F4-C54542CB50AB}" type="presOf" srcId="{310B58E0-6A8C-4EB8-81BF-F0B8D1B42BB5}" destId="{CB95B7AC-C9F9-44DE-BEB8-03874EBC27DA}" srcOrd="0" destOrd="0" presId="urn:microsoft.com/office/officeart/2005/8/layout/pList1"/>
    <dgm:cxn modelId="{65E300DA-5875-4F41-BA2A-111646A4FBAF}" type="presOf" srcId="{D696F2DF-0569-425D-980F-3C4D09E98056}" destId="{28076BAA-7E8C-485F-9F0B-9E845880C459}" srcOrd="0" destOrd="0" presId="urn:microsoft.com/office/officeart/2005/8/layout/pList1"/>
    <dgm:cxn modelId="{FF1C8732-98A3-41BF-9F41-B8336C2822C8}" type="presParOf" srcId="{28076BAA-7E8C-485F-9F0B-9E845880C459}" destId="{DA20E2A7-602E-4FFB-BC37-25441C6E47E0}" srcOrd="0" destOrd="0" presId="urn:microsoft.com/office/officeart/2005/8/layout/pList1"/>
    <dgm:cxn modelId="{5A14D69E-8DF5-497E-80C6-D792109CA05A}" type="presParOf" srcId="{DA20E2A7-602E-4FFB-BC37-25441C6E47E0}" destId="{B31B6C6B-96FC-48F7-8ED9-2BBBB56E52E3}" srcOrd="0" destOrd="0" presId="urn:microsoft.com/office/officeart/2005/8/layout/pList1"/>
    <dgm:cxn modelId="{9DB71682-1076-4E5A-A6CE-64BBE49D7175}" type="presParOf" srcId="{DA20E2A7-602E-4FFB-BC37-25441C6E47E0}" destId="{CB95B7AC-C9F9-44DE-BEB8-03874EBC27DA}" srcOrd="1" destOrd="0" presId="urn:microsoft.com/office/officeart/2005/8/layout/pList1"/>
    <dgm:cxn modelId="{967AACA2-103D-4154-961B-7EA9EECFB069}" type="presParOf" srcId="{28076BAA-7E8C-485F-9F0B-9E845880C459}" destId="{9CC53693-BA8F-4CC5-9C2B-E84C3F68B9D1}" srcOrd="1" destOrd="0" presId="urn:microsoft.com/office/officeart/2005/8/layout/pList1"/>
    <dgm:cxn modelId="{4CB970DD-4A7F-473A-808E-9153608C5DB8}" type="presParOf" srcId="{28076BAA-7E8C-485F-9F0B-9E845880C459}" destId="{925BEBAF-D6A5-4B68-91F7-8BEE0DB83D80}" srcOrd="2" destOrd="0" presId="urn:microsoft.com/office/officeart/2005/8/layout/pList1"/>
    <dgm:cxn modelId="{C7ACDF64-D250-488D-8515-DEB89A04FB13}" type="presParOf" srcId="{925BEBAF-D6A5-4B68-91F7-8BEE0DB83D80}" destId="{064E20F7-C78B-43E1-B46F-DDD148BA0BC9}" srcOrd="0" destOrd="0" presId="urn:microsoft.com/office/officeart/2005/8/layout/pList1"/>
    <dgm:cxn modelId="{F919A19B-B30C-47B8-8022-9A3BB1E291B5}" type="presParOf" srcId="{925BEBAF-D6A5-4B68-91F7-8BEE0DB83D80}" destId="{6DB40581-6EFE-4A53-BF85-BD0245C727F5}"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96F2DF-0569-425D-980F-3C4D09E98056}" type="doc">
      <dgm:prSet loTypeId="urn:microsoft.com/office/officeart/2018/5/layout/IconCircleLabelList" loCatId="icon" qsTypeId="urn:microsoft.com/office/officeart/2005/8/quickstyle/simple1" qsCatId="simple" csTypeId="urn:microsoft.com/office/officeart/2005/8/colors/accent0_3" csCatId="mainScheme" phldr="1"/>
      <dgm:spPr/>
      <dgm:t>
        <a:bodyPr/>
        <a:lstStyle/>
        <a:p>
          <a:endParaRPr lang="en-US"/>
        </a:p>
      </dgm:t>
    </dgm:pt>
    <dgm:pt modelId="{310B58E0-6A8C-4EB8-81BF-F0B8D1B42BB5}">
      <dgm:prSet/>
      <dgm:spPr/>
      <dgm:t>
        <a:bodyPr/>
        <a:lstStyle/>
        <a:p>
          <a:pPr>
            <a:lnSpc>
              <a:spcPct val="100000"/>
            </a:lnSpc>
            <a:defRPr cap="all"/>
          </a:pPr>
          <a:r>
            <a:rPr lang="en-US" dirty="0">
              <a:solidFill>
                <a:schemeClr val="bg1"/>
              </a:solidFill>
            </a:rPr>
            <a:t>inline </a:t>
          </a:r>
        </a:p>
      </dgm:t>
    </dgm:pt>
    <dgm:pt modelId="{D24BD987-0C7C-44C7-8B40-99D1445A01CE}" type="parTrans" cxnId="{3B83C8AD-67B5-4ED5-8297-1C644DA47E27}">
      <dgm:prSet/>
      <dgm:spPr/>
      <dgm:t>
        <a:bodyPr/>
        <a:lstStyle/>
        <a:p>
          <a:endParaRPr lang="en-US"/>
        </a:p>
      </dgm:t>
    </dgm:pt>
    <dgm:pt modelId="{607876EA-C3CD-427F-93F6-DEBC227094EF}" type="sibTrans" cxnId="{3B83C8AD-67B5-4ED5-8297-1C644DA47E27}">
      <dgm:prSet/>
      <dgm:spPr/>
      <dgm:t>
        <a:bodyPr/>
        <a:lstStyle/>
        <a:p>
          <a:endParaRPr lang="en-US"/>
        </a:p>
      </dgm:t>
    </dgm:pt>
    <dgm:pt modelId="{37D0880A-A429-4432-B3EC-C2387B7D0637}">
      <dgm:prSet/>
      <dgm:spPr/>
      <dgm:t>
        <a:bodyPr/>
        <a:lstStyle/>
        <a:p>
          <a:pPr>
            <a:lnSpc>
              <a:spcPct val="100000"/>
            </a:lnSpc>
            <a:defRPr cap="all"/>
          </a:pPr>
          <a:r>
            <a:rPr lang="en-US" dirty="0">
              <a:solidFill>
                <a:schemeClr val="bg1"/>
              </a:solidFill>
            </a:rPr>
            <a:t>External libraries</a:t>
          </a:r>
        </a:p>
      </dgm:t>
    </dgm:pt>
    <dgm:pt modelId="{D503B279-7F56-4819-9DBF-21BAF9A2E04B}" type="parTrans" cxnId="{F3CC8051-0FBA-47F2-9D16-E01A0A55D715}">
      <dgm:prSet/>
      <dgm:spPr/>
      <dgm:t>
        <a:bodyPr/>
        <a:lstStyle/>
        <a:p>
          <a:endParaRPr lang="en-US"/>
        </a:p>
      </dgm:t>
    </dgm:pt>
    <dgm:pt modelId="{8A15204A-C82F-486D-9EF9-B3BA5D4CD6F3}" type="sibTrans" cxnId="{F3CC8051-0FBA-47F2-9D16-E01A0A55D715}">
      <dgm:prSet/>
      <dgm:spPr/>
      <dgm:t>
        <a:bodyPr/>
        <a:lstStyle/>
        <a:p>
          <a:endParaRPr lang="en-US"/>
        </a:p>
      </dgm:t>
    </dgm:pt>
    <dgm:pt modelId="{846DCA2E-C2E9-495B-BBBC-A8E6AA4CE04C}">
      <dgm:prSet/>
      <dgm:spPr/>
      <dgm:t>
        <a:bodyPr/>
        <a:lstStyle/>
        <a:p>
          <a:pPr>
            <a:lnSpc>
              <a:spcPct val="100000"/>
            </a:lnSpc>
            <a:defRPr cap="all"/>
          </a:pPr>
          <a:r>
            <a:rPr lang="en-US" dirty="0">
              <a:solidFill>
                <a:schemeClr val="bg1"/>
              </a:solidFill>
            </a:rPr>
            <a:t>Import styles from module</a:t>
          </a:r>
        </a:p>
      </dgm:t>
    </dgm:pt>
    <dgm:pt modelId="{99E0770F-7B5A-4603-9F7C-54D19589DDF5}" type="sibTrans" cxnId="{1755EF5D-0F6B-477C-ADAD-9BECB8C16C36}">
      <dgm:prSet/>
      <dgm:spPr/>
      <dgm:t>
        <a:bodyPr/>
        <a:lstStyle/>
        <a:p>
          <a:endParaRPr lang="en-US"/>
        </a:p>
      </dgm:t>
    </dgm:pt>
    <dgm:pt modelId="{2BC629B7-1DD4-4A4B-A349-5BC14D36857A}" type="parTrans" cxnId="{1755EF5D-0F6B-477C-ADAD-9BECB8C16C36}">
      <dgm:prSet/>
      <dgm:spPr/>
      <dgm:t>
        <a:bodyPr/>
        <a:lstStyle/>
        <a:p>
          <a:endParaRPr lang="en-US"/>
        </a:p>
      </dgm:t>
    </dgm:pt>
    <dgm:pt modelId="{A24D461E-C3C9-4C99-882C-1ED970ACC119}" type="pres">
      <dgm:prSet presAssocID="{D696F2DF-0569-425D-980F-3C4D09E98056}" presName="root" presStyleCnt="0">
        <dgm:presLayoutVars>
          <dgm:dir/>
          <dgm:resizeHandles val="exact"/>
        </dgm:presLayoutVars>
      </dgm:prSet>
      <dgm:spPr/>
    </dgm:pt>
    <dgm:pt modelId="{C4744941-8FE9-40E1-8749-3C2FBADD97F1}" type="pres">
      <dgm:prSet presAssocID="{310B58E0-6A8C-4EB8-81BF-F0B8D1B42BB5}" presName="compNode" presStyleCnt="0"/>
      <dgm:spPr/>
    </dgm:pt>
    <dgm:pt modelId="{41E5E7EC-E945-4BEA-AA16-DA20B82CAD36}" type="pres">
      <dgm:prSet presAssocID="{310B58E0-6A8C-4EB8-81BF-F0B8D1B42BB5}" presName="iconBgRect" presStyleLbl="bgShp" presStyleIdx="0" presStyleCnt="3"/>
      <dgm:spPr/>
    </dgm:pt>
    <dgm:pt modelId="{4B64A546-3F14-4255-BC24-AC1270A6D754}" type="pres">
      <dgm:prSet presAssocID="{310B58E0-6A8C-4EB8-81BF-F0B8D1B42BB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לוח קו מיתאר"/>
        </a:ext>
      </dgm:extLst>
    </dgm:pt>
    <dgm:pt modelId="{F1029A91-47B7-4E70-94AB-8EA95340A7BA}" type="pres">
      <dgm:prSet presAssocID="{310B58E0-6A8C-4EB8-81BF-F0B8D1B42BB5}" presName="spaceRect" presStyleCnt="0"/>
      <dgm:spPr/>
    </dgm:pt>
    <dgm:pt modelId="{08D3148D-533A-4671-92E7-26D063DC5AAB}" type="pres">
      <dgm:prSet presAssocID="{310B58E0-6A8C-4EB8-81BF-F0B8D1B42BB5}" presName="textRect" presStyleLbl="revTx" presStyleIdx="0" presStyleCnt="3">
        <dgm:presLayoutVars>
          <dgm:chMax val="1"/>
          <dgm:chPref val="1"/>
        </dgm:presLayoutVars>
      </dgm:prSet>
      <dgm:spPr/>
    </dgm:pt>
    <dgm:pt modelId="{3AAFD399-186C-47B7-882F-A5432118CF0A}" type="pres">
      <dgm:prSet presAssocID="{607876EA-C3CD-427F-93F6-DEBC227094EF}" presName="sibTrans" presStyleCnt="0"/>
      <dgm:spPr/>
    </dgm:pt>
    <dgm:pt modelId="{330B4332-6A02-4B34-A19A-1CE9ECAF9A8B}" type="pres">
      <dgm:prSet presAssocID="{846DCA2E-C2E9-495B-BBBC-A8E6AA4CE04C}" presName="compNode" presStyleCnt="0"/>
      <dgm:spPr/>
    </dgm:pt>
    <dgm:pt modelId="{BAFDD8EA-9EED-4BC8-84DC-694752F5D8A2}" type="pres">
      <dgm:prSet presAssocID="{846DCA2E-C2E9-495B-BBBC-A8E6AA4CE04C}" presName="iconBgRect" presStyleLbl="bgShp" presStyleIdx="1" presStyleCnt="3"/>
      <dgm:spPr/>
    </dgm:pt>
    <dgm:pt modelId="{7709B250-3B09-4F3F-8BDB-FFF85713E1A4}" type="pres">
      <dgm:prSet presAssocID="{846DCA2E-C2E9-495B-BBBC-A8E6AA4CE04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הורד קו מיתאר"/>
        </a:ext>
      </dgm:extLst>
    </dgm:pt>
    <dgm:pt modelId="{08AD26B9-B92B-48E9-8920-2B596C79D8A0}" type="pres">
      <dgm:prSet presAssocID="{846DCA2E-C2E9-495B-BBBC-A8E6AA4CE04C}" presName="spaceRect" presStyleCnt="0"/>
      <dgm:spPr/>
    </dgm:pt>
    <dgm:pt modelId="{B47233D8-0A61-43E0-AEDA-9A266B99DCD6}" type="pres">
      <dgm:prSet presAssocID="{846DCA2E-C2E9-495B-BBBC-A8E6AA4CE04C}" presName="textRect" presStyleLbl="revTx" presStyleIdx="1" presStyleCnt="3">
        <dgm:presLayoutVars>
          <dgm:chMax val="1"/>
          <dgm:chPref val="1"/>
        </dgm:presLayoutVars>
      </dgm:prSet>
      <dgm:spPr/>
    </dgm:pt>
    <dgm:pt modelId="{D05954F4-07B1-4AA5-B5C1-E419D61B2943}" type="pres">
      <dgm:prSet presAssocID="{99E0770F-7B5A-4603-9F7C-54D19589DDF5}" presName="sibTrans" presStyleCnt="0"/>
      <dgm:spPr/>
    </dgm:pt>
    <dgm:pt modelId="{04A076A2-7882-439F-AF71-92185097F41C}" type="pres">
      <dgm:prSet presAssocID="{37D0880A-A429-4432-B3EC-C2387B7D0637}" presName="compNode" presStyleCnt="0"/>
      <dgm:spPr/>
    </dgm:pt>
    <dgm:pt modelId="{AA3BFD38-B7C3-4E8F-A97C-4CFCD8A80E60}" type="pres">
      <dgm:prSet presAssocID="{37D0880A-A429-4432-B3EC-C2387B7D0637}" presName="iconBgRect" presStyleLbl="bgShp" presStyleIdx="2" presStyleCnt="3"/>
      <dgm:spPr/>
    </dgm:pt>
    <dgm:pt modelId="{B10FD12F-12D0-4A6F-BEFF-AC5991F5607F}" type="pres">
      <dgm:prSet presAssocID="{37D0880A-A429-4432-B3EC-C2387B7D06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ספרים קו מיתאר"/>
        </a:ext>
      </dgm:extLst>
    </dgm:pt>
    <dgm:pt modelId="{1A07C452-6544-4E20-BCF7-0D58C96C70B5}" type="pres">
      <dgm:prSet presAssocID="{37D0880A-A429-4432-B3EC-C2387B7D0637}" presName="spaceRect" presStyleCnt="0"/>
      <dgm:spPr/>
    </dgm:pt>
    <dgm:pt modelId="{24A62811-268A-4118-B2CE-0BA71EC8D26F}" type="pres">
      <dgm:prSet presAssocID="{37D0880A-A429-4432-B3EC-C2387B7D0637}" presName="textRect" presStyleLbl="revTx" presStyleIdx="2" presStyleCnt="3">
        <dgm:presLayoutVars>
          <dgm:chMax val="1"/>
          <dgm:chPref val="1"/>
        </dgm:presLayoutVars>
      </dgm:prSet>
      <dgm:spPr/>
    </dgm:pt>
  </dgm:ptLst>
  <dgm:cxnLst>
    <dgm:cxn modelId="{3CC9CD05-AB88-4505-ACA3-699ACECA668F}" type="presOf" srcId="{846DCA2E-C2E9-495B-BBBC-A8E6AA4CE04C}" destId="{B47233D8-0A61-43E0-AEDA-9A266B99DCD6}" srcOrd="0" destOrd="0" presId="urn:microsoft.com/office/officeart/2018/5/layout/IconCircleLabelList"/>
    <dgm:cxn modelId="{E31D8C36-9E9C-4D4F-B2C0-948D6E4F2FC2}" type="presOf" srcId="{D696F2DF-0569-425D-980F-3C4D09E98056}" destId="{A24D461E-C3C9-4C99-882C-1ED970ACC119}" srcOrd="0" destOrd="0" presId="urn:microsoft.com/office/officeart/2018/5/layout/IconCircleLabelList"/>
    <dgm:cxn modelId="{C4B4AF3C-C834-4262-B89A-09497A51F69B}" type="presOf" srcId="{37D0880A-A429-4432-B3EC-C2387B7D0637}" destId="{24A62811-268A-4118-B2CE-0BA71EC8D26F}" srcOrd="0" destOrd="0" presId="urn:microsoft.com/office/officeart/2018/5/layout/IconCircleLabelList"/>
    <dgm:cxn modelId="{1755EF5D-0F6B-477C-ADAD-9BECB8C16C36}" srcId="{D696F2DF-0569-425D-980F-3C4D09E98056}" destId="{846DCA2E-C2E9-495B-BBBC-A8E6AA4CE04C}" srcOrd="1" destOrd="0" parTransId="{2BC629B7-1DD4-4A4B-A349-5BC14D36857A}" sibTransId="{99E0770F-7B5A-4603-9F7C-54D19589DDF5}"/>
    <dgm:cxn modelId="{F3CC8051-0FBA-47F2-9D16-E01A0A55D715}" srcId="{D696F2DF-0569-425D-980F-3C4D09E98056}" destId="{37D0880A-A429-4432-B3EC-C2387B7D0637}" srcOrd="2" destOrd="0" parTransId="{D503B279-7F56-4819-9DBF-21BAF9A2E04B}" sibTransId="{8A15204A-C82F-486D-9EF9-B3BA5D4CD6F3}"/>
    <dgm:cxn modelId="{3B83C8AD-67B5-4ED5-8297-1C644DA47E27}" srcId="{D696F2DF-0569-425D-980F-3C4D09E98056}" destId="{310B58E0-6A8C-4EB8-81BF-F0B8D1B42BB5}" srcOrd="0" destOrd="0" parTransId="{D24BD987-0C7C-44C7-8B40-99D1445A01CE}" sibTransId="{607876EA-C3CD-427F-93F6-DEBC227094EF}"/>
    <dgm:cxn modelId="{FD0C8BE6-CC40-4235-B2E4-A2949947ABAD}" type="presOf" srcId="{310B58E0-6A8C-4EB8-81BF-F0B8D1B42BB5}" destId="{08D3148D-533A-4671-92E7-26D063DC5AAB}" srcOrd="0" destOrd="0" presId="urn:microsoft.com/office/officeart/2018/5/layout/IconCircleLabelList"/>
    <dgm:cxn modelId="{55103DBB-071D-4682-BDA0-023CF353EFDB}" type="presParOf" srcId="{A24D461E-C3C9-4C99-882C-1ED970ACC119}" destId="{C4744941-8FE9-40E1-8749-3C2FBADD97F1}" srcOrd="0" destOrd="0" presId="urn:microsoft.com/office/officeart/2018/5/layout/IconCircleLabelList"/>
    <dgm:cxn modelId="{62040BB1-FC9E-4819-BE5A-F7D35EE43585}" type="presParOf" srcId="{C4744941-8FE9-40E1-8749-3C2FBADD97F1}" destId="{41E5E7EC-E945-4BEA-AA16-DA20B82CAD36}" srcOrd="0" destOrd="0" presId="urn:microsoft.com/office/officeart/2018/5/layout/IconCircleLabelList"/>
    <dgm:cxn modelId="{18C2B73C-D6CE-47E7-A45A-22AAD0656188}" type="presParOf" srcId="{C4744941-8FE9-40E1-8749-3C2FBADD97F1}" destId="{4B64A546-3F14-4255-BC24-AC1270A6D754}" srcOrd="1" destOrd="0" presId="urn:microsoft.com/office/officeart/2018/5/layout/IconCircleLabelList"/>
    <dgm:cxn modelId="{350CD29B-8AED-4A18-9073-D78CE7BD20F2}" type="presParOf" srcId="{C4744941-8FE9-40E1-8749-3C2FBADD97F1}" destId="{F1029A91-47B7-4E70-94AB-8EA95340A7BA}" srcOrd="2" destOrd="0" presId="urn:microsoft.com/office/officeart/2018/5/layout/IconCircleLabelList"/>
    <dgm:cxn modelId="{213AF376-9688-4E55-A387-FA79CF9CDEF4}" type="presParOf" srcId="{C4744941-8FE9-40E1-8749-3C2FBADD97F1}" destId="{08D3148D-533A-4671-92E7-26D063DC5AAB}" srcOrd="3" destOrd="0" presId="urn:microsoft.com/office/officeart/2018/5/layout/IconCircleLabelList"/>
    <dgm:cxn modelId="{E4F24937-374E-49F8-8172-73D30F339849}" type="presParOf" srcId="{A24D461E-C3C9-4C99-882C-1ED970ACC119}" destId="{3AAFD399-186C-47B7-882F-A5432118CF0A}" srcOrd="1" destOrd="0" presId="urn:microsoft.com/office/officeart/2018/5/layout/IconCircleLabelList"/>
    <dgm:cxn modelId="{9776BF3D-4933-4C02-B507-51CC8F3B9C75}" type="presParOf" srcId="{A24D461E-C3C9-4C99-882C-1ED970ACC119}" destId="{330B4332-6A02-4B34-A19A-1CE9ECAF9A8B}" srcOrd="2" destOrd="0" presId="urn:microsoft.com/office/officeart/2018/5/layout/IconCircleLabelList"/>
    <dgm:cxn modelId="{E6ADD7AB-C634-46B2-BC99-305F3219DC94}" type="presParOf" srcId="{330B4332-6A02-4B34-A19A-1CE9ECAF9A8B}" destId="{BAFDD8EA-9EED-4BC8-84DC-694752F5D8A2}" srcOrd="0" destOrd="0" presId="urn:microsoft.com/office/officeart/2018/5/layout/IconCircleLabelList"/>
    <dgm:cxn modelId="{C0B5ADB9-28EB-488C-9898-284DD7808EC4}" type="presParOf" srcId="{330B4332-6A02-4B34-A19A-1CE9ECAF9A8B}" destId="{7709B250-3B09-4F3F-8BDB-FFF85713E1A4}" srcOrd="1" destOrd="0" presId="urn:microsoft.com/office/officeart/2018/5/layout/IconCircleLabelList"/>
    <dgm:cxn modelId="{5B99929A-204C-425B-941A-234261D177DE}" type="presParOf" srcId="{330B4332-6A02-4B34-A19A-1CE9ECAF9A8B}" destId="{08AD26B9-B92B-48E9-8920-2B596C79D8A0}" srcOrd="2" destOrd="0" presId="urn:microsoft.com/office/officeart/2018/5/layout/IconCircleLabelList"/>
    <dgm:cxn modelId="{D456C278-A6FC-49FC-B038-726CB78CB6CF}" type="presParOf" srcId="{330B4332-6A02-4B34-A19A-1CE9ECAF9A8B}" destId="{B47233D8-0A61-43E0-AEDA-9A266B99DCD6}" srcOrd="3" destOrd="0" presId="urn:microsoft.com/office/officeart/2018/5/layout/IconCircleLabelList"/>
    <dgm:cxn modelId="{7AC48814-E44A-4F4D-A48E-0016E48BBAD2}" type="presParOf" srcId="{A24D461E-C3C9-4C99-882C-1ED970ACC119}" destId="{D05954F4-07B1-4AA5-B5C1-E419D61B2943}" srcOrd="3" destOrd="0" presId="urn:microsoft.com/office/officeart/2018/5/layout/IconCircleLabelList"/>
    <dgm:cxn modelId="{E478AF73-3E24-4A3E-9986-C380074120C1}" type="presParOf" srcId="{A24D461E-C3C9-4C99-882C-1ED970ACC119}" destId="{04A076A2-7882-439F-AF71-92185097F41C}" srcOrd="4" destOrd="0" presId="urn:microsoft.com/office/officeart/2018/5/layout/IconCircleLabelList"/>
    <dgm:cxn modelId="{32319366-862B-4D7F-BBB7-437258A31F89}" type="presParOf" srcId="{04A076A2-7882-439F-AF71-92185097F41C}" destId="{AA3BFD38-B7C3-4E8F-A97C-4CFCD8A80E60}" srcOrd="0" destOrd="0" presId="urn:microsoft.com/office/officeart/2018/5/layout/IconCircleLabelList"/>
    <dgm:cxn modelId="{B26901D7-6C03-4A27-80E6-575C0B1573B1}" type="presParOf" srcId="{04A076A2-7882-439F-AF71-92185097F41C}" destId="{B10FD12F-12D0-4A6F-BEFF-AC5991F5607F}" srcOrd="1" destOrd="0" presId="urn:microsoft.com/office/officeart/2018/5/layout/IconCircleLabelList"/>
    <dgm:cxn modelId="{E2C562C7-072C-49C6-8FC4-4EAEBC1060F6}" type="presParOf" srcId="{04A076A2-7882-439F-AF71-92185097F41C}" destId="{1A07C452-6544-4E20-BCF7-0D58C96C70B5}" srcOrd="2" destOrd="0" presId="urn:microsoft.com/office/officeart/2018/5/layout/IconCircleLabelList"/>
    <dgm:cxn modelId="{469DB7B5-9AD1-4CA4-BD49-B7EA5450331D}" type="presParOf" srcId="{04A076A2-7882-439F-AF71-92185097F41C}" destId="{24A62811-268A-4118-B2CE-0BA71EC8D26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9E4FFC65-F828-415B-8D27-780F89D7799C}">
      <dgm:prSet phldrT="[טקסט]"/>
      <dgm:spPr/>
      <dgm:t>
        <a:bodyPr/>
        <a:lstStyle/>
        <a:p>
          <a:pPr algn="l" rtl="0"/>
          <a:r>
            <a:rPr lang="en-US"/>
            <a:t>Only Call Hooks at the Top Level</a:t>
          </a:r>
          <a:endParaRPr lang="he-IL" dirty="0"/>
        </a:p>
      </dgm:t>
    </dgm:pt>
    <dgm:pt modelId="{8AF20483-3F0C-4899-A912-8F7B93DF1B5C}" type="parTrans" cxnId="{A3A7DB64-6B39-4991-AB9C-DAECB778069B}">
      <dgm:prSet/>
      <dgm:spPr/>
      <dgm:t>
        <a:bodyPr/>
        <a:lstStyle/>
        <a:p>
          <a:pPr algn="l" rtl="1"/>
          <a:endParaRPr lang="he-IL"/>
        </a:p>
      </dgm:t>
    </dgm:pt>
    <dgm:pt modelId="{6DD77A50-735B-4D11-B0ED-321C7A77BDEA}" type="sibTrans" cxnId="{A3A7DB64-6B39-4991-AB9C-DAECB778069B}">
      <dgm:prSet/>
      <dgm:spPr/>
      <dgm:t>
        <a:bodyPr/>
        <a:lstStyle/>
        <a:p>
          <a:pPr algn="l" rtl="1"/>
          <a:endParaRPr lang="he-IL"/>
        </a:p>
      </dgm:t>
    </dgm:pt>
    <dgm:pt modelId="{998D9C98-E94A-433C-A353-0B4698EC563D}">
      <dgm:prSet phldrT="[טקסט]"/>
      <dgm:spPr/>
      <dgm:t>
        <a:bodyPr/>
        <a:lstStyle/>
        <a:p>
          <a:pPr algn="l" rtl="0"/>
          <a:r>
            <a:rPr lang="en-US" dirty="0"/>
            <a:t>Don’t call Hooks inside loops, conditions, or nested functions</a:t>
          </a:r>
          <a:endParaRPr lang="he-IL" dirty="0"/>
        </a:p>
      </dgm:t>
    </dgm:pt>
    <dgm:pt modelId="{C6A6DF86-ED37-4DAA-93C7-B0E0CBD94572}" type="parTrans" cxnId="{B523EA82-0CD5-44F5-9129-511FF13017AC}">
      <dgm:prSet/>
      <dgm:spPr/>
      <dgm:t>
        <a:bodyPr/>
        <a:lstStyle/>
        <a:p>
          <a:pPr algn="l" rtl="1"/>
          <a:endParaRPr lang="he-IL"/>
        </a:p>
      </dgm:t>
    </dgm:pt>
    <dgm:pt modelId="{2447104C-7B5D-4ABA-AB9C-BBD5B5D83773}" type="sibTrans" cxnId="{B523EA82-0CD5-44F5-9129-511FF13017AC}">
      <dgm:prSet/>
      <dgm:spPr/>
      <dgm:t>
        <a:bodyPr/>
        <a:lstStyle/>
        <a:p>
          <a:pPr algn="l" rtl="1"/>
          <a:endParaRPr lang="he-IL"/>
        </a:p>
      </dgm:t>
    </dgm:pt>
    <dgm:pt modelId="{F5415EE7-EAED-402E-9FF1-A9E374B25448}">
      <dgm:prSet phldrT="[טקסט]"/>
      <dgm:spPr/>
      <dgm:t>
        <a:bodyPr/>
        <a:lstStyle/>
        <a:p>
          <a:pPr algn="l" rtl="0"/>
          <a:r>
            <a:rPr lang="en-US" dirty="0"/>
            <a:t>Call Hooks from React function components</a:t>
          </a:r>
          <a:endParaRPr lang="he-IL" dirty="0"/>
        </a:p>
      </dgm:t>
    </dgm:pt>
    <dgm:pt modelId="{8B5B12FD-AABA-4C94-94AE-BF34A3150C93}" type="parTrans" cxnId="{97369E0E-E7CE-4495-B249-D5B37755B78E}">
      <dgm:prSet/>
      <dgm:spPr/>
      <dgm:t>
        <a:bodyPr/>
        <a:lstStyle/>
        <a:p>
          <a:pPr algn="l" rtl="1"/>
          <a:endParaRPr lang="he-IL"/>
        </a:p>
      </dgm:t>
    </dgm:pt>
    <dgm:pt modelId="{6BBECD99-9F35-4753-918B-46CC2BD2EEAA}" type="sibTrans" cxnId="{97369E0E-E7CE-4495-B249-D5B37755B78E}">
      <dgm:prSet/>
      <dgm:spPr/>
      <dgm:t>
        <a:bodyPr/>
        <a:lstStyle/>
        <a:p>
          <a:pPr algn="l" rtl="1"/>
          <a:endParaRPr lang="he-IL"/>
        </a:p>
      </dgm:t>
    </dgm:pt>
    <dgm:pt modelId="{4DB11D83-EE3F-48F5-BDDA-D6531B653035}">
      <dgm:prSet phldrT="[טקסט]"/>
      <dgm:spPr/>
      <dgm:t>
        <a:bodyPr/>
        <a:lstStyle/>
        <a:p>
          <a:pPr algn="l" rtl="0"/>
          <a:r>
            <a:rPr lang="en-US" dirty="0"/>
            <a:t>Call Hooks from custom Hooks</a:t>
          </a:r>
          <a:endParaRPr lang="he-IL" dirty="0"/>
        </a:p>
      </dgm:t>
    </dgm:pt>
    <dgm:pt modelId="{3E90C37F-F716-47C6-B14B-61271E1C5654}" type="parTrans" cxnId="{2B040BBC-7D9E-497F-A254-F64EE39B4CEE}">
      <dgm:prSet/>
      <dgm:spPr/>
      <dgm:t>
        <a:bodyPr/>
        <a:lstStyle/>
        <a:p>
          <a:pPr algn="l" rtl="1"/>
          <a:endParaRPr lang="he-IL"/>
        </a:p>
      </dgm:t>
    </dgm:pt>
    <dgm:pt modelId="{5994D7B7-F67C-4BD3-87B3-F8584BD6B3EC}" type="sibTrans" cxnId="{2B040BBC-7D9E-497F-A254-F64EE39B4CEE}">
      <dgm:prSet/>
      <dgm:spPr/>
      <dgm:t>
        <a:bodyPr/>
        <a:lstStyle/>
        <a:p>
          <a:pPr algn="l" rtl="1"/>
          <a:endParaRPr lang="he-IL"/>
        </a:p>
      </dgm:t>
    </dgm:pt>
    <dgm:pt modelId="{7585C3C8-D1F1-4879-83E3-946861837FF9}">
      <dgm:prSet phldrT="[טקסט]"/>
      <dgm:spPr/>
      <dgm:t>
        <a:bodyPr/>
        <a:lstStyle/>
        <a:p>
          <a:pPr algn="l" rtl="0"/>
          <a:r>
            <a:rPr lang="en-US" dirty="0"/>
            <a:t>Call hooks from the lowest possible component in the component tree</a:t>
          </a:r>
          <a:endParaRPr lang="he-IL" dirty="0"/>
        </a:p>
      </dgm:t>
    </dgm:pt>
    <dgm:pt modelId="{C3D7CC90-D002-4F6F-977D-8D5104A86D51}" type="parTrans" cxnId="{A7345A96-847C-442F-8699-8943BA8B5ED2}">
      <dgm:prSet/>
      <dgm:spPr/>
      <dgm:t>
        <a:bodyPr/>
        <a:lstStyle/>
        <a:p>
          <a:pPr algn="l" rtl="1"/>
          <a:endParaRPr lang="he-IL"/>
        </a:p>
      </dgm:t>
    </dgm:pt>
    <dgm:pt modelId="{42AE7A72-B1F2-4A99-80ED-29779FF27B1A}" type="sibTrans" cxnId="{A7345A96-847C-442F-8699-8943BA8B5ED2}">
      <dgm:prSet/>
      <dgm:spPr/>
      <dgm:t>
        <a:bodyPr/>
        <a:lstStyle/>
        <a:p>
          <a:pPr algn="l" rtl="1"/>
          <a:endParaRPr lang="he-IL"/>
        </a:p>
      </dgm:t>
    </dgm:pt>
    <dgm:pt modelId="{CD5177F0-2E96-4266-9664-14709B274C91}">
      <dgm:prSet phldrT="[טקסט]"/>
      <dgm:spPr/>
      <dgm:t>
        <a:bodyPr/>
        <a:lstStyle/>
        <a:p>
          <a:pPr algn="l" rtl="0"/>
          <a:r>
            <a:rPr lang="en-US" dirty="0"/>
            <a:t>A hook must start with the word "use" followed by the name</a:t>
          </a:r>
          <a:endParaRPr lang="he-IL" dirty="0"/>
        </a:p>
      </dgm:t>
    </dgm:pt>
    <dgm:pt modelId="{B248627C-7472-4786-85B5-AD68443C6C6B}" type="parTrans" cxnId="{5C6AE9AB-A342-4DD4-A99D-9AEC9EAE2865}">
      <dgm:prSet/>
      <dgm:spPr/>
      <dgm:t>
        <a:bodyPr/>
        <a:lstStyle/>
        <a:p>
          <a:pPr algn="l" rtl="1"/>
          <a:endParaRPr lang="he-IL"/>
        </a:p>
      </dgm:t>
    </dgm:pt>
    <dgm:pt modelId="{03A27A19-7F41-47D2-B1B8-6294E34A3609}" type="sibTrans" cxnId="{5C6AE9AB-A342-4DD4-A99D-9AEC9EAE2865}">
      <dgm:prSet/>
      <dgm:spPr/>
      <dgm:t>
        <a:bodyPr/>
        <a:lstStyle/>
        <a:p>
          <a:pPr algn="l"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8E1C937F-59EA-4DB8-A851-C4DC6F5330C7}" type="pres">
      <dgm:prSet presAssocID="{9E4FFC65-F828-415B-8D27-780F89D7799C}" presName="parentText" presStyleLbl="node1" presStyleIdx="0" presStyleCnt="6" custLinFactNeighborX="135" custLinFactNeighborY="-14227">
        <dgm:presLayoutVars>
          <dgm:chMax val="0"/>
          <dgm:bulletEnabled val="1"/>
        </dgm:presLayoutVars>
      </dgm:prSet>
      <dgm:spPr/>
    </dgm:pt>
    <dgm:pt modelId="{B8E36FFD-884C-42FF-8206-99C03B35643B}" type="pres">
      <dgm:prSet presAssocID="{6DD77A50-735B-4D11-B0ED-321C7A77BDEA}" presName="spacer" presStyleCnt="0"/>
      <dgm:spPr/>
    </dgm:pt>
    <dgm:pt modelId="{A5356B39-9EDA-4976-B7DD-CBE99E2A451B}" type="pres">
      <dgm:prSet presAssocID="{998D9C98-E94A-433C-A353-0B4698EC563D}" presName="parentText" presStyleLbl="node1" presStyleIdx="1" presStyleCnt="6">
        <dgm:presLayoutVars>
          <dgm:chMax val="0"/>
          <dgm:bulletEnabled val="1"/>
        </dgm:presLayoutVars>
      </dgm:prSet>
      <dgm:spPr/>
    </dgm:pt>
    <dgm:pt modelId="{975CD48C-E209-4E5A-958E-5BBE73A5D69B}" type="pres">
      <dgm:prSet presAssocID="{2447104C-7B5D-4ABA-AB9C-BBD5B5D83773}" presName="spacer" presStyleCnt="0"/>
      <dgm:spPr/>
    </dgm:pt>
    <dgm:pt modelId="{ACC8BF73-7709-43C4-9934-C3A696ACEEF4}" type="pres">
      <dgm:prSet presAssocID="{F5415EE7-EAED-402E-9FF1-A9E374B25448}" presName="parentText" presStyleLbl="node1" presStyleIdx="2" presStyleCnt="6">
        <dgm:presLayoutVars>
          <dgm:chMax val="0"/>
          <dgm:bulletEnabled val="1"/>
        </dgm:presLayoutVars>
      </dgm:prSet>
      <dgm:spPr/>
    </dgm:pt>
    <dgm:pt modelId="{829CF214-E3DC-46EE-8493-246B77190C3D}" type="pres">
      <dgm:prSet presAssocID="{6BBECD99-9F35-4753-918B-46CC2BD2EEAA}" presName="spacer" presStyleCnt="0"/>
      <dgm:spPr/>
    </dgm:pt>
    <dgm:pt modelId="{9F85DC48-348C-4ECA-8972-2885A33151DE}" type="pres">
      <dgm:prSet presAssocID="{4DB11D83-EE3F-48F5-BDDA-D6531B653035}" presName="parentText" presStyleLbl="node1" presStyleIdx="3" presStyleCnt="6">
        <dgm:presLayoutVars>
          <dgm:chMax val="0"/>
          <dgm:bulletEnabled val="1"/>
        </dgm:presLayoutVars>
      </dgm:prSet>
      <dgm:spPr/>
    </dgm:pt>
    <dgm:pt modelId="{973E3732-7D23-4F13-BA93-05AF2C004836}" type="pres">
      <dgm:prSet presAssocID="{5994D7B7-F67C-4BD3-87B3-F8584BD6B3EC}" presName="spacer" presStyleCnt="0"/>
      <dgm:spPr/>
    </dgm:pt>
    <dgm:pt modelId="{2B2106BF-020E-419A-BE4E-8B073171DD0A}" type="pres">
      <dgm:prSet presAssocID="{7585C3C8-D1F1-4879-83E3-946861837FF9}" presName="parentText" presStyleLbl="node1" presStyleIdx="4" presStyleCnt="6">
        <dgm:presLayoutVars>
          <dgm:chMax val="0"/>
          <dgm:bulletEnabled val="1"/>
        </dgm:presLayoutVars>
      </dgm:prSet>
      <dgm:spPr/>
    </dgm:pt>
    <dgm:pt modelId="{395B500F-8EE4-40BD-B989-78378EF08F0E}" type="pres">
      <dgm:prSet presAssocID="{42AE7A72-B1F2-4A99-80ED-29779FF27B1A}" presName="spacer" presStyleCnt="0"/>
      <dgm:spPr/>
    </dgm:pt>
    <dgm:pt modelId="{F1975475-F891-4128-8DD5-7BB6EF622A9A}" type="pres">
      <dgm:prSet presAssocID="{CD5177F0-2E96-4266-9664-14709B274C91}" presName="parentText" presStyleLbl="node1" presStyleIdx="5" presStyleCnt="6">
        <dgm:presLayoutVars>
          <dgm:chMax val="0"/>
          <dgm:bulletEnabled val="1"/>
        </dgm:presLayoutVars>
      </dgm:prSet>
      <dgm:spPr/>
    </dgm:pt>
  </dgm:ptLst>
  <dgm:cxnLst>
    <dgm:cxn modelId="{97369E0E-E7CE-4495-B249-D5B37755B78E}" srcId="{B5EF1E75-E09E-41C5-A8C9-11101A9D4342}" destId="{F5415EE7-EAED-402E-9FF1-A9E374B25448}" srcOrd="2" destOrd="0" parTransId="{8B5B12FD-AABA-4C94-94AE-BF34A3150C93}" sibTransId="{6BBECD99-9F35-4753-918B-46CC2BD2EEAA}"/>
    <dgm:cxn modelId="{1AFB7530-801E-4E65-B55F-9794D8C93A7F}" type="presOf" srcId="{4DB11D83-EE3F-48F5-BDDA-D6531B653035}" destId="{9F85DC48-348C-4ECA-8972-2885A33151DE}" srcOrd="0" destOrd="0" presId="urn:microsoft.com/office/officeart/2005/8/layout/vList2"/>
    <dgm:cxn modelId="{A3A7DB64-6B39-4991-AB9C-DAECB778069B}" srcId="{B5EF1E75-E09E-41C5-A8C9-11101A9D4342}" destId="{9E4FFC65-F828-415B-8D27-780F89D7799C}" srcOrd="0" destOrd="0" parTransId="{8AF20483-3F0C-4899-A912-8F7B93DF1B5C}" sibTransId="{6DD77A50-735B-4D11-B0ED-321C7A77BDEA}"/>
    <dgm:cxn modelId="{0B39BD76-C599-4F46-B71F-BA5F4D7AD21F}" type="presOf" srcId="{CD5177F0-2E96-4266-9664-14709B274C91}" destId="{F1975475-F891-4128-8DD5-7BB6EF622A9A}" srcOrd="0" destOrd="0" presId="urn:microsoft.com/office/officeart/2005/8/layout/vList2"/>
    <dgm:cxn modelId="{660DEC7B-35BB-48A7-9E65-4E622FE41556}" type="presOf" srcId="{9E4FFC65-F828-415B-8D27-780F89D7799C}" destId="{8E1C937F-59EA-4DB8-A851-C4DC6F5330C7}" srcOrd="0" destOrd="0" presId="urn:microsoft.com/office/officeart/2005/8/layout/vList2"/>
    <dgm:cxn modelId="{B523EA82-0CD5-44F5-9129-511FF13017AC}" srcId="{B5EF1E75-E09E-41C5-A8C9-11101A9D4342}" destId="{998D9C98-E94A-433C-A353-0B4698EC563D}" srcOrd="1" destOrd="0" parTransId="{C6A6DF86-ED37-4DAA-93C7-B0E0CBD94572}" sibTransId="{2447104C-7B5D-4ABA-AB9C-BBD5B5D83773}"/>
    <dgm:cxn modelId="{A7345A96-847C-442F-8699-8943BA8B5ED2}" srcId="{B5EF1E75-E09E-41C5-A8C9-11101A9D4342}" destId="{7585C3C8-D1F1-4879-83E3-946861837FF9}" srcOrd="4" destOrd="0" parTransId="{C3D7CC90-D002-4F6F-977D-8D5104A86D51}" sibTransId="{42AE7A72-B1F2-4A99-80ED-29779FF27B1A}"/>
    <dgm:cxn modelId="{5C6AE9AB-A342-4DD4-A99D-9AEC9EAE2865}" srcId="{B5EF1E75-E09E-41C5-A8C9-11101A9D4342}" destId="{CD5177F0-2E96-4266-9664-14709B274C91}" srcOrd="5" destOrd="0" parTransId="{B248627C-7472-4786-85B5-AD68443C6C6B}" sibTransId="{03A27A19-7F41-47D2-B1B8-6294E34A3609}"/>
    <dgm:cxn modelId="{2B040BBC-7D9E-497F-A254-F64EE39B4CEE}" srcId="{B5EF1E75-E09E-41C5-A8C9-11101A9D4342}" destId="{4DB11D83-EE3F-48F5-BDDA-D6531B653035}" srcOrd="3" destOrd="0" parTransId="{3E90C37F-F716-47C6-B14B-61271E1C5654}" sibTransId="{5994D7B7-F67C-4BD3-87B3-F8584BD6B3EC}"/>
    <dgm:cxn modelId="{16FBF2C1-CE67-4DE5-A1F8-26FFE2CED07A}" type="presOf" srcId="{F5415EE7-EAED-402E-9FF1-A9E374B25448}" destId="{ACC8BF73-7709-43C4-9934-C3A696ACEEF4}" srcOrd="0" destOrd="0" presId="urn:microsoft.com/office/officeart/2005/8/layout/vList2"/>
    <dgm:cxn modelId="{5E6157EB-24C6-4AEC-8A43-90AFC5A6B447}" type="presOf" srcId="{7585C3C8-D1F1-4879-83E3-946861837FF9}" destId="{2B2106BF-020E-419A-BE4E-8B073171DD0A}" srcOrd="0" destOrd="0" presId="urn:microsoft.com/office/officeart/2005/8/layout/vList2"/>
    <dgm:cxn modelId="{B9B094FD-4F61-4B8B-8E5D-9777C3EEDA99}" type="presOf" srcId="{B5EF1E75-E09E-41C5-A8C9-11101A9D4342}" destId="{CCE4B017-092F-488E-BB34-F6A1353F56D5}" srcOrd="0" destOrd="0" presId="urn:microsoft.com/office/officeart/2005/8/layout/vList2"/>
    <dgm:cxn modelId="{40F2B6FF-8224-49B5-AA56-638C259E3F62}" type="presOf" srcId="{998D9C98-E94A-433C-A353-0B4698EC563D}" destId="{A5356B39-9EDA-4976-B7DD-CBE99E2A451B}" srcOrd="0" destOrd="0" presId="urn:microsoft.com/office/officeart/2005/8/layout/vList2"/>
    <dgm:cxn modelId="{34AF5135-99F2-4C4B-B931-56CBAF0E08E2}" type="presParOf" srcId="{CCE4B017-092F-488E-BB34-F6A1353F56D5}" destId="{8E1C937F-59EA-4DB8-A851-C4DC6F5330C7}" srcOrd="0" destOrd="0" presId="urn:microsoft.com/office/officeart/2005/8/layout/vList2"/>
    <dgm:cxn modelId="{F6464ABF-F2DE-4D8A-89D8-EA58A5D77DB2}" type="presParOf" srcId="{CCE4B017-092F-488E-BB34-F6A1353F56D5}" destId="{B8E36FFD-884C-42FF-8206-99C03B35643B}" srcOrd="1" destOrd="0" presId="urn:microsoft.com/office/officeart/2005/8/layout/vList2"/>
    <dgm:cxn modelId="{09DE805D-5A71-48C2-AD9C-096662E18AEE}" type="presParOf" srcId="{CCE4B017-092F-488E-BB34-F6A1353F56D5}" destId="{A5356B39-9EDA-4976-B7DD-CBE99E2A451B}" srcOrd="2" destOrd="0" presId="urn:microsoft.com/office/officeart/2005/8/layout/vList2"/>
    <dgm:cxn modelId="{8B3A1A8C-852C-444D-AD4B-3C10D9FE64A9}" type="presParOf" srcId="{CCE4B017-092F-488E-BB34-F6A1353F56D5}" destId="{975CD48C-E209-4E5A-958E-5BBE73A5D69B}" srcOrd="3" destOrd="0" presId="urn:microsoft.com/office/officeart/2005/8/layout/vList2"/>
    <dgm:cxn modelId="{031C266E-19AB-474C-969D-136E68BD2EF3}" type="presParOf" srcId="{CCE4B017-092F-488E-BB34-F6A1353F56D5}" destId="{ACC8BF73-7709-43C4-9934-C3A696ACEEF4}" srcOrd="4" destOrd="0" presId="urn:microsoft.com/office/officeart/2005/8/layout/vList2"/>
    <dgm:cxn modelId="{AC2077C2-C432-40A8-9611-8032B930FA15}" type="presParOf" srcId="{CCE4B017-092F-488E-BB34-F6A1353F56D5}" destId="{829CF214-E3DC-46EE-8493-246B77190C3D}" srcOrd="5" destOrd="0" presId="urn:microsoft.com/office/officeart/2005/8/layout/vList2"/>
    <dgm:cxn modelId="{96DAF6A6-24D5-4A91-AFD0-61FB05FA1EBF}" type="presParOf" srcId="{CCE4B017-092F-488E-BB34-F6A1353F56D5}" destId="{9F85DC48-348C-4ECA-8972-2885A33151DE}" srcOrd="6" destOrd="0" presId="urn:microsoft.com/office/officeart/2005/8/layout/vList2"/>
    <dgm:cxn modelId="{109B5DA0-575A-4C1D-8F34-3BACD6DA86D3}" type="presParOf" srcId="{CCE4B017-092F-488E-BB34-F6A1353F56D5}" destId="{973E3732-7D23-4F13-BA93-05AF2C004836}" srcOrd="7" destOrd="0" presId="urn:microsoft.com/office/officeart/2005/8/layout/vList2"/>
    <dgm:cxn modelId="{3BF80362-50B7-422D-99A7-68ACED66B1AA}" type="presParOf" srcId="{CCE4B017-092F-488E-BB34-F6A1353F56D5}" destId="{2B2106BF-020E-419A-BE4E-8B073171DD0A}" srcOrd="8" destOrd="0" presId="urn:microsoft.com/office/officeart/2005/8/layout/vList2"/>
    <dgm:cxn modelId="{5FF5A6FA-3226-447D-9C64-F3C00BB27A62}" type="presParOf" srcId="{CCE4B017-092F-488E-BB34-F6A1353F56D5}" destId="{395B500F-8EE4-40BD-B989-78378EF08F0E}" srcOrd="9" destOrd="0" presId="urn:microsoft.com/office/officeart/2005/8/layout/vList2"/>
    <dgm:cxn modelId="{39503DB3-C02C-41FE-B646-614802FD750A}" type="presParOf" srcId="{CCE4B017-092F-488E-BB34-F6A1353F56D5}" destId="{F1975475-F891-4128-8DD5-7BB6EF622A9A}" srcOrd="1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EF1E75-E09E-41C5-A8C9-11101A9D4342}" type="doc">
      <dgm:prSet loTypeId="urn:microsoft.com/office/officeart/2005/8/layout/vList2" loCatId="list" qsTypeId="urn:microsoft.com/office/officeart/2005/8/quickstyle/3d1" qsCatId="3D" csTypeId="urn:microsoft.com/office/officeart/2005/8/colors/accent1_4" csCatId="accent1" phldr="1"/>
      <dgm:spPr/>
      <dgm:t>
        <a:bodyPr/>
        <a:lstStyle/>
        <a:p>
          <a:pPr rtl="1"/>
          <a:endParaRPr lang="he-IL"/>
        </a:p>
      </dgm:t>
    </dgm:pt>
    <dgm:pt modelId="{9E4FFC65-F828-415B-8D27-780F89D7799C}">
      <dgm:prSet phldrT="[טקסט]"/>
      <dgm:spPr/>
      <dgm:t>
        <a:bodyPr/>
        <a:lstStyle/>
        <a:p>
          <a:pPr algn="just" rtl="0"/>
          <a:r>
            <a:rPr lang="en-US" dirty="0"/>
            <a:t>The page does not have to be refreshed when a link to another page is clicked</a:t>
          </a:r>
          <a:endParaRPr lang="he-IL" dirty="0"/>
        </a:p>
      </dgm:t>
    </dgm:pt>
    <dgm:pt modelId="{8AF20483-3F0C-4899-A912-8F7B93DF1B5C}" type="parTrans" cxnId="{A3A7DB64-6B39-4991-AB9C-DAECB778069B}">
      <dgm:prSet/>
      <dgm:spPr/>
      <dgm:t>
        <a:bodyPr/>
        <a:lstStyle/>
        <a:p>
          <a:pPr rtl="1"/>
          <a:endParaRPr lang="he-IL"/>
        </a:p>
      </dgm:t>
    </dgm:pt>
    <dgm:pt modelId="{6DD77A50-735B-4D11-B0ED-321C7A77BDEA}" type="sibTrans" cxnId="{A3A7DB64-6B39-4991-AB9C-DAECB778069B}">
      <dgm:prSet/>
      <dgm:spPr/>
      <dgm:t>
        <a:bodyPr/>
        <a:lstStyle/>
        <a:p>
          <a:pPr rtl="1"/>
          <a:endParaRPr lang="he-IL"/>
        </a:p>
      </dgm:t>
    </dgm:pt>
    <dgm:pt modelId="{140A39FF-D478-4242-8FFC-9B6B7B68F610}">
      <dgm:prSet phldrT="[טקסט]"/>
      <dgm:spPr/>
      <dgm:t>
        <a:bodyPr/>
        <a:lstStyle/>
        <a:p>
          <a:pPr algn="l" rtl="1"/>
          <a:r>
            <a:rPr lang="en-US" b="0" i="0" dirty="0"/>
            <a:t>Very fast compared to traditional page navigation</a:t>
          </a:r>
          <a:endParaRPr lang="he-IL" dirty="0"/>
        </a:p>
      </dgm:t>
    </dgm:pt>
    <dgm:pt modelId="{2F434134-C51F-4C90-9987-1FAFF9CF5477}" type="parTrans" cxnId="{E40367A7-8A6F-46EE-86CB-76B35E394357}">
      <dgm:prSet/>
      <dgm:spPr/>
      <dgm:t>
        <a:bodyPr/>
        <a:lstStyle/>
        <a:p>
          <a:pPr rtl="1"/>
          <a:endParaRPr lang="he-IL"/>
        </a:p>
      </dgm:t>
    </dgm:pt>
    <dgm:pt modelId="{BC359C4F-0E13-4375-B10B-99654DDB1D67}" type="sibTrans" cxnId="{E40367A7-8A6F-46EE-86CB-76B35E394357}">
      <dgm:prSet/>
      <dgm:spPr/>
      <dgm:t>
        <a:bodyPr/>
        <a:lstStyle/>
        <a:p>
          <a:pPr rtl="1"/>
          <a:endParaRPr lang="he-IL"/>
        </a:p>
      </dgm:t>
    </dgm:pt>
    <dgm:pt modelId="{53A4D5F8-D6FD-45DD-B626-CDA5B2F7E241}">
      <dgm:prSet phldrT="[טקסט]"/>
      <dgm:spPr/>
      <dgm:t>
        <a:bodyPr/>
        <a:lstStyle/>
        <a:p>
          <a:pPr algn="l" rtl="1"/>
          <a:r>
            <a:rPr lang="en-US" b="0" i="0"/>
            <a:t>Better user experience</a:t>
          </a:r>
          <a:endParaRPr lang="he-IL" dirty="0"/>
        </a:p>
      </dgm:t>
    </dgm:pt>
    <dgm:pt modelId="{EF5D2EAB-11AC-45CE-8FF8-008DC5B9D38D}" type="parTrans" cxnId="{67C2F7F8-DEBC-471C-8B51-7A7A84BA3E31}">
      <dgm:prSet/>
      <dgm:spPr/>
      <dgm:t>
        <a:bodyPr/>
        <a:lstStyle/>
        <a:p>
          <a:pPr rtl="1"/>
          <a:endParaRPr lang="he-IL"/>
        </a:p>
      </dgm:t>
    </dgm:pt>
    <dgm:pt modelId="{E32DFF5A-6878-43B2-957A-5FE6A73D0E01}" type="sibTrans" cxnId="{67C2F7F8-DEBC-471C-8B51-7A7A84BA3E31}">
      <dgm:prSet/>
      <dgm:spPr/>
      <dgm:t>
        <a:bodyPr/>
        <a:lstStyle/>
        <a:p>
          <a:pPr rtl="1"/>
          <a:endParaRPr lang="he-IL"/>
        </a:p>
      </dgm:t>
    </dgm:pt>
    <dgm:pt modelId="{EE8897DD-C121-450A-AC0F-21FABE878393}">
      <dgm:prSet phldrT="[טקסט]"/>
      <dgm:spPr/>
      <dgm:t>
        <a:bodyPr/>
        <a:lstStyle/>
        <a:p>
          <a:pPr algn="l" rtl="1"/>
          <a:r>
            <a:rPr lang="en-US"/>
            <a:t>It uses React components</a:t>
          </a:r>
          <a:endParaRPr lang="he-IL" dirty="0"/>
        </a:p>
      </dgm:t>
    </dgm:pt>
    <dgm:pt modelId="{9DD7789A-651A-49B2-9BA8-79D20B367356}" type="parTrans" cxnId="{13ED9729-2B80-40D0-BE2C-635AEB628678}">
      <dgm:prSet/>
      <dgm:spPr/>
      <dgm:t>
        <a:bodyPr/>
        <a:lstStyle/>
        <a:p>
          <a:pPr rtl="1"/>
          <a:endParaRPr lang="he-IL"/>
        </a:p>
      </dgm:t>
    </dgm:pt>
    <dgm:pt modelId="{C4959663-923F-4D30-A6F4-8947D38A736D}" type="sibTrans" cxnId="{13ED9729-2B80-40D0-BE2C-635AEB628678}">
      <dgm:prSet/>
      <dgm:spPr/>
      <dgm:t>
        <a:bodyPr/>
        <a:lstStyle/>
        <a:p>
          <a:pPr rtl="1"/>
          <a:endParaRPr lang="he-IL"/>
        </a:p>
      </dgm:t>
    </dgm:pt>
    <dgm:pt modelId="{7501C4C8-D56F-40EA-BC18-B6AFA941C68F}">
      <dgm:prSet phldrT="[טקסט]"/>
      <dgm:spPr/>
      <dgm:t>
        <a:bodyPr/>
        <a:lstStyle/>
        <a:p>
          <a:pPr algn="l" rtl="1"/>
          <a:r>
            <a:rPr lang="en-US" dirty="0"/>
            <a:t>Single Page Application</a:t>
          </a:r>
          <a:endParaRPr lang="he-IL" dirty="0"/>
        </a:p>
      </dgm:t>
    </dgm:pt>
    <dgm:pt modelId="{5C1092CD-F331-41C7-80D7-78915C268570}" type="parTrans" cxnId="{376E5D47-8077-483F-8738-FDCA35852488}">
      <dgm:prSet/>
      <dgm:spPr/>
      <dgm:t>
        <a:bodyPr/>
        <a:lstStyle/>
        <a:p>
          <a:pPr rtl="1"/>
          <a:endParaRPr lang="he-IL"/>
        </a:p>
      </dgm:t>
    </dgm:pt>
    <dgm:pt modelId="{24C2E17B-9248-431B-88CC-A2B02146C12F}" type="sibTrans" cxnId="{376E5D47-8077-483F-8738-FDCA35852488}">
      <dgm:prSet/>
      <dgm:spPr/>
      <dgm:t>
        <a:bodyPr/>
        <a:lstStyle/>
        <a:p>
          <a:pPr rtl="1"/>
          <a:endParaRPr lang="he-IL"/>
        </a:p>
      </dgm:t>
    </dgm:pt>
    <dgm:pt modelId="{19BC8191-79C2-4A90-8816-38C409E3E5B6}">
      <dgm:prSet phldrT="[טקסט]"/>
      <dgm:spPr/>
      <dgm:t>
        <a:bodyPr/>
        <a:lstStyle/>
        <a:p>
          <a:pPr algn="l" rtl="1"/>
          <a:r>
            <a:rPr lang="en-US"/>
            <a:t>Easy to learn and apply</a:t>
          </a:r>
          <a:endParaRPr lang="he-IL" dirty="0"/>
        </a:p>
      </dgm:t>
    </dgm:pt>
    <dgm:pt modelId="{EAD491C9-F041-4BC3-AE7B-CC6CE95C9EA4}" type="parTrans" cxnId="{013A5201-8A07-4846-8421-E341DA86C09F}">
      <dgm:prSet/>
      <dgm:spPr/>
      <dgm:t>
        <a:bodyPr/>
        <a:lstStyle/>
        <a:p>
          <a:pPr rtl="1"/>
          <a:endParaRPr lang="he-IL"/>
        </a:p>
      </dgm:t>
    </dgm:pt>
    <dgm:pt modelId="{D76B996E-3A34-40BC-8299-57505877BACD}" type="sibTrans" cxnId="{013A5201-8A07-4846-8421-E341DA86C09F}">
      <dgm:prSet/>
      <dgm:spPr/>
      <dgm:t>
        <a:bodyPr/>
        <a:lstStyle/>
        <a:p>
          <a:pPr rtl="1"/>
          <a:endParaRPr lang="he-IL"/>
        </a:p>
      </dgm:t>
    </dgm:pt>
    <dgm:pt modelId="{CCE4B017-092F-488E-BB34-F6A1353F56D5}" type="pres">
      <dgm:prSet presAssocID="{B5EF1E75-E09E-41C5-A8C9-11101A9D4342}" presName="linear" presStyleCnt="0">
        <dgm:presLayoutVars>
          <dgm:animLvl val="lvl"/>
          <dgm:resizeHandles val="exact"/>
        </dgm:presLayoutVars>
      </dgm:prSet>
      <dgm:spPr/>
    </dgm:pt>
    <dgm:pt modelId="{8E1C937F-59EA-4DB8-A851-C4DC6F5330C7}" type="pres">
      <dgm:prSet presAssocID="{9E4FFC65-F828-415B-8D27-780F89D7799C}" presName="parentText" presStyleLbl="node1" presStyleIdx="0" presStyleCnt="6" custLinFactNeighborX="135" custLinFactNeighborY="-14227">
        <dgm:presLayoutVars>
          <dgm:chMax val="0"/>
          <dgm:bulletEnabled val="1"/>
        </dgm:presLayoutVars>
      </dgm:prSet>
      <dgm:spPr/>
    </dgm:pt>
    <dgm:pt modelId="{ACF9EEDD-F18F-484F-AA73-A768BB9053B2}" type="pres">
      <dgm:prSet presAssocID="{6DD77A50-735B-4D11-B0ED-321C7A77BDEA}" presName="spacer" presStyleCnt="0"/>
      <dgm:spPr/>
    </dgm:pt>
    <dgm:pt modelId="{23E8CECB-922B-4254-813C-0F52D03C9356}" type="pres">
      <dgm:prSet presAssocID="{140A39FF-D478-4242-8FFC-9B6B7B68F610}" presName="parentText" presStyleLbl="node1" presStyleIdx="1" presStyleCnt="6">
        <dgm:presLayoutVars>
          <dgm:chMax val="0"/>
          <dgm:bulletEnabled val="1"/>
        </dgm:presLayoutVars>
      </dgm:prSet>
      <dgm:spPr/>
    </dgm:pt>
    <dgm:pt modelId="{46996C0B-4F60-404E-A320-ECDF09F9A08F}" type="pres">
      <dgm:prSet presAssocID="{BC359C4F-0E13-4375-B10B-99654DDB1D67}" presName="spacer" presStyleCnt="0"/>
      <dgm:spPr/>
    </dgm:pt>
    <dgm:pt modelId="{9F69560E-A07C-457A-80F1-A35A3EBEC66D}" type="pres">
      <dgm:prSet presAssocID="{53A4D5F8-D6FD-45DD-B626-CDA5B2F7E241}" presName="parentText" presStyleLbl="node1" presStyleIdx="2" presStyleCnt="6">
        <dgm:presLayoutVars>
          <dgm:chMax val="0"/>
          <dgm:bulletEnabled val="1"/>
        </dgm:presLayoutVars>
      </dgm:prSet>
      <dgm:spPr/>
    </dgm:pt>
    <dgm:pt modelId="{302076DB-56A0-4756-AD6B-1AA9E3314C76}" type="pres">
      <dgm:prSet presAssocID="{E32DFF5A-6878-43B2-957A-5FE6A73D0E01}" presName="spacer" presStyleCnt="0"/>
      <dgm:spPr/>
    </dgm:pt>
    <dgm:pt modelId="{A51D87E6-7AA2-4909-ABE9-BE3D7859BC48}" type="pres">
      <dgm:prSet presAssocID="{EE8897DD-C121-450A-AC0F-21FABE878393}" presName="parentText" presStyleLbl="node1" presStyleIdx="3" presStyleCnt="6">
        <dgm:presLayoutVars>
          <dgm:chMax val="0"/>
          <dgm:bulletEnabled val="1"/>
        </dgm:presLayoutVars>
      </dgm:prSet>
      <dgm:spPr/>
    </dgm:pt>
    <dgm:pt modelId="{83798E4B-4FF2-41C3-B8A2-3790CE9D377C}" type="pres">
      <dgm:prSet presAssocID="{C4959663-923F-4D30-A6F4-8947D38A736D}" presName="spacer" presStyleCnt="0"/>
      <dgm:spPr/>
    </dgm:pt>
    <dgm:pt modelId="{A21F6981-9AB4-464D-9073-FBC1D5350E5F}" type="pres">
      <dgm:prSet presAssocID="{7501C4C8-D56F-40EA-BC18-B6AFA941C68F}" presName="parentText" presStyleLbl="node1" presStyleIdx="4" presStyleCnt="6">
        <dgm:presLayoutVars>
          <dgm:chMax val="0"/>
          <dgm:bulletEnabled val="1"/>
        </dgm:presLayoutVars>
      </dgm:prSet>
      <dgm:spPr/>
    </dgm:pt>
    <dgm:pt modelId="{16C09482-F091-4C2D-A507-134E45069F7A}" type="pres">
      <dgm:prSet presAssocID="{24C2E17B-9248-431B-88CC-A2B02146C12F}" presName="spacer" presStyleCnt="0"/>
      <dgm:spPr/>
    </dgm:pt>
    <dgm:pt modelId="{4FC73821-C1EF-4B7A-B848-B09F140A5243}" type="pres">
      <dgm:prSet presAssocID="{19BC8191-79C2-4A90-8816-38C409E3E5B6}" presName="parentText" presStyleLbl="node1" presStyleIdx="5" presStyleCnt="6">
        <dgm:presLayoutVars>
          <dgm:chMax val="0"/>
          <dgm:bulletEnabled val="1"/>
        </dgm:presLayoutVars>
      </dgm:prSet>
      <dgm:spPr/>
    </dgm:pt>
  </dgm:ptLst>
  <dgm:cxnLst>
    <dgm:cxn modelId="{013A5201-8A07-4846-8421-E341DA86C09F}" srcId="{B5EF1E75-E09E-41C5-A8C9-11101A9D4342}" destId="{19BC8191-79C2-4A90-8816-38C409E3E5B6}" srcOrd="5" destOrd="0" parTransId="{EAD491C9-F041-4BC3-AE7B-CC6CE95C9EA4}" sibTransId="{D76B996E-3A34-40BC-8299-57505877BACD}"/>
    <dgm:cxn modelId="{3408BA01-87F1-4F05-B22F-F5900D11A4CB}" type="presOf" srcId="{7501C4C8-D56F-40EA-BC18-B6AFA941C68F}" destId="{A21F6981-9AB4-464D-9073-FBC1D5350E5F}" srcOrd="0" destOrd="0" presId="urn:microsoft.com/office/officeart/2005/8/layout/vList2"/>
    <dgm:cxn modelId="{D5D2BC02-0DB5-4BA9-8633-EFCE9439AB54}" type="presOf" srcId="{53A4D5F8-D6FD-45DD-B626-CDA5B2F7E241}" destId="{9F69560E-A07C-457A-80F1-A35A3EBEC66D}" srcOrd="0" destOrd="0" presId="urn:microsoft.com/office/officeart/2005/8/layout/vList2"/>
    <dgm:cxn modelId="{2357D706-2197-4E44-BF99-A257DBA05E66}" type="presOf" srcId="{EE8897DD-C121-450A-AC0F-21FABE878393}" destId="{A51D87E6-7AA2-4909-ABE9-BE3D7859BC48}" srcOrd="0" destOrd="0" presId="urn:microsoft.com/office/officeart/2005/8/layout/vList2"/>
    <dgm:cxn modelId="{13ED9729-2B80-40D0-BE2C-635AEB628678}" srcId="{B5EF1E75-E09E-41C5-A8C9-11101A9D4342}" destId="{EE8897DD-C121-450A-AC0F-21FABE878393}" srcOrd="3" destOrd="0" parTransId="{9DD7789A-651A-49B2-9BA8-79D20B367356}" sibTransId="{C4959663-923F-4D30-A6F4-8947D38A736D}"/>
    <dgm:cxn modelId="{A3A7DB64-6B39-4991-AB9C-DAECB778069B}" srcId="{B5EF1E75-E09E-41C5-A8C9-11101A9D4342}" destId="{9E4FFC65-F828-415B-8D27-780F89D7799C}" srcOrd="0" destOrd="0" parTransId="{8AF20483-3F0C-4899-A912-8F7B93DF1B5C}" sibTransId="{6DD77A50-735B-4D11-B0ED-321C7A77BDEA}"/>
    <dgm:cxn modelId="{376E5D47-8077-483F-8738-FDCA35852488}" srcId="{B5EF1E75-E09E-41C5-A8C9-11101A9D4342}" destId="{7501C4C8-D56F-40EA-BC18-B6AFA941C68F}" srcOrd="4" destOrd="0" parTransId="{5C1092CD-F331-41C7-80D7-78915C268570}" sibTransId="{24C2E17B-9248-431B-88CC-A2B02146C12F}"/>
    <dgm:cxn modelId="{7FC22977-2A71-4206-838E-F3FE8FF1B96F}" type="presOf" srcId="{140A39FF-D478-4242-8FFC-9B6B7B68F610}" destId="{23E8CECB-922B-4254-813C-0F52D03C9356}" srcOrd="0" destOrd="0" presId="urn:microsoft.com/office/officeart/2005/8/layout/vList2"/>
    <dgm:cxn modelId="{660DEC7B-35BB-48A7-9E65-4E622FE41556}" type="presOf" srcId="{9E4FFC65-F828-415B-8D27-780F89D7799C}" destId="{8E1C937F-59EA-4DB8-A851-C4DC6F5330C7}" srcOrd="0" destOrd="0" presId="urn:microsoft.com/office/officeart/2005/8/layout/vList2"/>
    <dgm:cxn modelId="{E40367A7-8A6F-46EE-86CB-76B35E394357}" srcId="{B5EF1E75-E09E-41C5-A8C9-11101A9D4342}" destId="{140A39FF-D478-4242-8FFC-9B6B7B68F610}" srcOrd="1" destOrd="0" parTransId="{2F434134-C51F-4C90-9987-1FAFF9CF5477}" sibTransId="{BC359C4F-0E13-4375-B10B-99654DDB1D67}"/>
    <dgm:cxn modelId="{859FC0C2-AB8A-4224-9B77-B52F6817A6DB}" type="presOf" srcId="{19BC8191-79C2-4A90-8816-38C409E3E5B6}" destId="{4FC73821-C1EF-4B7A-B848-B09F140A5243}" srcOrd="0" destOrd="0" presId="urn:microsoft.com/office/officeart/2005/8/layout/vList2"/>
    <dgm:cxn modelId="{67C2F7F8-DEBC-471C-8B51-7A7A84BA3E31}" srcId="{B5EF1E75-E09E-41C5-A8C9-11101A9D4342}" destId="{53A4D5F8-D6FD-45DD-B626-CDA5B2F7E241}" srcOrd="2" destOrd="0" parTransId="{EF5D2EAB-11AC-45CE-8FF8-008DC5B9D38D}" sibTransId="{E32DFF5A-6878-43B2-957A-5FE6A73D0E01}"/>
    <dgm:cxn modelId="{B9B094FD-4F61-4B8B-8E5D-9777C3EEDA99}" type="presOf" srcId="{B5EF1E75-E09E-41C5-A8C9-11101A9D4342}" destId="{CCE4B017-092F-488E-BB34-F6A1353F56D5}" srcOrd="0" destOrd="0" presId="urn:microsoft.com/office/officeart/2005/8/layout/vList2"/>
    <dgm:cxn modelId="{34AF5135-99F2-4C4B-B931-56CBAF0E08E2}" type="presParOf" srcId="{CCE4B017-092F-488E-BB34-F6A1353F56D5}" destId="{8E1C937F-59EA-4DB8-A851-C4DC6F5330C7}" srcOrd="0" destOrd="0" presId="urn:microsoft.com/office/officeart/2005/8/layout/vList2"/>
    <dgm:cxn modelId="{49DF8268-E0AD-4630-83D2-3C9718BDBD8A}" type="presParOf" srcId="{CCE4B017-092F-488E-BB34-F6A1353F56D5}" destId="{ACF9EEDD-F18F-484F-AA73-A768BB9053B2}" srcOrd="1" destOrd="0" presId="urn:microsoft.com/office/officeart/2005/8/layout/vList2"/>
    <dgm:cxn modelId="{B0AC2892-84A6-4096-9B43-D8C8C51B4DF2}" type="presParOf" srcId="{CCE4B017-092F-488E-BB34-F6A1353F56D5}" destId="{23E8CECB-922B-4254-813C-0F52D03C9356}" srcOrd="2" destOrd="0" presId="urn:microsoft.com/office/officeart/2005/8/layout/vList2"/>
    <dgm:cxn modelId="{2D4A1F2B-28DB-4293-A411-539C09A4F9D8}" type="presParOf" srcId="{CCE4B017-092F-488E-BB34-F6A1353F56D5}" destId="{46996C0B-4F60-404E-A320-ECDF09F9A08F}" srcOrd="3" destOrd="0" presId="urn:microsoft.com/office/officeart/2005/8/layout/vList2"/>
    <dgm:cxn modelId="{59D49D98-93BC-4C37-BE74-7824341640C6}" type="presParOf" srcId="{CCE4B017-092F-488E-BB34-F6A1353F56D5}" destId="{9F69560E-A07C-457A-80F1-A35A3EBEC66D}" srcOrd="4" destOrd="0" presId="urn:microsoft.com/office/officeart/2005/8/layout/vList2"/>
    <dgm:cxn modelId="{FA38789E-3573-49FA-B57D-80189F804568}" type="presParOf" srcId="{CCE4B017-092F-488E-BB34-F6A1353F56D5}" destId="{302076DB-56A0-4756-AD6B-1AA9E3314C76}" srcOrd="5" destOrd="0" presId="urn:microsoft.com/office/officeart/2005/8/layout/vList2"/>
    <dgm:cxn modelId="{FE582498-4C81-426A-84EC-36F36FFE066C}" type="presParOf" srcId="{CCE4B017-092F-488E-BB34-F6A1353F56D5}" destId="{A51D87E6-7AA2-4909-ABE9-BE3D7859BC48}" srcOrd="6" destOrd="0" presId="urn:microsoft.com/office/officeart/2005/8/layout/vList2"/>
    <dgm:cxn modelId="{A1E32C3C-4F7C-48B3-B592-1125FA02CDD1}" type="presParOf" srcId="{CCE4B017-092F-488E-BB34-F6A1353F56D5}" destId="{83798E4B-4FF2-41C3-B8A2-3790CE9D377C}" srcOrd="7" destOrd="0" presId="urn:microsoft.com/office/officeart/2005/8/layout/vList2"/>
    <dgm:cxn modelId="{E8B87202-DC80-482C-A10C-B42E453AD9F6}" type="presParOf" srcId="{CCE4B017-092F-488E-BB34-F6A1353F56D5}" destId="{A21F6981-9AB4-464D-9073-FBC1D5350E5F}" srcOrd="8" destOrd="0" presId="urn:microsoft.com/office/officeart/2005/8/layout/vList2"/>
    <dgm:cxn modelId="{5C11EE04-6E66-4AF1-A723-ADB652F90BE9}" type="presParOf" srcId="{CCE4B017-092F-488E-BB34-F6A1353F56D5}" destId="{16C09482-F091-4C2D-A507-134E45069F7A}" srcOrd="9" destOrd="0" presId="urn:microsoft.com/office/officeart/2005/8/layout/vList2"/>
    <dgm:cxn modelId="{0B1EE3AB-013B-4737-85B6-E7090CD7078E}" type="presParOf" srcId="{CCE4B017-092F-488E-BB34-F6A1353F56D5}" destId="{4FC73821-C1EF-4B7A-B848-B09F140A5243}" srcOrd="1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C976ED-456B-4B72-8400-D1622E7D61B1}" type="doc">
      <dgm:prSet loTypeId="urn:microsoft.com/office/officeart/2005/8/layout/bProcess3" loCatId="process" qsTypeId="urn:microsoft.com/office/officeart/2005/8/quickstyle/3d6" qsCatId="3D" csTypeId="urn:microsoft.com/office/officeart/2005/8/colors/accent1_4" csCatId="accent1" phldr="1"/>
      <dgm:spPr/>
    </dgm:pt>
    <dgm:pt modelId="{373727F3-1C2D-4EAB-BBF2-B1C3C73FA6DF}">
      <dgm:prSet phldrT="[טקסט]"/>
      <dgm:spPr>
        <a:sp3d extrusionH="6350" prstMaterial="plastic">
          <a:bevelT w="50800" h="50800"/>
          <a:bevelB w="50800" h="190500"/>
        </a:sp3d>
      </dgm:spPr>
      <dgm:t>
        <a:bodyPr/>
        <a:lstStyle/>
        <a:p>
          <a:pPr algn="ctr" rtl="1"/>
          <a:r>
            <a:rPr lang="en-US" dirty="0">
              <a:latin typeface="Abadi" panose="020B0604020104020204" pitchFamily="34" charset="0"/>
              <a:cs typeface="+mn-cs"/>
            </a:rPr>
            <a:t>Initial</a:t>
          </a:r>
          <a:endParaRPr lang="he-IL" dirty="0">
            <a:latin typeface="Abadi" panose="020B0604020104020204" pitchFamily="34" charset="0"/>
            <a:cs typeface="+mn-cs"/>
          </a:endParaRPr>
        </a:p>
      </dgm:t>
    </dgm:pt>
    <dgm:pt modelId="{C74BD23B-96F5-4371-9ACF-335C0B284742}" type="parTrans" cxnId="{1E4D4903-B18C-43BD-B9AE-AA31CF2CFA0B}">
      <dgm:prSet/>
      <dgm:spPr/>
      <dgm:t>
        <a:bodyPr/>
        <a:lstStyle/>
        <a:p>
          <a:pPr algn="ctr" rtl="1"/>
          <a:endParaRPr lang="he-IL"/>
        </a:p>
      </dgm:t>
    </dgm:pt>
    <dgm:pt modelId="{E90198CC-D612-435F-9547-623C5971D561}" type="sibTrans" cxnId="{1E4D4903-B18C-43BD-B9AE-AA31CF2CFA0B}">
      <dgm:prSet/>
      <dgm:spPr>
        <a:sp3d extrusionH="6350"/>
      </dgm:spPr>
      <dgm:t>
        <a:bodyPr/>
        <a:lstStyle/>
        <a:p>
          <a:pPr algn="ctr" rtl="1"/>
          <a:endParaRPr lang="he-IL"/>
        </a:p>
      </dgm:t>
    </dgm:pt>
    <dgm:pt modelId="{6682F467-163F-4890-884D-182B90954989}">
      <dgm:prSet phldrT="[טקסט]"/>
      <dgm:spPr>
        <a:sp3d extrusionH="6350" prstMaterial="plastic">
          <a:bevelT w="50800" h="50800"/>
          <a:bevelB w="50800" h="190500"/>
        </a:sp3d>
      </dgm:spPr>
      <dgm:t>
        <a:bodyPr/>
        <a:lstStyle/>
        <a:p>
          <a:pPr algn="ctr" rtl="1"/>
          <a:r>
            <a:rPr lang="en-US" dirty="0">
              <a:latin typeface="Abadi" panose="020B0604020104020204" pitchFamily="34" charset="0"/>
            </a:rPr>
            <a:t>useState</a:t>
          </a:r>
          <a:endParaRPr lang="he-IL" dirty="0">
            <a:latin typeface="Abadi" panose="020B0604020104020204" pitchFamily="34" charset="0"/>
          </a:endParaRPr>
        </a:p>
      </dgm:t>
    </dgm:pt>
    <dgm:pt modelId="{20D6BE1F-8917-4DA2-8E0A-F75BC9A024F0}" type="parTrans" cxnId="{44E0C060-8E53-4E88-9ACC-F91D0808BAAE}">
      <dgm:prSet/>
      <dgm:spPr/>
      <dgm:t>
        <a:bodyPr/>
        <a:lstStyle/>
        <a:p>
          <a:pPr algn="ctr" rtl="1"/>
          <a:endParaRPr lang="he-IL"/>
        </a:p>
      </dgm:t>
    </dgm:pt>
    <dgm:pt modelId="{0B9AD14D-5897-4046-8B63-60E4BFE367D5}" type="sibTrans" cxnId="{44E0C060-8E53-4E88-9ACC-F91D0808BAAE}">
      <dgm:prSet/>
      <dgm:spPr/>
      <dgm:t>
        <a:bodyPr/>
        <a:lstStyle/>
        <a:p>
          <a:pPr algn="ctr" rtl="1"/>
          <a:endParaRPr lang="he-IL"/>
        </a:p>
      </dgm:t>
    </dgm:pt>
    <dgm:pt modelId="{8B2B48DB-A180-44FF-9733-AE6992479867}">
      <dgm:prSet phldrT="[טקסט]"/>
      <dgm:spPr>
        <a:sp3d extrusionH="6350" prstMaterial="plastic">
          <a:bevelT w="50800" h="50800"/>
          <a:bevelB w="50800" h="190500"/>
        </a:sp3d>
      </dgm:spPr>
      <dgm:t>
        <a:bodyPr/>
        <a:lstStyle/>
        <a:p>
          <a:pPr algn="ctr" rtl="1"/>
          <a:r>
            <a:rPr lang="en-US" dirty="0">
              <a:latin typeface="Abadi" panose="020B0604020104020204" pitchFamily="34" charset="0"/>
            </a:rPr>
            <a:t>Changing useState value</a:t>
          </a:r>
          <a:endParaRPr lang="he-IL" dirty="0">
            <a:latin typeface="Abadi" panose="020B0604020104020204" pitchFamily="34" charset="0"/>
          </a:endParaRPr>
        </a:p>
      </dgm:t>
    </dgm:pt>
    <dgm:pt modelId="{21F5646B-5EA2-4F97-B628-0CB462E8F3E2}" type="parTrans" cxnId="{FF5206CF-6560-4927-8D82-F0A36E96DAD5}">
      <dgm:prSet/>
      <dgm:spPr/>
      <dgm:t>
        <a:bodyPr/>
        <a:lstStyle/>
        <a:p>
          <a:pPr algn="ctr" rtl="1"/>
          <a:endParaRPr lang="he-IL"/>
        </a:p>
      </dgm:t>
    </dgm:pt>
    <dgm:pt modelId="{71F6A13D-FD80-4ADC-B939-F68AB3D5AC94}" type="sibTrans" cxnId="{FF5206CF-6560-4927-8D82-F0A36E96DAD5}">
      <dgm:prSet/>
      <dgm:spPr>
        <a:sp3d extrusionH="6350"/>
      </dgm:spPr>
      <dgm:t>
        <a:bodyPr/>
        <a:lstStyle/>
        <a:p>
          <a:pPr algn="ctr" rtl="1"/>
          <a:endParaRPr lang="he-IL"/>
        </a:p>
      </dgm:t>
    </dgm:pt>
    <dgm:pt modelId="{BDEFD726-2B34-4BA8-A909-770819014A64}">
      <dgm:prSet phldrT="[טקסט]"/>
      <dgm:spPr>
        <a:sp3d extrusionH="6350" prstMaterial="plastic">
          <a:bevelT w="50800" h="50800"/>
          <a:bevelB w="50800" h="190500"/>
        </a:sp3d>
      </dgm:spPr>
      <dgm:t>
        <a:bodyPr/>
        <a:lstStyle/>
        <a:p>
          <a:pPr algn="ctr" rtl="1"/>
          <a:r>
            <a:rPr lang="en-US" dirty="0">
              <a:latin typeface="Abadi" panose="020B0604020104020204" pitchFamily="34" charset="0"/>
            </a:rPr>
            <a:t>useEffect with dependencies</a:t>
          </a:r>
          <a:endParaRPr lang="he-IL" dirty="0">
            <a:latin typeface="Abadi" panose="020B0604020104020204" pitchFamily="34" charset="0"/>
          </a:endParaRPr>
        </a:p>
      </dgm:t>
    </dgm:pt>
    <dgm:pt modelId="{33B044D3-DD4B-4DB1-8F2F-CE5DFA4D62A0}" type="parTrans" cxnId="{B1FB80AB-44DE-4D30-911D-DE7420A8F04B}">
      <dgm:prSet/>
      <dgm:spPr/>
      <dgm:t>
        <a:bodyPr/>
        <a:lstStyle/>
        <a:p>
          <a:pPr algn="ctr" rtl="1"/>
          <a:endParaRPr lang="he-IL"/>
        </a:p>
      </dgm:t>
    </dgm:pt>
    <dgm:pt modelId="{E3C1D5DC-1637-4C4A-BE5A-964E7432DAD3}" type="sibTrans" cxnId="{B1FB80AB-44DE-4D30-911D-DE7420A8F04B}">
      <dgm:prSet/>
      <dgm:spPr>
        <a:sp3d extrusionH="6350"/>
      </dgm:spPr>
      <dgm:t>
        <a:bodyPr/>
        <a:lstStyle/>
        <a:p>
          <a:pPr algn="ctr" rtl="1"/>
          <a:endParaRPr lang="he-IL"/>
        </a:p>
      </dgm:t>
    </dgm:pt>
    <dgm:pt modelId="{5D5C8350-6E34-49BA-A6F8-C1D1B9807799}">
      <dgm:prSet phldrT="[טקסט]"/>
      <dgm:spPr>
        <a:sp3d extrusionH="6350" prstMaterial="plastic">
          <a:bevelT w="50800" h="50800"/>
          <a:bevelB w="50800" h="190500"/>
        </a:sp3d>
      </dgm:spPr>
      <dgm:t>
        <a:bodyPr/>
        <a:lstStyle/>
        <a:p>
          <a:pPr algn="ctr" rtl="1"/>
          <a:r>
            <a:rPr lang="en-US" dirty="0">
              <a:latin typeface="Abadi" panose="020B0604020104020204" pitchFamily="34" charset="0"/>
            </a:rPr>
            <a:t>useEffect with return</a:t>
          </a:r>
          <a:endParaRPr lang="he-IL" dirty="0">
            <a:latin typeface="Abadi" panose="020B0604020104020204" pitchFamily="34" charset="0"/>
          </a:endParaRPr>
        </a:p>
      </dgm:t>
    </dgm:pt>
    <dgm:pt modelId="{EBF8AB31-DF00-404E-BBBE-9A7E749E4F48}" type="parTrans" cxnId="{E596C328-7A95-4C1F-88D7-C6C7C3754B05}">
      <dgm:prSet/>
      <dgm:spPr/>
      <dgm:t>
        <a:bodyPr/>
        <a:lstStyle/>
        <a:p>
          <a:pPr algn="ctr" rtl="1"/>
          <a:endParaRPr lang="he-IL"/>
        </a:p>
      </dgm:t>
    </dgm:pt>
    <dgm:pt modelId="{7C5E8BBE-F21D-44C4-A4B1-80F56B5C6B5E}" type="sibTrans" cxnId="{E596C328-7A95-4C1F-88D7-C6C7C3754B05}">
      <dgm:prSet/>
      <dgm:spPr/>
      <dgm:t>
        <a:bodyPr/>
        <a:lstStyle/>
        <a:p>
          <a:pPr algn="ctr" rtl="1"/>
          <a:endParaRPr lang="he-IL"/>
        </a:p>
      </dgm:t>
    </dgm:pt>
    <dgm:pt modelId="{4A51A1E5-83B8-4638-BA97-EAFE7CB0F202}">
      <dgm:prSet phldrT="[טקסט]"/>
      <dgm:spPr>
        <a:sp3d extrusionH="6350" prstMaterial="plastic">
          <a:bevelT w="50800" h="50800"/>
          <a:bevelB w="50800" h="190500"/>
        </a:sp3d>
      </dgm:spPr>
      <dgm:t>
        <a:bodyPr/>
        <a:lstStyle/>
        <a:p>
          <a:pPr algn="ctr" rtl="1"/>
          <a:r>
            <a:rPr lang="en-US" dirty="0">
              <a:latin typeface="Abadi" panose="020B0604020104020204" pitchFamily="34" charset="0"/>
            </a:rPr>
            <a:t>Component mount</a:t>
          </a:r>
          <a:endParaRPr lang="he-IL" dirty="0">
            <a:latin typeface="Abadi" panose="020B0604020104020204" pitchFamily="34" charset="0"/>
          </a:endParaRPr>
        </a:p>
      </dgm:t>
    </dgm:pt>
    <dgm:pt modelId="{CAB5CC34-3336-4E5D-A6BA-2B4E7C3CE60B}" type="parTrans" cxnId="{58502C9F-8913-4C1E-8C7B-FBD7A545A4CA}">
      <dgm:prSet/>
      <dgm:spPr/>
      <dgm:t>
        <a:bodyPr/>
        <a:lstStyle/>
        <a:p>
          <a:pPr algn="ctr" rtl="1"/>
          <a:endParaRPr lang="he-IL"/>
        </a:p>
      </dgm:t>
    </dgm:pt>
    <dgm:pt modelId="{63A36DBF-3389-4A13-AA4B-C1BB7B316368}" type="sibTrans" cxnId="{58502C9F-8913-4C1E-8C7B-FBD7A545A4CA}">
      <dgm:prSet/>
      <dgm:spPr>
        <a:sp3d extrusionH="6350"/>
      </dgm:spPr>
      <dgm:t>
        <a:bodyPr/>
        <a:lstStyle/>
        <a:p>
          <a:pPr algn="ctr" rtl="1"/>
          <a:endParaRPr lang="he-IL"/>
        </a:p>
      </dgm:t>
    </dgm:pt>
    <dgm:pt modelId="{462F23E3-88BE-4771-B2EF-C22B05190AA3}">
      <dgm:prSet phldrT="[טקסט]"/>
      <dgm:spPr>
        <a:sp3d extrusionH="6350" prstMaterial="plastic">
          <a:bevelT w="50800" h="50800"/>
          <a:bevelB w="50800" h="190500"/>
        </a:sp3d>
      </dgm:spPr>
      <dgm:t>
        <a:bodyPr/>
        <a:lstStyle/>
        <a:p>
          <a:pPr algn="ctr" rtl="1"/>
          <a:r>
            <a:rPr lang="en-US">
              <a:latin typeface="Abadi" panose="020B0604020104020204" pitchFamily="34" charset="0"/>
              <a:cs typeface="+mn-cs"/>
            </a:rPr>
            <a:t>Render the component for the first time</a:t>
          </a:r>
          <a:endParaRPr lang="he-IL" dirty="0">
            <a:latin typeface="Abadi" panose="020B0604020104020204" pitchFamily="34" charset="0"/>
            <a:cs typeface="+mn-cs"/>
          </a:endParaRPr>
        </a:p>
      </dgm:t>
    </dgm:pt>
    <dgm:pt modelId="{1A47386E-6F0A-4DF7-A390-7EC0D8C328C7}" type="parTrans" cxnId="{5DF5489B-21BA-4491-936F-E8095E821279}">
      <dgm:prSet/>
      <dgm:spPr/>
      <dgm:t>
        <a:bodyPr/>
        <a:lstStyle/>
        <a:p>
          <a:pPr rtl="1"/>
          <a:endParaRPr lang="he-IL"/>
        </a:p>
      </dgm:t>
    </dgm:pt>
    <dgm:pt modelId="{79341108-6A54-4085-8EB0-5AC252302CAE}" type="sibTrans" cxnId="{5DF5489B-21BA-4491-936F-E8095E821279}">
      <dgm:prSet/>
      <dgm:spPr/>
      <dgm:t>
        <a:bodyPr/>
        <a:lstStyle/>
        <a:p>
          <a:pPr rtl="1"/>
          <a:endParaRPr lang="he-IL"/>
        </a:p>
      </dgm:t>
    </dgm:pt>
    <dgm:pt modelId="{5D4FB6DD-A47A-4571-8BEA-08B7D91DD71F}">
      <dgm:prSet phldrT="[טקסט]"/>
      <dgm:spPr>
        <a:sp3d extrusionH="6350" prstMaterial="plastic">
          <a:bevelT w="50800" h="50800"/>
          <a:bevelB w="50800" h="190500"/>
        </a:sp3d>
      </dgm:spPr>
      <dgm:t>
        <a:bodyPr/>
        <a:lstStyle/>
        <a:p>
          <a:pPr algn="ctr" rtl="1"/>
          <a:r>
            <a:rPr lang="en-US" dirty="0">
              <a:latin typeface="Abadi" panose="020B0604020104020204" pitchFamily="34" charset="0"/>
            </a:rPr>
            <a:t>Component did update</a:t>
          </a:r>
          <a:endParaRPr lang="he-IL" dirty="0">
            <a:latin typeface="Abadi" panose="020B0604020104020204" pitchFamily="34" charset="0"/>
          </a:endParaRPr>
        </a:p>
      </dgm:t>
    </dgm:pt>
    <dgm:pt modelId="{3C8C0FC5-B3A9-4D34-90C6-D281B91E8C25}" type="parTrans" cxnId="{FB132EAD-FF44-485B-B2D3-9D1CF55EEEB3}">
      <dgm:prSet/>
      <dgm:spPr/>
      <dgm:t>
        <a:bodyPr/>
        <a:lstStyle/>
        <a:p>
          <a:pPr rtl="1"/>
          <a:endParaRPr lang="he-IL"/>
        </a:p>
      </dgm:t>
    </dgm:pt>
    <dgm:pt modelId="{7AE2AE5D-597F-47F5-ABD1-77869CA12B9D}" type="sibTrans" cxnId="{FB132EAD-FF44-485B-B2D3-9D1CF55EEEB3}">
      <dgm:prSet/>
      <dgm:spPr/>
      <dgm:t>
        <a:bodyPr/>
        <a:lstStyle/>
        <a:p>
          <a:pPr rtl="1"/>
          <a:endParaRPr lang="he-IL"/>
        </a:p>
      </dgm:t>
    </dgm:pt>
    <dgm:pt modelId="{FFE498C7-B5DE-43D0-9747-5875477071DB}">
      <dgm:prSet phldrT="[טקסט]"/>
      <dgm:spPr>
        <a:sp3d extrusionH="6350" prstMaterial="plastic">
          <a:bevelT w="50800" h="50800"/>
          <a:bevelB w="50800" h="190500"/>
        </a:sp3d>
      </dgm:spPr>
      <dgm:t>
        <a:bodyPr/>
        <a:lstStyle/>
        <a:p>
          <a:pPr algn="ctr" rtl="1"/>
          <a:r>
            <a:rPr lang="en-US" dirty="0">
              <a:latin typeface="Abadi" panose="020B0604020104020204" pitchFamily="34" charset="0"/>
            </a:rPr>
            <a:t>Component will unmount</a:t>
          </a:r>
          <a:endParaRPr lang="he-IL" dirty="0">
            <a:latin typeface="Abadi" panose="020B0604020104020204" pitchFamily="34" charset="0"/>
          </a:endParaRPr>
        </a:p>
      </dgm:t>
    </dgm:pt>
    <dgm:pt modelId="{C524F107-D0D4-44D2-9FE0-2C561F044D72}" type="parTrans" cxnId="{AC8E15D9-5004-48A2-95B1-D83441932447}">
      <dgm:prSet/>
      <dgm:spPr/>
      <dgm:t>
        <a:bodyPr/>
        <a:lstStyle/>
        <a:p>
          <a:pPr rtl="1"/>
          <a:endParaRPr lang="he-IL"/>
        </a:p>
      </dgm:t>
    </dgm:pt>
    <dgm:pt modelId="{6263408D-4A55-4515-AA88-CDB72B355460}" type="sibTrans" cxnId="{AC8E15D9-5004-48A2-95B1-D83441932447}">
      <dgm:prSet/>
      <dgm:spPr/>
      <dgm:t>
        <a:bodyPr/>
        <a:lstStyle/>
        <a:p>
          <a:pPr rtl="1"/>
          <a:endParaRPr lang="he-IL"/>
        </a:p>
      </dgm:t>
    </dgm:pt>
    <dgm:pt modelId="{FACC2A98-DB11-4C47-966E-D62DA2278F39}">
      <dgm:prSet phldrT="[טקסט]"/>
      <dgm:spPr>
        <a:sp3d prstMaterial="plastic">
          <a:bevelT w="50800" h="50800"/>
          <a:bevelB w="50800" h="190500"/>
        </a:sp3d>
      </dgm:spPr>
      <dgm:t>
        <a:bodyPr/>
        <a:lstStyle/>
        <a:p>
          <a:pPr algn="ctr" rtl="1"/>
          <a:r>
            <a:rPr lang="en-US" dirty="0">
              <a:latin typeface="Abadi" panose="020B0604020104020204" pitchFamily="34" charset="0"/>
            </a:rPr>
            <a:t>Fetching data</a:t>
          </a:r>
          <a:endParaRPr lang="he-IL" dirty="0">
            <a:latin typeface="Abadi" panose="020B0604020104020204" pitchFamily="34" charset="0"/>
          </a:endParaRPr>
        </a:p>
      </dgm:t>
    </dgm:pt>
    <dgm:pt modelId="{75E56EB5-60EC-4E7E-BB72-0D834E6E0145}" type="parTrans" cxnId="{4BC3D099-BE13-47DE-B2C1-4EA80F55A9AF}">
      <dgm:prSet/>
      <dgm:spPr/>
      <dgm:t>
        <a:bodyPr/>
        <a:lstStyle/>
        <a:p>
          <a:pPr rtl="1"/>
          <a:endParaRPr lang="he-IL"/>
        </a:p>
      </dgm:t>
    </dgm:pt>
    <dgm:pt modelId="{395FE9BB-B826-49C4-B350-C79D7BABB52A}" type="sibTrans" cxnId="{4BC3D099-BE13-47DE-B2C1-4EA80F55A9AF}">
      <dgm:prSet/>
      <dgm:spPr/>
      <dgm:t>
        <a:bodyPr/>
        <a:lstStyle/>
        <a:p>
          <a:pPr rtl="1"/>
          <a:endParaRPr lang="he-IL"/>
        </a:p>
      </dgm:t>
    </dgm:pt>
    <dgm:pt modelId="{2D78BE44-2AB8-45AE-925B-139408FD2081}">
      <dgm:prSet phldrT="[טקסט]"/>
      <dgm:spPr>
        <a:sp3d prstMaterial="plastic">
          <a:bevelT w="50800" h="50800"/>
          <a:bevelB w="50800" h="190500"/>
        </a:sp3d>
      </dgm:spPr>
      <dgm:t>
        <a:bodyPr/>
        <a:lstStyle/>
        <a:p>
          <a:pPr algn="ctr" rtl="1"/>
          <a:r>
            <a:rPr lang="en-US" dirty="0">
              <a:latin typeface="Abadi" panose="020B0604020104020204" pitchFamily="34" charset="0"/>
            </a:rPr>
            <a:t>useEffect with [ ]</a:t>
          </a:r>
          <a:endParaRPr lang="he-IL" dirty="0">
            <a:latin typeface="Abadi" panose="020B0604020104020204" pitchFamily="34" charset="0"/>
          </a:endParaRPr>
        </a:p>
      </dgm:t>
    </dgm:pt>
    <dgm:pt modelId="{260610E1-6B55-4B13-AF4C-DE75441B6793}" type="parTrans" cxnId="{D6EF91E1-12EE-4D2D-8C0A-0B2BBAF2DA71}">
      <dgm:prSet/>
      <dgm:spPr/>
      <dgm:t>
        <a:bodyPr/>
        <a:lstStyle/>
        <a:p>
          <a:pPr rtl="1"/>
          <a:endParaRPr lang="he-IL"/>
        </a:p>
      </dgm:t>
    </dgm:pt>
    <dgm:pt modelId="{51F3B893-FECD-4530-AFEB-6A4B8B1CC649}" type="sibTrans" cxnId="{D6EF91E1-12EE-4D2D-8C0A-0B2BBAF2DA71}">
      <dgm:prSet/>
      <dgm:spPr/>
      <dgm:t>
        <a:bodyPr/>
        <a:lstStyle/>
        <a:p>
          <a:pPr rtl="1"/>
          <a:endParaRPr lang="he-IL"/>
        </a:p>
      </dgm:t>
    </dgm:pt>
    <dgm:pt modelId="{C2DBEDC7-8209-4FE5-9C98-23464A5BEDB1}" type="pres">
      <dgm:prSet presAssocID="{BDC976ED-456B-4B72-8400-D1622E7D61B1}" presName="Name0" presStyleCnt="0">
        <dgm:presLayoutVars>
          <dgm:dir/>
          <dgm:resizeHandles val="exact"/>
        </dgm:presLayoutVars>
      </dgm:prSet>
      <dgm:spPr/>
    </dgm:pt>
    <dgm:pt modelId="{DB5C7EFA-7654-4F59-9904-BCFFA9F52620}" type="pres">
      <dgm:prSet presAssocID="{373727F3-1C2D-4EAB-BBF2-B1C3C73FA6DF}" presName="node" presStyleLbl="node1" presStyleIdx="0" presStyleCnt="5" custLinFactNeighborX="-1461" custLinFactNeighborY="3172">
        <dgm:presLayoutVars>
          <dgm:bulletEnabled val="1"/>
        </dgm:presLayoutVars>
      </dgm:prSet>
      <dgm:spPr/>
    </dgm:pt>
    <dgm:pt modelId="{ACDEE05D-86B2-4F46-8760-2BC53EFFF9DA}" type="pres">
      <dgm:prSet presAssocID="{E90198CC-D612-435F-9547-623C5971D561}" presName="sibTrans" presStyleLbl="sibTrans1D1" presStyleIdx="0" presStyleCnt="4"/>
      <dgm:spPr/>
    </dgm:pt>
    <dgm:pt modelId="{4F1C1288-202F-4DAB-8C75-2D48B8B2A9AF}" type="pres">
      <dgm:prSet presAssocID="{E90198CC-D612-435F-9547-623C5971D561}" presName="connectorText" presStyleLbl="sibTrans1D1" presStyleIdx="0" presStyleCnt="4"/>
      <dgm:spPr/>
    </dgm:pt>
    <dgm:pt modelId="{6275EF5C-11CE-4EDB-A5B7-8D263E44F791}" type="pres">
      <dgm:prSet presAssocID="{4A51A1E5-83B8-4638-BA97-EAFE7CB0F202}" presName="node" presStyleLbl="node1" presStyleIdx="1" presStyleCnt="5" custLinFactNeighborX="-1461" custLinFactNeighborY="3172">
        <dgm:presLayoutVars>
          <dgm:bulletEnabled val="1"/>
        </dgm:presLayoutVars>
      </dgm:prSet>
      <dgm:spPr/>
    </dgm:pt>
    <dgm:pt modelId="{98C65909-8099-4E91-9EB0-B592AD5597BC}" type="pres">
      <dgm:prSet presAssocID="{63A36DBF-3389-4A13-AA4B-C1BB7B316368}" presName="sibTrans" presStyleLbl="sibTrans1D1" presStyleIdx="1" presStyleCnt="4"/>
      <dgm:spPr/>
    </dgm:pt>
    <dgm:pt modelId="{BDA593F2-7C69-49CE-B8EE-63A3A23A8AC1}" type="pres">
      <dgm:prSet presAssocID="{63A36DBF-3389-4A13-AA4B-C1BB7B316368}" presName="connectorText" presStyleLbl="sibTrans1D1" presStyleIdx="1" presStyleCnt="4"/>
      <dgm:spPr/>
    </dgm:pt>
    <dgm:pt modelId="{63A27F2B-AD8E-4226-B353-5F20DC70F92F}" type="pres">
      <dgm:prSet presAssocID="{FACC2A98-DB11-4C47-966E-D62DA2278F39}" presName="node" presStyleLbl="node1" presStyleIdx="2" presStyleCnt="5" custLinFactNeighborX="-1461" custLinFactNeighborY="3172">
        <dgm:presLayoutVars>
          <dgm:bulletEnabled val="1"/>
        </dgm:presLayoutVars>
      </dgm:prSet>
      <dgm:spPr/>
    </dgm:pt>
    <dgm:pt modelId="{8AB90153-49FC-4944-8977-BDE79C8D4B6D}" type="pres">
      <dgm:prSet presAssocID="{395FE9BB-B826-49C4-B350-C79D7BABB52A}" presName="sibTrans" presStyleLbl="sibTrans1D1" presStyleIdx="2" presStyleCnt="4"/>
      <dgm:spPr/>
    </dgm:pt>
    <dgm:pt modelId="{28EB3DC1-D846-4FB1-ACD8-BC963E69FB65}" type="pres">
      <dgm:prSet presAssocID="{395FE9BB-B826-49C4-B350-C79D7BABB52A}" presName="connectorText" presStyleLbl="sibTrans1D1" presStyleIdx="2" presStyleCnt="4"/>
      <dgm:spPr/>
    </dgm:pt>
    <dgm:pt modelId="{3322BD8A-0CB7-4EB1-A367-555C5D437593}" type="pres">
      <dgm:prSet presAssocID="{5D4FB6DD-A47A-4571-8BEA-08B7D91DD71F}" presName="node" presStyleLbl="node1" presStyleIdx="3" presStyleCnt="5" custLinFactNeighborY="3172">
        <dgm:presLayoutVars>
          <dgm:bulletEnabled val="1"/>
        </dgm:presLayoutVars>
      </dgm:prSet>
      <dgm:spPr/>
    </dgm:pt>
    <dgm:pt modelId="{3E075E93-D6E3-4932-9735-FCB7E234B834}" type="pres">
      <dgm:prSet presAssocID="{7AE2AE5D-597F-47F5-ABD1-77869CA12B9D}" presName="sibTrans" presStyleLbl="sibTrans1D1" presStyleIdx="3" presStyleCnt="4"/>
      <dgm:spPr/>
    </dgm:pt>
    <dgm:pt modelId="{9B8A9DA2-4BFE-4471-97EE-49CD5A8F1323}" type="pres">
      <dgm:prSet presAssocID="{7AE2AE5D-597F-47F5-ABD1-77869CA12B9D}" presName="connectorText" presStyleLbl="sibTrans1D1" presStyleIdx="3" presStyleCnt="4"/>
      <dgm:spPr/>
    </dgm:pt>
    <dgm:pt modelId="{D91E8868-057B-475F-9C5D-801FBF7B24D7}" type="pres">
      <dgm:prSet presAssocID="{FFE498C7-B5DE-43D0-9747-5875477071DB}" presName="node" presStyleLbl="node1" presStyleIdx="4" presStyleCnt="5" custLinFactNeighborX="-1461" custLinFactNeighborY="3172">
        <dgm:presLayoutVars>
          <dgm:bulletEnabled val="1"/>
        </dgm:presLayoutVars>
      </dgm:prSet>
      <dgm:spPr/>
    </dgm:pt>
  </dgm:ptLst>
  <dgm:cxnLst>
    <dgm:cxn modelId="{1E4D4903-B18C-43BD-B9AE-AA31CF2CFA0B}" srcId="{BDC976ED-456B-4B72-8400-D1622E7D61B1}" destId="{373727F3-1C2D-4EAB-BBF2-B1C3C73FA6DF}" srcOrd="0" destOrd="0" parTransId="{C74BD23B-96F5-4371-9ACF-335C0B284742}" sibTransId="{E90198CC-D612-435F-9547-623C5971D561}"/>
    <dgm:cxn modelId="{9E04E308-D469-4BBA-B93D-EDB55533691F}" type="presOf" srcId="{5D4FB6DD-A47A-4571-8BEA-08B7D91DD71F}" destId="{3322BD8A-0CB7-4EB1-A367-555C5D437593}" srcOrd="0" destOrd="0" presId="urn:microsoft.com/office/officeart/2005/8/layout/bProcess3"/>
    <dgm:cxn modelId="{4E74A30F-AABE-458F-9091-B14E2E2B4B4C}" type="presOf" srcId="{FFE498C7-B5DE-43D0-9747-5875477071DB}" destId="{D91E8868-057B-475F-9C5D-801FBF7B24D7}" srcOrd="0" destOrd="0" presId="urn:microsoft.com/office/officeart/2005/8/layout/bProcess3"/>
    <dgm:cxn modelId="{73AA0E25-0817-42D4-8A29-529BAC183AC5}" type="presOf" srcId="{7AE2AE5D-597F-47F5-ABD1-77869CA12B9D}" destId="{3E075E93-D6E3-4932-9735-FCB7E234B834}" srcOrd="0" destOrd="0" presId="urn:microsoft.com/office/officeart/2005/8/layout/bProcess3"/>
    <dgm:cxn modelId="{BFC23127-9CBA-4872-ADC1-6E7CB0EB90A0}" type="presOf" srcId="{FACC2A98-DB11-4C47-966E-D62DA2278F39}" destId="{63A27F2B-AD8E-4226-B353-5F20DC70F92F}" srcOrd="0" destOrd="0" presId="urn:microsoft.com/office/officeart/2005/8/layout/bProcess3"/>
    <dgm:cxn modelId="{E596C328-7A95-4C1F-88D7-C6C7C3754B05}" srcId="{FFE498C7-B5DE-43D0-9747-5875477071DB}" destId="{5D5C8350-6E34-49BA-A6F8-C1D1B9807799}" srcOrd="0" destOrd="0" parTransId="{EBF8AB31-DF00-404E-BBBE-9A7E749E4F48}" sibTransId="{7C5E8BBE-F21D-44C4-A4B1-80F56B5C6B5E}"/>
    <dgm:cxn modelId="{59C5672F-4337-469C-845B-EA9713566A96}" type="presOf" srcId="{8B2B48DB-A180-44FF-9733-AE6992479867}" destId="{3322BD8A-0CB7-4EB1-A367-555C5D437593}" srcOrd="0" destOrd="1" presId="urn:microsoft.com/office/officeart/2005/8/layout/bProcess3"/>
    <dgm:cxn modelId="{2EC6522F-510E-4D4A-B9CC-234DE9D625C8}" type="presOf" srcId="{7AE2AE5D-597F-47F5-ABD1-77869CA12B9D}" destId="{9B8A9DA2-4BFE-4471-97EE-49CD5A8F1323}" srcOrd="1" destOrd="0" presId="urn:microsoft.com/office/officeart/2005/8/layout/bProcess3"/>
    <dgm:cxn modelId="{ADD78B5C-26B0-4258-9A25-C56220AA2611}" type="presOf" srcId="{462F23E3-88BE-4771-B2EF-C22B05190AA3}" destId="{DB5C7EFA-7654-4F59-9904-BCFFA9F52620}" srcOrd="0" destOrd="1" presId="urn:microsoft.com/office/officeart/2005/8/layout/bProcess3"/>
    <dgm:cxn modelId="{44E0C060-8E53-4E88-9ACC-F91D0808BAAE}" srcId="{4A51A1E5-83B8-4638-BA97-EAFE7CB0F202}" destId="{6682F467-163F-4890-884D-182B90954989}" srcOrd="0" destOrd="0" parTransId="{20D6BE1F-8917-4DA2-8E0A-F75BC9A024F0}" sibTransId="{0B9AD14D-5897-4046-8B63-60E4BFE367D5}"/>
    <dgm:cxn modelId="{A9522F6B-BA4D-4596-88CA-4D0700E4852E}" type="presOf" srcId="{5D5C8350-6E34-49BA-A6F8-C1D1B9807799}" destId="{D91E8868-057B-475F-9C5D-801FBF7B24D7}" srcOrd="0" destOrd="1" presId="urn:microsoft.com/office/officeart/2005/8/layout/bProcess3"/>
    <dgm:cxn modelId="{26689B75-3733-456E-BBAE-7077B89F0792}" type="presOf" srcId="{BDEFD726-2B34-4BA8-A909-770819014A64}" destId="{3322BD8A-0CB7-4EB1-A367-555C5D437593}" srcOrd="0" destOrd="2" presId="urn:microsoft.com/office/officeart/2005/8/layout/bProcess3"/>
    <dgm:cxn modelId="{F394A656-1FB6-41F8-8E8A-69ECC169CA19}" type="presOf" srcId="{6682F467-163F-4890-884D-182B90954989}" destId="{6275EF5C-11CE-4EDB-A5B7-8D263E44F791}" srcOrd="0" destOrd="1" presId="urn:microsoft.com/office/officeart/2005/8/layout/bProcess3"/>
    <dgm:cxn modelId="{DE5EB979-C987-4A0A-9C75-BC82A41B8432}" type="presOf" srcId="{63A36DBF-3389-4A13-AA4B-C1BB7B316368}" destId="{BDA593F2-7C69-49CE-B8EE-63A3A23A8AC1}" srcOrd="1" destOrd="0" presId="urn:microsoft.com/office/officeart/2005/8/layout/bProcess3"/>
    <dgm:cxn modelId="{DACA8883-1949-4BA3-8E38-797B32367414}" type="presOf" srcId="{E90198CC-D612-435F-9547-623C5971D561}" destId="{ACDEE05D-86B2-4F46-8760-2BC53EFFF9DA}" srcOrd="0" destOrd="0" presId="urn:microsoft.com/office/officeart/2005/8/layout/bProcess3"/>
    <dgm:cxn modelId="{D9DF2690-7FC2-4AF9-979B-9089C7CD84CE}" type="presOf" srcId="{395FE9BB-B826-49C4-B350-C79D7BABB52A}" destId="{28EB3DC1-D846-4FB1-ACD8-BC963E69FB65}" srcOrd="1" destOrd="0" presId="urn:microsoft.com/office/officeart/2005/8/layout/bProcess3"/>
    <dgm:cxn modelId="{4BC3D099-BE13-47DE-B2C1-4EA80F55A9AF}" srcId="{BDC976ED-456B-4B72-8400-D1622E7D61B1}" destId="{FACC2A98-DB11-4C47-966E-D62DA2278F39}" srcOrd="2" destOrd="0" parTransId="{75E56EB5-60EC-4E7E-BB72-0D834E6E0145}" sibTransId="{395FE9BB-B826-49C4-B350-C79D7BABB52A}"/>
    <dgm:cxn modelId="{5DF5489B-21BA-4491-936F-E8095E821279}" srcId="{373727F3-1C2D-4EAB-BBF2-B1C3C73FA6DF}" destId="{462F23E3-88BE-4771-B2EF-C22B05190AA3}" srcOrd="0" destOrd="0" parTransId="{1A47386E-6F0A-4DF7-A390-7EC0D8C328C7}" sibTransId="{79341108-6A54-4085-8EB0-5AC252302CAE}"/>
    <dgm:cxn modelId="{58502C9F-8913-4C1E-8C7B-FBD7A545A4CA}" srcId="{BDC976ED-456B-4B72-8400-D1622E7D61B1}" destId="{4A51A1E5-83B8-4638-BA97-EAFE7CB0F202}" srcOrd="1" destOrd="0" parTransId="{CAB5CC34-3336-4E5D-A6BA-2B4E7C3CE60B}" sibTransId="{63A36DBF-3389-4A13-AA4B-C1BB7B316368}"/>
    <dgm:cxn modelId="{075B17A0-F6C1-4DDC-B65C-C05541CF4E87}" type="presOf" srcId="{4A51A1E5-83B8-4638-BA97-EAFE7CB0F202}" destId="{6275EF5C-11CE-4EDB-A5B7-8D263E44F791}" srcOrd="0" destOrd="0" presId="urn:microsoft.com/office/officeart/2005/8/layout/bProcess3"/>
    <dgm:cxn modelId="{B1FB80AB-44DE-4D30-911D-DE7420A8F04B}" srcId="{5D4FB6DD-A47A-4571-8BEA-08B7D91DD71F}" destId="{BDEFD726-2B34-4BA8-A909-770819014A64}" srcOrd="1" destOrd="0" parTransId="{33B044D3-DD4B-4DB1-8F2F-CE5DFA4D62A0}" sibTransId="{E3C1D5DC-1637-4C4A-BE5A-964E7432DAD3}"/>
    <dgm:cxn modelId="{FB132EAD-FF44-485B-B2D3-9D1CF55EEEB3}" srcId="{BDC976ED-456B-4B72-8400-D1622E7D61B1}" destId="{5D4FB6DD-A47A-4571-8BEA-08B7D91DD71F}" srcOrd="3" destOrd="0" parTransId="{3C8C0FC5-B3A9-4D34-90C6-D281B91E8C25}" sibTransId="{7AE2AE5D-597F-47F5-ABD1-77869CA12B9D}"/>
    <dgm:cxn modelId="{FF5CBBB7-693A-419B-9067-1E84030AAD92}" type="presOf" srcId="{63A36DBF-3389-4A13-AA4B-C1BB7B316368}" destId="{98C65909-8099-4E91-9EB0-B592AD5597BC}" srcOrd="0" destOrd="0" presId="urn:microsoft.com/office/officeart/2005/8/layout/bProcess3"/>
    <dgm:cxn modelId="{8DC00FC2-825F-48B7-AC8B-801A317FAF1E}" type="presOf" srcId="{373727F3-1C2D-4EAB-BBF2-B1C3C73FA6DF}" destId="{DB5C7EFA-7654-4F59-9904-BCFFA9F52620}" srcOrd="0" destOrd="0" presId="urn:microsoft.com/office/officeart/2005/8/layout/bProcess3"/>
    <dgm:cxn modelId="{FF5206CF-6560-4927-8D82-F0A36E96DAD5}" srcId="{5D4FB6DD-A47A-4571-8BEA-08B7D91DD71F}" destId="{8B2B48DB-A180-44FF-9733-AE6992479867}" srcOrd="0" destOrd="0" parTransId="{21F5646B-5EA2-4F97-B628-0CB462E8F3E2}" sibTransId="{71F6A13D-FD80-4ADC-B939-F68AB3D5AC94}"/>
    <dgm:cxn modelId="{93762DD2-5C94-4E6B-ACAE-50AC459DB16F}" type="presOf" srcId="{BDC976ED-456B-4B72-8400-D1622E7D61B1}" destId="{C2DBEDC7-8209-4FE5-9C98-23464A5BEDB1}" srcOrd="0" destOrd="0" presId="urn:microsoft.com/office/officeart/2005/8/layout/bProcess3"/>
    <dgm:cxn modelId="{D8806CD5-F18D-4B88-8939-69BB01AE026B}" type="presOf" srcId="{E90198CC-D612-435F-9547-623C5971D561}" destId="{4F1C1288-202F-4DAB-8C75-2D48B8B2A9AF}" srcOrd="1" destOrd="0" presId="urn:microsoft.com/office/officeart/2005/8/layout/bProcess3"/>
    <dgm:cxn modelId="{AC8E15D9-5004-48A2-95B1-D83441932447}" srcId="{BDC976ED-456B-4B72-8400-D1622E7D61B1}" destId="{FFE498C7-B5DE-43D0-9747-5875477071DB}" srcOrd="4" destOrd="0" parTransId="{C524F107-D0D4-44D2-9FE0-2C561F044D72}" sibTransId="{6263408D-4A55-4515-AA88-CDB72B355460}"/>
    <dgm:cxn modelId="{D6EF91E1-12EE-4D2D-8C0A-0B2BBAF2DA71}" srcId="{FACC2A98-DB11-4C47-966E-D62DA2278F39}" destId="{2D78BE44-2AB8-45AE-925B-139408FD2081}" srcOrd="0" destOrd="0" parTransId="{260610E1-6B55-4B13-AF4C-DE75441B6793}" sibTransId="{51F3B893-FECD-4530-AFEB-6A4B8B1CC649}"/>
    <dgm:cxn modelId="{6A31F5E6-6429-4884-81CE-CA4B3C2AF173}" type="presOf" srcId="{395FE9BB-B826-49C4-B350-C79D7BABB52A}" destId="{8AB90153-49FC-4944-8977-BDE79C8D4B6D}" srcOrd="0" destOrd="0" presId="urn:microsoft.com/office/officeart/2005/8/layout/bProcess3"/>
    <dgm:cxn modelId="{74A5FEFD-26FF-4165-963F-7E3D156A1BF0}" type="presOf" srcId="{2D78BE44-2AB8-45AE-925B-139408FD2081}" destId="{63A27F2B-AD8E-4226-B353-5F20DC70F92F}" srcOrd="0" destOrd="1" presId="urn:microsoft.com/office/officeart/2005/8/layout/bProcess3"/>
    <dgm:cxn modelId="{5A3CB383-D26C-4AAA-9BC1-965F67313EFF}" type="presParOf" srcId="{C2DBEDC7-8209-4FE5-9C98-23464A5BEDB1}" destId="{DB5C7EFA-7654-4F59-9904-BCFFA9F52620}" srcOrd="0" destOrd="0" presId="urn:microsoft.com/office/officeart/2005/8/layout/bProcess3"/>
    <dgm:cxn modelId="{C994C21B-42A7-4518-8184-F0705C46F7F8}" type="presParOf" srcId="{C2DBEDC7-8209-4FE5-9C98-23464A5BEDB1}" destId="{ACDEE05D-86B2-4F46-8760-2BC53EFFF9DA}" srcOrd="1" destOrd="0" presId="urn:microsoft.com/office/officeart/2005/8/layout/bProcess3"/>
    <dgm:cxn modelId="{9CA32CE4-46BE-41B9-9482-E4DB7FABC657}" type="presParOf" srcId="{ACDEE05D-86B2-4F46-8760-2BC53EFFF9DA}" destId="{4F1C1288-202F-4DAB-8C75-2D48B8B2A9AF}" srcOrd="0" destOrd="0" presId="urn:microsoft.com/office/officeart/2005/8/layout/bProcess3"/>
    <dgm:cxn modelId="{089BCF14-C8D5-42B5-9C62-E9F341D23A5C}" type="presParOf" srcId="{C2DBEDC7-8209-4FE5-9C98-23464A5BEDB1}" destId="{6275EF5C-11CE-4EDB-A5B7-8D263E44F791}" srcOrd="2" destOrd="0" presId="urn:microsoft.com/office/officeart/2005/8/layout/bProcess3"/>
    <dgm:cxn modelId="{1DD46367-928E-4C95-A1BE-85E637FF5FD8}" type="presParOf" srcId="{C2DBEDC7-8209-4FE5-9C98-23464A5BEDB1}" destId="{98C65909-8099-4E91-9EB0-B592AD5597BC}" srcOrd="3" destOrd="0" presId="urn:microsoft.com/office/officeart/2005/8/layout/bProcess3"/>
    <dgm:cxn modelId="{C85EC33F-1B31-44EA-9363-EE59051E4B52}" type="presParOf" srcId="{98C65909-8099-4E91-9EB0-B592AD5597BC}" destId="{BDA593F2-7C69-49CE-B8EE-63A3A23A8AC1}" srcOrd="0" destOrd="0" presId="urn:microsoft.com/office/officeart/2005/8/layout/bProcess3"/>
    <dgm:cxn modelId="{F667DCDD-57CC-46B1-A4EC-F4588A517BA9}" type="presParOf" srcId="{C2DBEDC7-8209-4FE5-9C98-23464A5BEDB1}" destId="{63A27F2B-AD8E-4226-B353-5F20DC70F92F}" srcOrd="4" destOrd="0" presId="urn:microsoft.com/office/officeart/2005/8/layout/bProcess3"/>
    <dgm:cxn modelId="{31CDA998-15B5-428F-A303-6AE9245B25FF}" type="presParOf" srcId="{C2DBEDC7-8209-4FE5-9C98-23464A5BEDB1}" destId="{8AB90153-49FC-4944-8977-BDE79C8D4B6D}" srcOrd="5" destOrd="0" presId="urn:microsoft.com/office/officeart/2005/8/layout/bProcess3"/>
    <dgm:cxn modelId="{7933E17A-A75E-4066-9B0F-956E4DB33063}" type="presParOf" srcId="{8AB90153-49FC-4944-8977-BDE79C8D4B6D}" destId="{28EB3DC1-D846-4FB1-ACD8-BC963E69FB65}" srcOrd="0" destOrd="0" presId="urn:microsoft.com/office/officeart/2005/8/layout/bProcess3"/>
    <dgm:cxn modelId="{F8C608DC-7E60-420C-850E-30BDF5F7FE77}" type="presParOf" srcId="{C2DBEDC7-8209-4FE5-9C98-23464A5BEDB1}" destId="{3322BD8A-0CB7-4EB1-A367-555C5D437593}" srcOrd="6" destOrd="0" presId="urn:microsoft.com/office/officeart/2005/8/layout/bProcess3"/>
    <dgm:cxn modelId="{8B58634B-5433-471A-AE16-12A5F15481FB}" type="presParOf" srcId="{C2DBEDC7-8209-4FE5-9C98-23464A5BEDB1}" destId="{3E075E93-D6E3-4932-9735-FCB7E234B834}" srcOrd="7" destOrd="0" presId="urn:microsoft.com/office/officeart/2005/8/layout/bProcess3"/>
    <dgm:cxn modelId="{62DDB850-EDA4-4005-B2F8-77D18A5D6F04}" type="presParOf" srcId="{3E075E93-D6E3-4932-9735-FCB7E234B834}" destId="{9B8A9DA2-4BFE-4471-97EE-49CD5A8F1323}" srcOrd="0" destOrd="0" presId="urn:microsoft.com/office/officeart/2005/8/layout/bProcess3"/>
    <dgm:cxn modelId="{9AEB0BF0-8A24-40BB-B065-FEF960CF8847}" type="presParOf" srcId="{C2DBEDC7-8209-4FE5-9C98-23464A5BEDB1}" destId="{D91E8868-057B-475F-9C5D-801FBF7B24D7}"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C937F-59EA-4DB8-A851-C4DC6F5330C7}">
      <dsp:nvSpPr>
        <dsp:cNvPr id="0" name=""/>
        <dsp:cNvSpPr/>
      </dsp:nvSpPr>
      <dsp:spPr>
        <a:xfrm>
          <a:off x="0" y="28961"/>
          <a:ext cx="6230228" cy="74353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Virtual DOM</a:t>
          </a:r>
          <a:endParaRPr lang="he-IL" sz="3100" kern="1200" dirty="0"/>
        </a:p>
      </dsp:txBody>
      <dsp:txXfrm>
        <a:off x="36296" y="65257"/>
        <a:ext cx="6157636" cy="670943"/>
      </dsp:txXfrm>
    </dsp:sp>
    <dsp:sp modelId="{A5356B39-9EDA-4976-B7DD-CBE99E2A451B}">
      <dsp:nvSpPr>
        <dsp:cNvPr id="0" name=""/>
        <dsp:cNvSpPr/>
      </dsp:nvSpPr>
      <dsp:spPr>
        <a:xfrm>
          <a:off x="0" y="874477"/>
          <a:ext cx="6230228" cy="743535"/>
        </a:xfrm>
        <a:prstGeom prst="roundRect">
          <a:avLst/>
        </a:prstGeom>
        <a:gradFill rotWithShape="0">
          <a:gsLst>
            <a:gs pos="0">
              <a:schemeClr val="accent1">
                <a:shade val="50000"/>
                <a:hueOff val="114998"/>
                <a:satOff val="-2801"/>
                <a:lumOff val="12256"/>
                <a:alphaOff val="0"/>
                <a:satMod val="103000"/>
                <a:lumMod val="102000"/>
                <a:tint val="94000"/>
              </a:schemeClr>
            </a:gs>
            <a:gs pos="50000">
              <a:schemeClr val="accent1">
                <a:shade val="50000"/>
                <a:hueOff val="114998"/>
                <a:satOff val="-2801"/>
                <a:lumOff val="12256"/>
                <a:alphaOff val="0"/>
                <a:satMod val="110000"/>
                <a:lumMod val="100000"/>
                <a:shade val="100000"/>
              </a:schemeClr>
            </a:gs>
            <a:gs pos="100000">
              <a:schemeClr val="accent1">
                <a:shade val="50000"/>
                <a:hueOff val="114998"/>
                <a:satOff val="-2801"/>
                <a:lumOff val="1225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User Experience</a:t>
          </a:r>
          <a:endParaRPr lang="he-IL" sz="3100" kern="1200" dirty="0"/>
        </a:p>
      </dsp:txBody>
      <dsp:txXfrm>
        <a:off x="36296" y="910773"/>
        <a:ext cx="6157636" cy="670943"/>
      </dsp:txXfrm>
    </dsp:sp>
    <dsp:sp modelId="{ACC8BF73-7709-43C4-9934-C3A696ACEEF4}">
      <dsp:nvSpPr>
        <dsp:cNvPr id="0" name=""/>
        <dsp:cNvSpPr/>
      </dsp:nvSpPr>
      <dsp:spPr>
        <a:xfrm>
          <a:off x="0" y="1707293"/>
          <a:ext cx="6230228" cy="743535"/>
        </a:xfrm>
        <a:prstGeom prst="roundRect">
          <a:avLst/>
        </a:prstGeom>
        <a:gradFill rotWithShape="0">
          <a:gsLst>
            <a:gs pos="0">
              <a:schemeClr val="accent1">
                <a:shade val="50000"/>
                <a:hueOff val="229996"/>
                <a:satOff val="-5601"/>
                <a:lumOff val="24512"/>
                <a:alphaOff val="0"/>
                <a:satMod val="103000"/>
                <a:lumMod val="102000"/>
                <a:tint val="94000"/>
              </a:schemeClr>
            </a:gs>
            <a:gs pos="50000">
              <a:schemeClr val="accent1">
                <a:shade val="50000"/>
                <a:hueOff val="229996"/>
                <a:satOff val="-5601"/>
                <a:lumOff val="24512"/>
                <a:alphaOff val="0"/>
                <a:satMod val="110000"/>
                <a:lumMod val="100000"/>
                <a:shade val="100000"/>
              </a:schemeClr>
            </a:gs>
            <a:gs pos="100000">
              <a:schemeClr val="accent1">
                <a:shade val="50000"/>
                <a:hueOff val="229996"/>
                <a:satOff val="-5601"/>
                <a:lumOff val="245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State Handle</a:t>
          </a:r>
          <a:endParaRPr lang="he-IL" sz="3100" kern="1200" dirty="0"/>
        </a:p>
      </dsp:txBody>
      <dsp:txXfrm>
        <a:off x="36296" y="1743589"/>
        <a:ext cx="6157636" cy="670943"/>
      </dsp:txXfrm>
    </dsp:sp>
    <dsp:sp modelId="{47671BEE-5A07-4217-BF65-3C2CCFC92675}">
      <dsp:nvSpPr>
        <dsp:cNvPr id="0" name=""/>
        <dsp:cNvSpPr/>
      </dsp:nvSpPr>
      <dsp:spPr>
        <a:xfrm>
          <a:off x="0" y="2540108"/>
          <a:ext cx="6230228" cy="743535"/>
        </a:xfrm>
        <a:prstGeom prst="roundRect">
          <a:avLst/>
        </a:prstGeom>
        <a:gradFill rotWithShape="0">
          <a:gsLst>
            <a:gs pos="0">
              <a:schemeClr val="accent1">
                <a:shade val="50000"/>
                <a:hueOff val="344994"/>
                <a:satOff val="-8402"/>
                <a:lumOff val="36768"/>
                <a:alphaOff val="0"/>
                <a:satMod val="103000"/>
                <a:lumMod val="102000"/>
                <a:tint val="94000"/>
              </a:schemeClr>
            </a:gs>
            <a:gs pos="50000">
              <a:schemeClr val="accent1">
                <a:shade val="50000"/>
                <a:hueOff val="344994"/>
                <a:satOff val="-8402"/>
                <a:lumOff val="36768"/>
                <a:alphaOff val="0"/>
                <a:satMod val="110000"/>
                <a:lumMod val="100000"/>
                <a:shade val="100000"/>
              </a:schemeClr>
            </a:gs>
            <a:gs pos="100000">
              <a:schemeClr val="accent1">
                <a:shade val="50000"/>
                <a:hueOff val="344994"/>
                <a:satOff val="-8402"/>
                <a:lumOff val="3676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Components</a:t>
          </a:r>
          <a:endParaRPr lang="he-IL" sz="3100" kern="1200" dirty="0"/>
        </a:p>
      </dsp:txBody>
      <dsp:txXfrm>
        <a:off x="36296" y="2576404"/>
        <a:ext cx="6157636" cy="670943"/>
      </dsp:txXfrm>
    </dsp:sp>
    <dsp:sp modelId="{E58FCB78-00D6-4F0C-BE2D-91FDC3C0C229}">
      <dsp:nvSpPr>
        <dsp:cNvPr id="0" name=""/>
        <dsp:cNvSpPr/>
      </dsp:nvSpPr>
      <dsp:spPr>
        <a:xfrm>
          <a:off x="0" y="3372923"/>
          <a:ext cx="6230228" cy="743535"/>
        </a:xfrm>
        <a:prstGeom prst="roundRect">
          <a:avLst/>
        </a:prstGeom>
        <a:gradFill rotWithShape="0">
          <a:gsLst>
            <a:gs pos="0">
              <a:schemeClr val="accent1">
                <a:shade val="50000"/>
                <a:hueOff val="344994"/>
                <a:satOff val="-8402"/>
                <a:lumOff val="36768"/>
                <a:alphaOff val="0"/>
                <a:satMod val="103000"/>
                <a:lumMod val="102000"/>
                <a:tint val="94000"/>
              </a:schemeClr>
            </a:gs>
            <a:gs pos="50000">
              <a:schemeClr val="accent1">
                <a:shade val="50000"/>
                <a:hueOff val="344994"/>
                <a:satOff val="-8402"/>
                <a:lumOff val="36768"/>
                <a:alphaOff val="0"/>
                <a:satMod val="110000"/>
                <a:lumMod val="100000"/>
                <a:shade val="100000"/>
              </a:schemeClr>
            </a:gs>
            <a:gs pos="100000">
              <a:schemeClr val="accent1">
                <a:shade val="50000"/>
                <a:hueOff val="344994"/>
                <a:satOff val="-8402"/>
                <a:lumOff val="3676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No Explicit Data Binging</a:t>
          </a:r>
          <a:endParaRPr lang="he-IL" sz="3100" kern="1200" dirty="0"/>
        </a:p>
      </dsp:txBody>
      <dsp:txXfrm>
        <a:off x="36296" y="3409219"/>
        <a:ext cx="6157636" cy="670943"/>
      </dsp:txXfrm>
    </dsp:sp>
    <dsp:sp modelId="{B4DC645F-B9AC-4713-AD2B-5749122A090A}">
      <dsp:nvSpPr>
        <dsp:cNvPr id="0" name=""/>
        <dsp:cNvSpPr/>
      </dsp:nvSpPr>
      <dsp:spPr>
        <a:xfrm>
          <a:off x="0" y="4205738"/>
          <a:ext cx="6230228" cy="743535"/>
        </a:xfrm>
        <a:prstGeom prst="roundRect">
          <a:avLst/>
        </a:prstGeom>
        <a:gradFill rotWithShape="0">
          <a:gsLst>
            <a:gs pos="0">
              <a:schemeClr val="accent1">
                <a:shade val="50000"/>
                <a:hueOff val="229996"/>
                <a:satOff val="-5601"/>
                <a:lumOff val="24512"/>
                <a:alphaOff val="0"/>
                <a:satMod val="103000"/>
                <a:lumMod val="102000"/>
                <a:tint val="94000"/>
              </a:schemeClr>
            </a:gs>
            <a:gs pos="50000">
              <a:schemeClr val="accent1">
                <a:shade val="50000"/>
                <a:hueOff val="229996"/>
                <a:satOff val="-5601"/>
                <a:lumOff val="24512"/>
                <a:alphaOff val="0"/>
                <a:satMod val="110000"/>
                <a:lumMod val="100000"/>
                <a:shade val="100000"/>
              </a:schemeClr>
            </a:gs>
            <a:gs pos="100000">
              <a:schemeClr val="accent1">
                <a:shade val="50000"/>
                <a:hueOff val="229996"/>
                <a:satOff val="-5601"/>
                <a:lumOff val="245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Life cycle hooks</a:t>
          </a:r>
          <a:endParaRPr lang="he-IL" sz="3100" kern="1200" dirty="0"/>
        </a:p>
      </dsp:txBody>
      <dsp:txXfrm>
        <a:off x="36296" y="4242034"/>
        <a:ext cx="6157636" cy="670943"/>
      </dsp:txXfrm>
    </dsp:sp>
    <dsp:sp modelId="{14698BE8-3B8B-483C-B518-24457DF1B83B}">
      <dsp:nvSpPr>
        <dsp:cNvPr id="0" name=""/>
        <dsp:cNvSpPr/>
      </dsp:nvSpPr>
      <dsp:spPr>
        <a:xfrm>
          <a:off x="0" y="5038553"/>
          <a:ext cx="6230228" cy="743535"/>
        </a:xfrm>
        <a:prstGeom prst="roundRect">
          <a:avLst/>
        </a:prstGeom>
        <a:gradFill rotWithShape="0">
          <a:gsLst>
            <a:gs pos="0">
              <a:schemeClr val="accent1">
                <a:shade val="50000"/>
                <a:hueOff val="114998"/>
                <a:satOff val="-2801"/>
                <a:lumOff val="12256"/>
                <a:alphaOff val="0"/>
                <a:satMod val="103000"/>
                <a:lumMod val="102000"/>
                <a:tint val="94000"/>
              </a:schemeClr>
            </a:gs>
            <a:gs pos="50000">
              <a:schemeClr val="accent1">
                <a:shade val="50000"/>
                <a:hueOff val="114998"/>
                <a:satOff val="-2801"/>
                <a:lumOff val="12256"/>
                <a:alphaOff val="0"/>
                <a:satMod val="110000"/>
                <a:lumMod val="100000"/>
                <a:shade val="100000"/>
              </a:schemeClr>
            </a:gs>
            <a:gs pos="100000">
              <a:schemeClr val="accent1">
                <a:shade val="50000"/>
                <a:hueOff val="114998"/>
                <a:satOff val="-2801"/>
                <a:lumOff val="1225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rtl="0">
            <a:lnSpc>
              <a:spcPct val="90000"/>
            </a:lnSpc>
            <a:spcBef>
              <a:spcPct val="0"/>
            </a:spcBef>
            <a:spcAft>
              <a:spcPct val="35000"/>
            </a:spcAft>
            <a:buNone/>
          </a:pPr>
          <a:r>
            <a:rPr lang="en-US" sz="3100" kern="1200" dirty="0"/>
            <a:t>Open source</a:t>
          </a:r>
          <a:endParaRPr lang="he-IL" sz="3100" kern="1200" dirty="0"/>
        </a:p>
      </dsp:txBody>
      <dsp:txXfrm>
        <a:off x="36296" y="5074849"/>
        <a:ext cx="6157636" cy="6709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6945-7A2A-47F0-80D4-0DAC4D146672}">
      <dsp:nvSpPr>
        <dsp:cNvPr id="0" name=""/>
        <dsp:cNvSpPr/>
      </dsp:nvSpPr>
      <dsp:spPr>
        <a:xfrm>
          <a:off x="0" y="9425"/>
          <a:ext cx="4934949" cy="1357539"/>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1">
            <a:lnSpc>
              <a:spcPct val="90000"/>
            </a:lnSpc>
            <a:spcBef>
              <a:spcPct val="0"/>
            </a:spcBef>
            <a:spcAft>
              <a:spcPct val="35000"/>
            </a:spcAft>
            <a:buNone/>
          </a:pPr>
          <a:r>
            <a:rPr lang="en-US" sz="2400" kern="1200" dirty="0"/>
            <a:t>All the rules that apply to hooks that we import from libraries like React apply to custom hooks</a:t>
          </a:r>
          <a:endParaRPr lang="he-IL" sz="2400" kern="1200" dirty="0"/>
        </a:p>
      </dsp:txBody>
      <dsp:txXfrm>
        <a:off x="66270" y="75695"/>
        <a:ext cx="4802409" cy="1224999"/>
      </dsp:txXfrm>
    </dsp:sp>
    <dsp:sp modelId="{8393707F-9228-4850-9060-947731E77057}">
      <dsp:nvSpPr>
        <dsp:cNvPr id="0" name=""/>
        <dsp:cNvSpPr/>
      </dsp:nvSpPr>
      <dsp:spPr>
        <a:xfrm>
          <a:off x="0" y="1479285"/>
          <a:ext cx="4934949" cy="1357539"/>
        </a:xfrm>
        <a:prstGeom prst="roundRect">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1">
            <a:lnSpc>
              <a:spcPct val="90000"/>
            </a:lnSpc>
            <a:spcBef>
              <a:spcPct val="0"/>
            </a:spcBef>
            <a:spcAft>
              <a:spcPct val="35000"/>
            </a:spcAft>
            <a:buNone/>
          </a:pPr>
          <a:r>
            <a:rPr lang="en-US" sz="2400" kern="1200" dirty="0"/>
            <a:t>The name of the hook must start with use</a:t>
          </a:r>
          <a:endParaRPr lang="he-IL" sz="2400" kern="1200" dirty="0"/>
        </a:p>
      </dsp:txBody>
      <dsp:txXfrm>
        <a:off x="66270" y="1545555"/>
        <a:ext cx="4802409" cy="12249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C937F-59EA-4DB8-A851-C4DC6F5330C7}">
      <dsp:nvSpPr>
        <dsp:cNvPr id="0" name=""/>
        <dsp:cNvSpPr/>
      </dsp:nvSpPr>
      <dsp:spPr>
        <a:xfrm>
          <a:off x="0" y="0"/>
          <a:ext cx="5756198" cy="87874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supports older browsers</a:t>
          </a:r>
          <a:endParaRPr lang="he-IL" sz="2200" kern="1200" dirty="0"/>
        </a:p>
      </dsp:txBody>
      <dsp:txXfrm>
        <a:off x="42897" y="42897"/>
        <a:ext cx="5670404" cy="792946"/>
      </dsp:txXfrm>
    </dsp:sp>
    <dsp:sp modelId="{2F7E5298-1792-46FE-B12B-B9C5CCD0A8BB}">
      <dsp:nvSpPr>
        <dsp:cNvPr id="0" name=""/>
        <dsp:cNvSpPr/>
      </dsp:nvSpPr>
      <dsp:spPr>
        <a:xfrm>
          <a:off x="0" y="969999"/>
          <a:ext cx="5756198" cy="878740"/>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1">
            <a:lnSpc>
              <a:spcPct val="90000"/>
            </a:lnSpc>
            <a:spcBef>
              <a:spcPct val="0"/>
            </a:spcBef>
            <a:spcAft>
              <a:spcPct val="35000"/>
            </a:spcAft>
            <a:buFont typeface="Arial" panose="020B0604020202020204" pitchFamily="34" charset="0"/>
            <a:buNone/>
          </a:pPr>
          <a:r>
            <a:rPr lang="en-US" sz="2200" b="0" i="0" kern="1200" dirty="0"/>
            <a:t>has a way to abort a request</a:t>
          </a:r>
          <a:endParaRPr lang="he-IL" sz="2200" kern="1200" dirty="0"/>
        </a:p>
      </dsp:txBody>
      <dsp:txXfrm>
        <a:off x="42897" y="1012896"/>
        <a:ext cx="5670404" cy="792946"/>
      </dsp:txXfrm>
    </dsp:sp>
    <dsp:sp modelId="{84275AEC-7ED6-4C13-B44C-EED37116B11E}">
      <dsp:nvSpPr>
        <dsp:cNvPr id="0" name=""/>
        <dsp:cNvSpPr/>
      </dsp:nvSpPr>
      <dsp:spPr>
        <a:xfrm>
          <a:off x="0" y="1920739"/>
          <a:ext cx="5756198" cy="878740"/>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1">
            <a:lnSpc>
              <a:spcPct val="90000"/>
            </a:lnSpc>
            <a:spcBef>
              <a:spcPct val="0"/>
            </a:spcBef>
            <a:spcAft>
              <a:spcPct val="35000"/>
            </a:spcAft>
            <a:buFont typeface="Arial" panose="020B0604020202020204" pitchFamily="34" charset="0"/>
            <a:buNone/>
          </a:pPr>
          <a:r>
            <a:rPr lang="en-US" sz="2200" b="0" i="0" kern="1200" dirty="0"/>
            <a:t>has a way to set a response timeout</a:t>
          </a:r>
          <a:endParaRPr lang="he-IL" sz="2200" kern="1200" dirty="0"/>
        </a:p>
      </dsp:txBody>
      <dsp:txXfrm>
        <a:off x="42897" y="1963636"/>
        <a:ext cx="5670404" cy="792946"/>
      </dsp:txXfrm>
    </dsp:sp>
    <dsp:sp modelId="{761D6456-4C91-421B-9831-E4CAEE563C05}">
      <dsp:nvSpPr>
        <dsp:cNvPr id="0" name=""/>
        <dsp:cNvSpPr/>
      </dsp:nvSpPr>
      <dsp:spPr>
        <a:xfrm>
          <a:off x="0" y="2871480"/>
          <a:ext cx="5756198" cy="878740"/>
        </a:xfrm>
        <a:prstGeom prst="roundRect">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1">
            <a:lnSpc>
              <a:spcPct val="90000"/>
            </a:lnSpc>
            <a:spcBef>
              <a:spcPct val="0"/>
            </a:spcBef>
            <a:spcAft>
              <a:spcPct val="35000"/>
            </a:spcAft>
            <a:buFont typeface="Arial" panose="020B0604020202020204" pitchFamily="34" charset="0"/>
            <a:buNone/>
          </a:pPr>
          <a:r>
            <a:rPr lang="en-US" sz="2200" b="0" i="0" kern="1200" dirty="0"/>
            <a:t>has built-in Cross-Site Request Forgery protection</a:t>
          </a:r>
          <a:endParaRPr lang="he-IL" sz="2200" kern="1200" dirty="0"/>
        </a:p>
      </dsp:txBody>
      <dsp:txXfrm>
        <a:off x="42897" y="2914377"/>
        <a:ext cx="5670404" cy="792946"/>
      </dsp:txXfrm>
    </dsp:sp>
    <dsp:sp modelId="{1128B216-B830-4190-9DC2-0C3C60836DA9}">
      <dsp:nvSpPr>
        <dsp:cNvPr id="0" name=""/>
        <dsp:cNvSpPr/>
      </dsp:nvSpPr>
      <dsp:spPr>
        <a:xfrm>
          <a:off x="0" y="3822220"/>
          <a:ext cx="5756198" cy="878740"/>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1">
            <a:lnSpc>
              <a:spcPct val="90000"/>
            </a:lnSpc>
            <a:spcBef>
              <a:spcPct val="0"/>
            </a:spcBef>
            <a:spcAft>
              <a:spcPct val="35000"/>
            </a:spcAft>
            <a:buFont typeface="Arial" panose="020B0604020202020204" pitchFamily="34" charset="0"/>
            <a:buNone/>
          </a:pPr>
          <a:r>
            <a:rPr lang="en-US" sz="2200" b="0" i="0" kern="1200" dirty="0"/>
            <a:t>supports upload progress</a:t>
          </a:r>
          <a:endParaRPr lang="he-IL" sz="2200" kern="1200" dirty="0"/>
        </a:p>
      </dsp:txBody>
      <dsp:txXfrm>
        <a:off x="42897" y="3865117"/>
        <a:ext cx="5670404" cy="792946"/>
      </dsp:txXfrm>
    </dsp:sp>
    <dsp:sp modelId="{97DEF0E9-00FA-4279-855F-E1158250255C}">
      <dsp:nvSpPr>
        <dsp:cNvPr id="0" name=""/>
        <dsp:cNvSpPr/>
      </dsp:nvSpPr>
      <dsp:spPr>
        <a:xfrm>
          <a:off x="0" y="4772960"/>
          <a:ext cx="5756198" cy="878740"/>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1">
            <a:lnSpc>
              <a:spcPct val="90000"/>
            </a:lnSpc>
            <a:spcBef>
              <a:spcPct val="0"/>
            </a:spcBef>
            <a:spcAft>
              <a:spcPct val="35000"/>
            </a:spcAft>
            <a:buFont typeface="Arial" panose="020B0604020202020204" pitchFamily="34" charset="0"/>
            <a:buNone/>
          </a:pPr>
          <a:r>
            <a:rPr lang="en-US" sz="2200" b="0" i="0" kern="1200" dirty="0"/>
            <a:t>performs automatic JSON data transformation.</a:t>
          </a:r>
          <a:endParaRPr lang="he-IL" sz="2200" kern="1200" dirty="0"/>
        </a:p>
      </dsp:txBody>
      <dsp:txXfrm>
        <a:off x="42897" y="4815857"/>
        <a:ext cx="5670404" cy="7929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05EF2-A369-4E23-84BC-03AE6C0A73E6}">
      <dsp:nvSpPr>
        <dsp:cNvPr id="0" name=""/>
        <dsp:cNvSpPr/>
      </dsp:nvSpPr>
      <dsp:spPr>
        <a:xfrm>
          <a:off x="0" y="1060972"/>
          <a:ext cx="5756198" cy="647595"/>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dirty="0"/>
            <a:t>Data that can be considered “global”</a:t>
          </a:r>
          <a:endParaRPr lang="en-US" sz="2700" kern="1200" dirty="0"/>
        </a:p>
      </dsp:txBody>
      <dsp:txXfrm>
        <a:off x="31613" y="1092585"/>
        <a:ext cx="5692972" cy="584369"/>
      </dsp:txXfrm>
    </dsp:sp>
    <dsp:sp modelId="{01B0A076-05DF-4CD5-984B-76DDDC205B06}">
      <dsp:nvSpPr>
        <dsp:cNvPr id="0" name=""/>
        <dsp:cNvSpPr/>
      </dsp:nvSpPr>
      <dsp:spPr>
        <a:xfrm>
          <a:off x="0" y="1786327"/>
          <a:ext cx="5756198" cy="647595"/>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Font typeface="Arial" panose="020B0604020202020204" pitchFamily="34" charset="0"/>
            <a:buNone/>
          </a:pPr>
          <a:r>
            <a:rPr lang="en-US" sz="2700" b="0" i="0" kern="1200" dirty="0"/>
            <a:t>Themes</a:t>
          </a:r>
          <a:endParaRPr lang="en-US" sz="2700" kern="1200" dirty="0"/>
        </a:p>
      </dsp:txBody>
      <dsp:txXfrm>
        <a:off x="31613" y="1817940"/>
        <a:ext cx="5692972" cy="584369"/>
      </dsp:txXfrm>
    </dsp:sp>
    <dsp:sp modelId="{F5A7DACB-1343-4752-B0BF-41AC09A925EC}">
      <dsp:nvSpPr>
        <dsp:cNvPr id="0" name=""/>
        <dsp:cNvSpPr/>
      </dsp:nvSpPr>
      <dsp:spPr>
        <a:xfrm>
          <a:off x="0" y="2511682"/>
          <a:ext cx="5756198" cy="647595"/>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Font typeface="Arial" panose="020B0604020202020204" pitchFamily="34" charset="0"/>
            <a:buNone/>
          </a:pPr>
          <a:r>
            <a:rPr lang="en-US" sz="2700" b="0" i="0" kern="1200" dirty="0"/>
            <a:t>User data (current authenticated user)</a:t>
          </a:r>
          <a:endParaRPr lang="en-US" sz="2700" kern="1200" dirty="0"/>
        </a:p>
      </dsp:txBody>
      <dsp:txXfrm>
        <a:off x="31613" y="2543295"/>
        <a:ext cx="5692972" cy="584369"/>
      </dsp:txXfrm>
    </dsp:sp>
    <dsp:sp modelId="{48C7B67B-F664-4FE3-BD29-DDC7FD3921EF}">
      <dsp:nvSpPr>
        <dsp:cNvPr id="0" name=""/>
        <dsp:cNvSpPr/>
      </dsp:nvSpPr>
      <dsp:spPr>
        <a:xfrm>
          <a:off x="0" y="3237037"/>
          <a:ext cx="5756198" cy="647595"/>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a:t>Location-specific</a:t>
          </a:r>
          <a:endParaRPr lang="en-US" sz="2700" kern="1200" dirty="0"/>
        </a:p>
      </dsp:txBody>
      <dsp:txXfrm>
        <a:off x="31613" y="3268650"/>
        <a:ext cx="5692972" cy="584369"/>
      </dsp:txXfrm>
    </dsp:sp>
    <dsp:sp modelId="{FB689BEC-51C4-4C40-A679-DF404B2102DB}">
      <dsp:nvSpPr>
        <dsp:cNvPr id="0" name=""/>
        <dsp:cNvSpPr/>
      </dsp:nvSpPr>
      <dsp:spPr>
        <a:xfrm>
          <a:off x="0" y="3962392"/>
          <a:ext cx="5756198" cy="647595"/>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dirty="0"/>
            <a:t>preferred language</a:t>
          </a:r>
          <a:endParaRPr lang="en-US" sz="2700" kern="1200" dirty="0"/>
        </a:p>
      </dsp:txBody>
      <dsp:txXfrm>
        <a:off x="31613" y="3994005"/>
        <a:ext cx="5692972" cy="5843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F3D93-B1F9-47D9-93A3-49C894BDC4E7}">
      <dsp:nvSpPr>
        <dsp:cNvPr id="0" name=""/>
        <dsp:cNvSpPr/>
      </dsp:nvSpPr>
      <dsp:spPr>
        <a:xfrm>
          <a:off x="3694849" y="943039"/>
          <a:ext cx="725110" cy="91440"/>
        </a:xfrm>
        <a:custGeom>
          <a:avLst/>
          <a:gdLst/>
          <a:ahLst/>
          <a:cxnLst/>
          <a:rect l="0" t="0" r="0" b="0"/>
          <a:pathLst>
            <a:path>
              <a:moveTo>
                <a:pt x="0" y="45720"/>
              </a:moveTo>
              <a:lnTo>
                <a:pt x="725110" y="45720"/>
              </a:lnTo>
            </a:path>
          </a:pathLst>
        </a:custGeom>
        <a:noFill/>
        <a:ln w="6350" cap="flat" cmpd="sng" algn="ctr">
          <a:solidFill>
            <a:schemeClr val="accent1">
              <a:shade val="90000"/>
              <a:hueOff val="0"/>
              <a:satOff val="0"/>
              <a:lumOff val="0"/>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4038511" y="984981"/>
        <a:ext cx="37785" cy="7557"/>
      </dsp:txXfrm>
    </dsp:sp>
    <dsp:sp modelId="{0206990E-443E-44ED-9AD9-2CDEF1F9C785}">
      <dsp:nvSpPr>
        <dsp:cNvPr id="0" name=""/>
        <dsp:cNvSpPr/>
      </dsp:nvSpPr>
      <dsp:spPr>
        <a:xfrm>
          <a:off x="410950" y="3049"/>
          <a:ext cx="3285698" cy="1971419"/>
        </a:xfrm>
        <a:prstGeom prst="rect">
          <a:avLst/>
        </a:prstGeom>
        <a:solidFill>
          <a:schemeClr val="accent1">
            <a:shade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US" sz="1900" kern="1200" dirty="0"/>
            <a:t>Create Context</a:t>
          </a:r>
          <a:endParaRPr lang="he-IL" sz="1900" kern="1200" dirty="0"/>
        </a:p>
        <a:p>
          <a:pPr marL="114300" lvl="1" indent="-114300" algn="ctr" defTabSz="666750" rtl="0">
            <a:lnSpc>
              <a:spcPct val="90000"/>
            </a:lnSpc>
            <a:spcBef>
              <a:spcPct val="0"/>
            </a:spcBef>
            <a:spcAft>
              <a:spcPct val="15000"/>
            </a:spcAft>
            <a:buFontTx/>
            <a:buNone/>
          </a:pPr>
          <a:r>
            <a:rPr lang="en-US" sz="1500" kern="1200" dirty="0"/>
            <a:t>By using the React.createContext method</a:t>
          </a:r>
          <a:endParaRPr lang="he-IL" sz="1500" kern="1200" dirty="0"/>
        </a:p>
      </dsp:txBody>
      <dsp:txXfrm>
        <a:off x="410950" y="3049"/>
        <a:ext cx="3285698" cy="1971419"/>
      </dsp:txXfrm>
    </dsp:sp>
    <dsp:sp modelId="{5AC8D695-9E41-4D0F-9C9A-E96BDF60BA77}">
      <dsp:nvSpPr>
        <dsp:cNvPr id="0" name=""/>
        <dsp:cNvSpPr/>
      </dsp:nvSpPr>
      <dsp:spPr>
        <a:xfrm>
          <a:off x="7736258" y="943039"/>
          <a:ext cx="725110" cy="91440"/>
        </a:xfrm>
        <a:custGeom>
          <a:avLst/>
          <a:gdLst/>
          <a:ahLst/>
          <a:cxnLst/>
          <a:rect l="0" t="0" r="0" b="0"/>
          <a:pathLst>
            <a:path>
              <a:moveTo>
                <a:pt x="0" y="45720"/>
              </a:moveTo>
              <a:lnTo>
                <a:pt x="725110" y="45720"/>
              </a:lnTo>
            </a:path>
          </a:pathLst>
        </a:custGeom>
        <a:noFill/>
        <a:ln w="6350" cap="flat" cmpd="sng" algn="ctr">
          <a:solidFill>
            <a:schemeClr val="accent1">
              <a:shade val="90000"/>
              <a:hueOff val="207713"/>
              <a:satOff val="-4436"/>
              <a:lumOff val="16555"/>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8079920" y="984981"/>
        <a:ext cx="37785" cy="7557"/>
      </dsp:txXfrm>
    </dsp:sp>
    <dsp:sp modelId="{B7B7EE6B-751C-4A24-9CDB-99A596586960}">
      <dsp:nvSpPr>
        <dsp:cNvPr id="0" name=""/>
        <dsp:cNvSpPr/>
      </dsp:nvSpPr>
      <dsp:spPr>
        <a:xfrm>
          <a:off x="4452359" y="3049"/>
          <a:ext cx="3285698" cy="1971419"/>
        </a:xfrm>
        <a:prstGeom prst="rect">
          <a:avLst/>
        </a:prstGeom>
        <a:solidFill>
          <a:schemeClr val="accent1">
            <a:shade val="50000"/>
            <a:hueOff val="160997"/>
            <a:satOff val="-3921"/>
            <a:lumOff val="17158"/>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t>Wrap the component tree with context.Provider</a:t>
          </a:r>
          <a:endParaRPr lang="he-IL" sz="1900" kern="1200" dirty="0"/>
        </a:p>
      </dsp:txBody>
      <dsp:txXfrm>
        <a:off x="4452359" y="3049"/>
        <a:ext cx="3285698" cy="1971419"/>
      </dsp:txXfrm>
    </dsp:sp>
    <dsp:sp modelId="{03B2D382-C72B-4477-9F1A-6CC2AFB828B1}">
      <dsp:nvSpPr>
        <dsp:cNvPr id="0" name=""/>
        <dsp:cNvSpPr/>
      </dsp:nvSpPr>
      <dsp:spPr>
        <a:xfrm>
          <a:off x="2053799" y="1972669"/>
          <a:ext cx="8082818" cy="725110"/>
        </a:xfrm>
        <a:custGeom>
          <a:avLst/>
          <a:gdLst/>
          <a:ahLst/>
          <a:cxnLst/>
          <a:rect l="0" t="0" r="0" b="0"/>
          <a:pathLst>
            <a:path>
              <a:moveTo>
                <a:pt x="8082818" y="0"/>
              </a:moveTo>
              <a:lnTo>
                <a:pt x="8082818" y="379655"/>
              </a:lnTo>
              <a:lnTo>
                <a:pt x="0" y="379655"/>
              </a:lnTo>
              <a:lnTo>
                <a:pt x="0" y="725110"/>
              </a:lnTo>
            </a:path>
          </a:pathLst>
        </a:custGeom>
        <a:noFill/>
        <a:ln w="6350" cap="flat" cmpd="sng" algn="ctr">
          <a:solidFill>
            <a:schemeClr val="accent1">
              <a:shade val="90000"/>
              <a:hueOff val="415426"/>
              <a:satOff val="-8871"/>
              <a:lumOff val="33109"/>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5892257" y="2331445"/>
        <a:ext cx="405903" cy="7557"/>
      </dsp:txXfrm>
    </dsp:sp>
    <dsp:sp modelId="{EA4CCAF3-CFBD-48EC-8A23-0CBA983E530A}">
      <dsp:nvSpPr>
        <dsp:cNvPr id="0" name=""/>
        <dsp:cNvSpPr/>
      </dsp:nvSpPr>
      <dsp:spPr>
        <a:xfrm>
          <a:off x="8493768" y="3049"/>
          <a:ext cx="3285698" cy="1971419"/>
        </a:xfrm>
        <a:prstGeom prst="rect">
          <a:avLst/>
        </a:prstGeom>
        <a:solidFill>
          <a:schemeClr val="accent1">
            <a:shade val="50000"/>
            <a:hueOff val="321995"/>
            <a:satOff val="-7842"/>
            <a:lumOff val="34317"/>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t> Use the prop value on the context.Provider to pass data that you want to share</a:t>
          </a:r>
          <a:endParaRPr lang="he-IL" sz="1900" kern="1200" dirty="0"/>
        </a:p>
      </dsp:txBody>
      <dsp:txXfrm>
        <a:off x="8493768" y="3049"/>
        <a:ext cx="3285698" cy="1971419"/>
      </dsp:txXfrm>
    </dsp:sp>
    <dsp:sp modelId="{DAE7B74D-4D92-4DD4-A38B-009060E27BDE}">
      <dsp:nvSpPr>
        <dsp:cNvPr id="0" name=""/>
        <dsp:cNvSpPr/>
      </dsp:nvSpPr>
      <dsp:spPr>
        <a:xfrm>
          <a:off x="3694849" y="3670169"/>
          <a:ext cx="725110" cy="91440"/>
        </a:xfrm>
        <a:custGeom>
          <a:avLst/>
          <a:gdLst/>
          <a:ahLst/>
          <a:cxnLst/>
          <a:rect l="0" t="0" r="0" b="0"/>
          <a:pathLst>
            <a:path>
              <a:moveTo>
                <a:pt x="0" y="45720"/>
              </a:moveTo>
              <a:lnTo>
                <a:pt x="725110" y="45720"/>
              </a:lnTo>
            </a:path>
          </a:pathLst>
        </a:custGeom>
        <a:noFill/>
        <a:ln w="6350" cap="flat" cmpd="sng" algn="ctr">
          <a:solidFill>
            <a:schemeClr val="accent1">
              <a:shade val="90000"/>
              <a:hueOff val="207713"/>
              <a:satOff val="-4436"/>
              <a:lumOff val="16555"/>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4038511" y="3712110"/>
        <a:ext cx="37785" cy="7557"/>
      </dsp:txXfrm>
    </dsp:sp>
    <dsp:sp modelId="{DEFC3554-61BB-4825-AAF7-1CA0C6EE9979}">
      <dsp:nvSpPr>
        <dsp:cNvPr id="0" name=""/>
        <dsp:cNvSpPr/>
      </dsp:nvSpPr>
      <dsp:spPr>
        <a:xfrm>
          <a:off x="410950" y="2730179"/>
          <a:ext cx="3285698" cy="1971419"/>
        </a:xfrm>
        <a:prstGeom prst="rect">
          <a:avLst/>
        </a:prstGeom>
        <a:solidFill>
          <a:schemeClr val="accent1">
            <a:shade val="50000"/>
            <a:hueOff val="321995"/>
            <a:satOff val="-7842"/>
            <a:lumOff val="34317"/>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t>Use </a:t>
          </a:r>
          <a:r>
            <a:rPr lang="en-US" sz="1900" kern="1200" dirty="0" err="1"/>
            <a:t>context.</a:t>
          </a:r>
          <a:r>
            <a:rPr lang="en-US" sz="1900" b="0" kern="1200" dirty="0" err="1"/>
            <a:t>Consumer</a:t>
          </a:r>
          <a:r>
            <a:rPr lang="en-US" sz="1900" kern="1200" dirty="0"/>
            <a:t> to get the shared value</a:t>
          </a:r>
          <a:endParaRPr lang="he-IL" sz="1900" kern="1200" dirty="0"/>
        </a:p>
      </dsp:txBody>
      <dsp:txXfrm>
        <a:off x="410950" y="2730179"/>
        <a:ext cx="3285698" cy="1971419"/>
      </dsp:txXfrm>
    </dsp:sp>
    <dsp:sp modelId="{FE625FF1-8216-4440-9DCC-86A4A2E18051}">
      <dsp:nvSpPr>
        <dsp:cNvPr id="0" name=""/>
        <dsp:cNvSpPr/>
      </dsp:nvSpPr>
      <dsp:spPr>
        <a:xfrm>
          <a:off x="4452359" y="2730179"/>
          <a:ext cx="3285698" cy="1971419"/>
        </a:xfrm>
        <a:prstGeom prst="rect">
          <a:avLst/>
        </a:prstGeom>
        <a:solidFill>
          <a:schemeClr val="accent1">
            <a:shade val="50000"/>
            <a:hueOff val="160997"/>
            <a:satOff val="-3921"/>
            <a:lumOff val="17158"/>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t>If you transfer an object and inside, it a function that can affect the value of the prop value in context.Provider you can use it to change the value from the component tree</a:t>
          </a:r>
          <a:endParaRPr lang="he-IL" sz="1900" kern="1200" dirty="0"/>
        </a:p>
      </dsp:txBody>
      <dsp:txXfrm>
        <a:off x="4452359" y="2730179"/>
        <a:ext cx="3285698" cy="19714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05EF2-A369-4E23-84BC-03AE6C0A73E6}">
      <dsp:nvSpPr>
        <dsp:cNvPr id="0" name=""/>
        <dsp:cNvSpPr/>
      </dsp:nvSpPr>
      <dsp:spPr>
        <a:xfrm>
          <a:off x="0" y="418803"/>
          <a:ext cx="5756198" cy="913678"/>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t>Validation on the form fields</a:t>
          </a:r>
          <a:endParaRPr lang="en-US" sz="2300" kern="1200" dirty="0"/>
        </a:p>
      </dsp:txBody>
      <dsp:txXfrm>
        <a:off x="44602" y="463405"/>
        <a:ext cx="5666994" cy="824474"/>
      </dsp:txXfrm>
    </dsp:sp>
    <dsp:sp modelId="{507C9C71-ED85-4AA7-BB29-A55CF3CA05FC}">
      <dsp:nvSpPr>
        <dsp:cNvPr id="0" name=""/>
        <dsp:cNvSpPr/>
      </dsp:nvSpPr>
      <dsp:spPr>
        <a:xfrm>
          <a:off x="0" y="1398722"/>
          <a:ext cx="5756198" cy="913678"/>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Release the submit button only when all the mandatory fields in the form have been filled</a:t>
          </a:r>
          <a:endParaRPr lang="en-US" sz="2300" kern="1200" dirty="0"/>
        </a:p>
      </dsp:txBody>
      <dsp:txXfrm>
        <a:off x="44602" y="1443324"/>
        <a:ext cx="5666994" cy="824474"/>
      </dsp:txXfrm>
    </dsp:sp>
    <dsp:sp modelId="{2FBAF925-5F35-4B36-A469-F3D387C35B0F}">
      <dsp:nvSpPr>
        <dsp:cNvPr id="0" name=""/>
        <dsp:cNvSpPr/>
      </dsp:nvSpPr>
      <dsp:spPr>
        <a:xfrm>
          <a:off x="0" y="2378640"/>
          <a:ext cx="5756198" cy="913678"/>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Managing the state of the form in React components</a:t>
          </a:r>
        </a:p>
      </dsp:txBody>
      <dsp:txXfrm>
        <a:off x="44602" y="2423242"/>
        <a:ext cx="5666994" cy="824474"/>
      </dsp:txXfrm>
    </dsp:sp>
    <dsp:sp modelId="{6D885ABD-D9D1-4DA6-886A-AEE69F7F55A8}">
      <dsp:nvSpPr>
        <dsp:cNvPr id="0" name=""/>
        <dsp:cNvSpPr/>
      </dsp:nvSpPr>
      <dsp:spPr>
        <a:xfrm>
          <a:off x="0" y="3358559"/>
          <a:ext cx="5756198" cy="913678"/>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Form style uniformity throughout the application</a:t>
          </a:r>
        </a:p>
      </dsp:txBody>
      <dsp:txXfrm>
        <a:off x="44602" y="3403161"/>
        <a:ext cx="5666994" cy="824474"/>
      </dsp:txXfrm>
    </dsp:sp>
    <dsp:sp modelId="{4C86CC2D-1C8D-4A5D-B8ED-4D6806A5E25E}">
      <dsp:nvSpPr>
        <dsp:cNvPr id="0" name=""/>
        <dsp:cNvSpPr/>
      </dsp:nvSpPr>
      <dsp:spPr>
        <a:xfrm>
          <a:off x="0" y="4338477"/>
          <a:ext cx="5756198" cy="913678"/>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Creating components and functions that will serve all the forms in the application</a:t>
          </a:r>
          <a:endParaRPr lang="en-US" sz="2300" kern="1200" dirty="0"/>
        </a:p>
      </dsp:txBody>
      <dsp:txXfrm>
        <a:off x="44602" y="4383079"/>
        <a:ext cx="5666994" cy="824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554D3-14D0-4031-A4D2-FE1B95C216B0}">
      <dsp:nvSpPr>
        <dsp:cNvPr id="0" name=""/>
        <dsp:cNvSpPr/>
      </dsp:nvSpPr>
      <dsp:spPr>
        <a:xfrm>
          <a:off x="1820" y="760108"/>
          <a:ext cx="2888652" cy="1990281"/>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7000" b="-17000"/>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4D9D9-BFE6-4540-859B-FE28F770A912}">
      <dsp:nvSpPr>
        <dsp:cNvPr id="0" name=""/>
        <dsp:cNvSpPr/>
      </dsp:nvSpPr>
      <dsp:spPr>
        <a:xfrm>
          <a:off x="1820" y="2750390"/>
          <a:ext cx="2888652" cy="1071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rtl="1">
            <a:lnSpc>
              <a:spcPct val="90000"/>
            </a:lnSpc>
            <a:spcBef>
              <a:spcPct val="0"/>
            </a:spcBef>
            <a:spcAft>
              <a:spcPct val="35000"/>
            </a:spcAft>
            <a:buNone/>
          </a:pPr>
          <a:r>
            <a:rPr lang="en-US" sz="3100" kern="1200" dirty="0">
              <a:solidFill>
                <a:schemeClr val="bg1"/>
              </a:solidFill>
              <a:latin typeface="Abadi" panose="020B0604020104020204" pitchFamily="34" charset="0"/>
              <a:cs typeface="+mn-cs"/>
            </a:rPr>
            <a:t>State</a:t>
          </a:r>
          <a:endParaRPr lang="he-IL" sz="3100" kern="1200" dirty="0">
            <a:solidFill>
              <a:schemeClr val="bg1"/>
            </a:solidFill>
            <a:latin typeface="Abadi" panose="020B0604020104020204" pitchFamily="34" charset="0"/>
            <a:cs typeface="+mn-cs"/>
          </a:endParaRPr>
        </a:p>
      </dsp:txBody>
      <dsp:txXfrm>
        <a:off x="1820" y="2750390"/>
        <a:ext cx="2888652" cy="1071690"/>
      </dsp:txXfrm>
    </dsp:sp>
    <dsp:sp modelId="{87CF817C-D7AB-4204-BD89-C92CEBF011BD}">
      <dsp:nvSpPr>
        <dsp:cNvPr id="0" name=""/>
        <dsp:cNvSpPr/>
      </dsp:nvSpPr>
      <dsp:spPr>
        <a:xfrm>
          <a:off x="3179460" y="760108"/>
          <a:ext cx="2888652" cy="1990281"/>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27D48-633C-4166-AEBB-5C31A6665B46}">
      <dsp:nvSpPr>
        <dsp:cNvPr id="0" name=""/>
        <dsp:cNvSpPr/>
      </dsp:nvSpPr>
      <dsp:spPr>
        <a:xfrm>
          <a:off x="3179460" y="2750390"/>
          <a:ext cx="2888652" cy="1071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rtl="1">
            <a:lnSpc>
              <a:spcPct val="90000"/>
            </a:lnSpc>
            <a:spcBef>
              <a:spcPct val="0"/>
            </a:spcBef>
            <a:spcAft>
              <a:spcPct val="35000"/>
            </a:spcAft>
            <a:buNone/>
          </a:pPr>
          <a:r>
            <a:rPr lang="en-US" sz="3100" kern="1200" dirty="0">
              <a:solidFill>
                <a:schemeClr val="bg1"/>
              </a:solidFill>
              <a:latin typeface="Abadi" panose="020B0604020104020204" pitchFamily="34" charset="0"/>
            </a:rPr>
            <a:t>Life cycle hooks</a:t>
          </a:r>
          <a:endParaRPr lang="he-IL" sz="3100" kern="1200" dirty="0">
            <a:solidFill>
              <a:schemeClr val="bg1"/>
            </a:solidFill>
            <a:latin typeface="Abadi" panose="020B0604020104020204" pitchFamily="34" charset="0"/>
          </a:endParaRPr>
        </a:p>
      </dsp:txBody>
      <dsp:txXfrm>
        <a:off x="3179460" y="2750390"/>
        <a:ext cx="2888652" cy="1071690"/>
      </dsp:txXfrm>
    </dsp:sp>
    <dsp:sp modelId="{A6F25984-EA94-42C2-A0FB-BF7102BF5317}">
      <dsp:nvSpPr>
        <dsp:cNvPr id="0" name=""/>
        <dsp:cNvSpPr/>
      </dsp:nvSpPr>
      <dsp:spPr>
        <a:xfrm>
          <a:off x="6357099" y="760108"/>
          <a:ext cx="2888652" cy="1990281"/>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2700" cap="flat" cmpd="sng" algn="ctr">
          <a:solidFill>
            <a:schemeClr val="bg1"/>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9C1D3596-1DAA-4B1D-95A6-27778279CA9E}">
      <dsp:nvSpPr>
        <dsp:cNvPr id="0" name=""/>
        <dsp:cNvSpPr/>
      </dsp:nvSpPr>
      <dsp:spPr>
        <a:xfrm>
          <a:off x="6357099" y="2750390"/>
          <a:ext cx="2888652" cy="1071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rtl="1">
            <a:lnSpc>
              <a:spcPct val="90000"/>
            </a:lnSpc>
            <a:spcBef>
              <a:spcPct val="0"/>
            </a:spcBef>
            <a:spcAft>
              <a:spcPct val="35000"/>
            </a:spcAft>
            <a:buNone/>
          </a:pPr>
          <a:r>
            <a:rPr lang="en-US" sz="3100" kern="1200" dirty="0">
              <a:solidFill>
                <a:schemeClr val="bg1"/>
              </a:solidFill>
              <a:latin typeface="Abadi" panose="020B0604020104020204" pitchFamily="34" charset="0"/>
            </a:rPr>
            <a:t>Components</a:t>
          </a:r>
          <a:endParaRPr lang="he-IL" sz="3100" kern="1200" dirty="0">
            <a:solidFill>
              <a:schemeClr val="bg1"/>
            </a:solidFill>
            <a:latin typeface="Abadi" panose="020B0604020104020204" pitchFamily="34" charset="0"/>
          </a:endParaRPr>
        </a:p>
      </dsp:txBody>
      <dsp:txXfrm>
        <a:off x="6357099" y="2750390"/>
        <a:ext cx="2888652" cy="1071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8BF73-7709-43C4-9934-C3A696ACEEF4}">
      <dsp:nvSpPr>
        <dsp:cNvPr id="0" name=""/>
        <dsp:cNvSpPr/>
      </dsp:nvSpPr>
      <dsp:spPr>
        <a:xfrm>
          <a:off x="0" y="390126"/>
          <a:ext cx="6230228" cy="953403"/>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b="0" i="0" kern="1200" dirty="0"/>
            <a:t>Source code transformations</a:t>
          </a:r>
          <a:endParaRPr lang="he-IL" sz="2400" kern="1200" dirty="0"/>
        </a:p>
      </dsp:txBody>
      <dsp:txXfrm>
        <a:off x="46541" y="436667"/>
        <a:ext cx="6137146" cy="860321"/>
      </dsp:txXfrm>
    </dsp:sp>
    <dsp:sp modelId="{CDADF42E-99E0-49F5-8C9E-0BEDD4C2E9FA}">
      <dsp:nvSpPr>
        <dsp:cNvPr id="0" name=""/>
        <dsp:cNvSpPr/>
      </dsp:nvSpPr>
      <dsp:spPr>
        <a:xfrm>
          <a:off x="0" y="1412649"/>
          <a:ext cx="6230228" cy="953403"/>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t>Shows compilation errors clearly</a:t>
          </a:r>
          <a:endParaRPr lang="he-IL" sz="2400" kern="1200" dirty="0"/>
        </a:p>
      </dsp:txBody>
      <dsp:txXfrm>
        <a:off x="46541" y="1459190"/>
        <a:ext cx="6137146" cy="860321"/>
      </dsp:txXfrm>
    </dsp:sp>
    <dsp:sp modelId="{A90E8772-940A-403A-AB68-6904812AE54A}">
      <dsp:nvSpPr>
        <dsp:cNvPr id="0" name=""/>
        <dsp:cNvSpPr/>
      </dsp:nvSpPr>
      <dsp:spPr>
        <a:xfrm>
          <a:off x="0" y="2435173"/>
          <a:ext cx="6230228" cy="953403"/>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t>Compatibility with all types of browsers</a:t>
          </a:r>
          <a:endParaRPr lang="he-IL" sz="2400" kern="1200" dirty="0"/>
        </a:p>
      </dsp:txBody>
      <dsp:txXfrm>
        <a:off x="46541" y="2481714"/>
        <a:ext cx="6137146" cy="860321"/>
      </dsp:txXfrm>
    </dsp:sp>
    <dsp:sp modelId="{7434B9E0-D9B5-4F78-9A06-81D61232873A}">
      <dsp:nvSpPr>
        <dsp:cNvPr id="0" name=""/>
        <dsp:cNvSpPr/>
      </dsp:nvSpPr>
      <dsp:spPr>
        <a:xfrm>
          <a:off x="0" y="3457697"/>
          <a:ext cx="6230228" cy="953403"/>
        </a:xfrm>
        <a:prstGeom prst="roundRect">
          <a:avLst/>
        </a:prstGeom>
        <a:gradFill rotWithShape="0">
          <a:gsLst>
            <a:gs pos="0">
              <a:schemeClr val="accent1">
                <a:shade val="50000"/>
                <a:hueOff val="321995"/>
                <a:satOff val="-7842"/>
                <a:lumOff val="34317"/>
                <a:alphaOff val="0"/>
                <a:satMod val="103000"/>
                <a:lumMod val="102000"/>
                <a:tint val="94000"/>
              </a:schemeClr>
            </a:gs>
            <a:gs pos="50000">
              <a:schemeClr val="accent1">
                <a:shade val="50000"/>
                <a:hueOff val="321995"/>
                <a:satOff val="-7842"/>
                <a:lumOff val="34317"/>
                <a:alphaOff val="0"/>
                <a:satMod val="110000"/>
                <a:lumMod val="100000"/>
                <a:shade val="100000"/>
              </a:schemeClr>
            </a:gs>
            <a:gs pos="100000">
              <a:schemeClr val="accent1">
                <a:shade val="50000"/>
                <a:hueOff val="321995"/>
                <a:satOff val="-7842"/>
                <a:lumOff val="3431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t>Allows writing declarative code</a:t>
          </a:r>
          <a:endParaRPr lang="he-IL" sz="2400" kern="1200" dirty="0"/>
        </a:p>
      </dsp:txBody>
      <dsp:txXfrm>
        <a:off x="46541" y="3504238"/>
        <a:ext cx="6137146" cy="860321"/>
      </dsp:txXfrm>
    </dsp:sp>
    <dsp:sp modelId="{7C1C0AC0-67B5-461E-AF37-48C32CC69AF2}">
      <dsp:nvSpPr>
        <dsp:cNvPr id="0" name=""/>
        <dsp:cNvSpPr/>
      </dsp:nvSpPr>
      <dsp:spPr>
        <a:xfrm>
          <a:off x="0" y="4480221"/>
          <a:ext cx="6230228" cy="953403"/>
        </a:xfrm>
        <a:prstGeom prst="roundRect">
          <a:avLst/>
        </a:prstGeom>
        <a:gradFill rotWithShape="0">
          <a:gsLst>
            <a:gs pos="0">
              <a:schemeClr val="accent1">
                <a:shade val="50000"/>
                <a:hueOff val="160997"/>
                <a:satOff val="-3921"/>
                <a:lumOff val="17158"/>
                <a:alphaOff val="0"/>
                <a:satMod val="103000"/>
                <a:lumMod val="102000"/>
                <a:tint val="94000"/>
              </a:schemeClr>
            </a:gs>
            <a:gs pos="50000">
              <a:schemeClr val="accent1">
                <a:shade val="50000"/>
                <a:hueOff val="160997"/>
                <a:satOff val="-3921"/>
                <a:lumOff val="17158"/>
                <a:alphaOff val="0"/>
                <a:satMod val="110000"/>
                <a:lumMod val="100000"/>
                <a:shade val="100000"/>
              </a:schemeClr>
            </a:gs>
            <a:gs pos="100000">
              <a:schemeClr val="accent1">
                <a:shade val="50000"/>
                <a:hueOff val="160997"/>
                <a:satOff val="-3921"/>
                <a:lumOff val="1715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b="0" i="0" kern="1200" dirty="0" err="1"/>
            <a:t>Polyfill</a:t>
          </a:r>
          <a:r>
            <a:rPr lang="en-US" sz="2400" b="0" i="0" kern="1200" dirty="0"/>
            <a:t> features that are missing in your target environment through a third-party </a:t>
          </a:r>
          <a:r>
            <a:rPr lang="en-US" sz="2400" b="0" i="0" kern="1200" dirty="0" err="1"/>
            <a:t>polyfill</a:t>
          </a:r>
          <a:endParaRPr lang="he-IL" sz="2400" kern="1200" dirty="0"/>
        </a:p>
      </dsp:txBody>
      <dsp:txXfrm>
        <a:off x="46541" y="4526762"/>
        <a:ext cx="6137146"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5E7EC-E945-4BEA-AA16-DA20B82CAD36}">
      <dsp:nvSpPr>
        <dsp:cNvPr id="0" name=""/>
        <dsp:cNvSpPr/>
      </dsp:nvSpPr>
      <dsp:spPr>
        <a:xfrm>
          <a:off x="614774"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4A546-3F14-4255-BC24-AC1270A6D754}">
      <dsp:nvSpPr>
        <dsp:cNvPr id="0" name=""/>
        <dsp:cNvSpPr/>
      </dsp:nvSpPr>
      <dsp:spPr>
        <a:xfrm>
          <a:off x="987712" y="83628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3148D-533A-4671-92E7-26D063DC5AAB}">
      <dsp:nvSpPr>
        <dsp:cNvPr id="0" name=""/>
        <dsp:cNvSpPr/>
      </dsp:nvSpPr>
      <dsp:spPr>
        <a:xfrm>
          <a:off x="55368"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Template</a:t>
          </a:r>
        </a:p>
        <a:p>
          <a:pPr marL="0" lvl="0" indent="0" algn="ctr" defTabSz="844550">
            <a:lnSpc>
              <a:spcPct val="100000"/>
            </a:lnSpc>
            <a:spcBef>
              <a:spcPct val="0"/>
            </a:spcBef>
            <a:spcAft>
              <a:spcPct val="35000"/>
            </a:spcAft>
            <a:buNone/>
            <a:defRPr cap="all"/>
          </a:pPr>
          <a:r>
            <a:rPr lang="en-US" sz="1900" kern="1200" dirty="0">
              <a:solidFill>
                <a:schemeClr val="bg1"/>
              </a:solidFill>
            </a:rPr>
            <a:t>html </a:t>
          </a:r>
        </a:p>
      </dsp:txBody>
      <dsp:txXfrm>
        <a:off x="55368" y="2758343"/>
        <a:ext cx="2868750" cy="720000"/>
      </dsp:txXfrm>
    </dsp:sp>
    <dsp:sp modelId="{BAFDD8EA-9EED-4BC8-84DC-694752F5D8A2}">
      <dsp:nvSpPr>
        <dsp:cNvPr id="0" name=""/>
        <dsp:cNvSpPr/>
      </dsp:nvSpPr>
      <dsp:spPr>
        <a:xfrm>
          <a:off x="3985555"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9B250-3B09-4F3F-8BDB-FFF85713E1A4}">
      <dsp:nvSpPr>
        <dsp:cNvPr id="0" name=""/>
        <dsp:cNvSpPr/>
      </dsp:nvSpPr>
      <dsp:spPr>
        <a:xfrm>
          <a:off x="4358493" y="836281"/>
          <a:ext cx="1004062" cy="10040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233D8-0A61-43E0-AEDA-9A266B99DCD6}">
      <dsp:nvSpPr>
        <dsp:cNvPr id="0" name=""/>
        <dsp:cNvSpPr/>
      </dsp:nvSpPr>
      <dsp:spPr>
        <a:xfrm>
          <a:off x="3426149"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Logic</a:t>
          </a:r>
        </a:p>
        <a:p>
          <a:pPr marL="0" lvl="0" indent="0" algn="ctr" defTabSz="844550">
            <a:lnSpc>
              <a:spcPct val="100000"/>
            </a:lnSpc>
            <a:spcBef>
              <a:spcPct val="0"/>
            </a:spcBef>
            <a:spcAft>
              <a:spcPct val="35000"/>
            </a:spcAft>
            <a:buNone/>
            <a:defRPr cap="all"/>
          </a:pPr>
          <a:r>
            <a:rPr lang="en-US" sz="1900" kern="1200" dirty="0">
              <a:solidFill>
                <a:schemeClr val="bg1"/>
              </a:solidFill>
            </a:rPr>
            <a:t>javascript</a:t>
          </a:r>
        </a:p>
      </dsp:txBody>
      <dsp:txXfrm>
        <a:off x="3426149" y="2758343"/>
        <a:ext cx="2868750" cy="720000"/>
      </dsp:txXfrm>
    </dsp:sp>
    <dsp:sp modelId="{AA3BFD38-B7C3-4E8F-A97C-4CFCD8A80E60}">
      <dsp:nvSpPr>
        <dsp:cNvPr id="0" name=""/>
        <dsp:cNvSpPr/>
      </dsp:nvSpPr>
      <dsp:spPr>
        <a:xfrm>
          <a:off x="7356337"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FD12F-12D0-4A6F-BEFF-AC5991F5607F}">
      <dsp:nvSpPr>
        <dsp:cNvPr id="0" name=""/>
        <dsp:cNvSpPr/>
      </dsp:nvSpPr>
      <dsp:spPr>
        <a:xfrm>
          <a:off x="7729274" y="836281"/>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62811-268A-4118-B2CE-0BA71EC8D26F}">
      <dsp:nvSpPr>
        <dsp:cNvPr id="0" name=""/>
        <dsp:cNvSpPr/>
      </dsp:nvSpPr>
      <dsp:spPr>
        <a:xfrm>
          <a:off x="6796930"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solidFill>
                <a:schemeClr val="bg1"/>
              </a:solidFill>
            </a:rPr>
            <a:t>Styles</a:t>
          </a:r>
        </a:p>
        <a:p>
          <a:pPr marL="0" lvl="0" indent="0" algn="ctr" defTabSz="844550">
            <a:lnSpc>
              <a:spcPct val="100000"/>
            </a:lnSpc>
            <a:spcBef>
              <a:spcPct val="0"/>
            </a:spcBef>
            <a:spcAft>
              <a:spcPct val="35000"/>
            </a:spcAft>
            <a:buNone/>
            <a:defRPr cap="all"/>
          </a:pPr>
          <a:r>
            <a:rPr lang="en-US" sz="1900" kern="1200" dirty="0">
              <a:solidFill>
                <a:schemeClr val="bg1"/>
              </a:solidFill>
            </a:rPr>
            <a:t>css</a:t>
          </a:r>
        </a:p>
      </dsp:txBody>
      <dsp:txXfrm>
        <a:off x="6796930" y="2758343"/>
        <a:ext cx="286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B6C6B-96FC-48F7-8ED9-2BBBB56E52E3}">
      <dsp:nvSpPr>
        <dsp:cNvPr id="0" name=""/>
        <dsp:cNvSpPr/>
      </dsp:nvSpPr>
      <dsp:spPr>
        <a:xfrm>
          <a:off x="240589" y="1631"/>
          <a:ext cx="3177080" cy="2189008"/>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5B7AC-C9F9-44DE-BEB8-03874EBC27DA}">
      <dsp:nvSpPr>
        <dsp:cNvPr id="0" name=""/>
        <dsp:cNvSpPr/>
      </dsp:nvSpPr>
      <dsp:spPr>
        <a:xfrm>
          <a:off x="240589" y="2190640"/>
          <a:ext cx="3177080" cy="1178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36" tIns="376936" rIns="376936" bIns="0" numCol="1" spcCol="1270" anchor="t" anchorCtr="0">
          <a:noAutofit/>
        </a:bodyPr>
        <a:lstStyle/>
        <a:p>
          <a:pPr marL="0" lvl="0" indent="0" algn="ctr" defTabSz="2355850">
            <a:lnSpc>
              <a:spcPct val="90000"/>
            </a:lnSpc>
            <a:spcBef>
              <a:spcPct val="0"/>
            </a:spcBef>
            <a:spcAft>
              <a:spcPct val="35000"/>
            </a:spcAft>
            <a:buNone/>
          </a:pPr>
          <a:r>
            <a:rPr lang="en-US" sz="5300" kern="1200" dirty="0">
              <a:solidFill>
                <a:schemeClr val="bg1"/>
              </a:solidFill>
            </a:rPr>
            <a:t>Function</a:t>
          </a:r>
        </a:p>
      </dsp:txBody>
      <dsp:txXfrm>
        <a:off x="240589" y="2190640"/>
        <a:ext cx="3177080" cy="1178697"/>
      </dsp:txXfrm>
    </dsp:sp>
    <dsp:sp modelId="{064E20F7-C78B-43E1-B46F-DDD148BA0BC9}">
      <dsp:nvSpPr>
        <dsp:cNvPr id="0" name=""/>
        <dsp:cNvSpPr/>
      </dsp:nvSpPr>
      <dsp:spPr>
        <a:xfrm>
          <a:off x="3735511" y="1631"/>
          <a:ext cx="3177080" cy="2189008"/>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3000" b="-23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40581-6EFE-4A53-BF85-BD0245C727F5}">
      <dsp:nvSpPr>
        <dsp:cNvPr id="0" name=""/>
        <dsp:cNvSpPr/>
      </dsp:nvSpPr>
      <dsp:spPr>
        <a:xfrm>
          <a:off x="3735511" y="2190640"/>
          <a:ext cx="3177080" cy="1178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36" tIns="376936" rIns="376936" bIns="0" numCol="1" spcCol="1270" anchor="t" anchorCtr="0">
          <a:noAutofit/>
        </a:bodyPr>
        <a:lstStyle/>
        <a:p>
          <a:pPr marL="0" lvl="0" indent="0" algn="ctr" defTabSz="2355850">
            <a:lnSpc>
              <a:spcPct val="90000"/>
            </a:lnSpc>
            <a:spcBef>
              <a:spcPct val="0"/>
            </a:spcBef>
            <a:spcAft>
              <a:spcPct val="35000"/>
            </a:spcAft>
            <a:buNone/>
          </a:pPr>
          <a:r>
            <a:rPr lang="en-US" sz="5300" kern="1200" dirty="0">
              <a:solidFill>
                <a:schemeClr val="bg1"/>
              </a:solidFill>
            </a:rPr>
            <a:t>Class</a:t>
          </a:r>
        </a:p>
      </dsp:txBody>
      <dsp:txXfrm>
        <a:off x="3735511" y="2190640"/>
        <a:ext cx="3177080" cy="11786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5E7EC-E945-4BEA-AA16-DA20B82CAD36}">
      <dsp:nvSpPr>
        <dsp:cNvPr id="0" name=""/>
        <dsp:cNvSpPr/>
      </dsp:nvSpPr>
      <dsp:spPr>
        <a:xfrm>
          <a:off x="614774"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4A546-3F14-4255-BC24-AC1270A6D754}">
      <dsp:nvSpPr>
        <dsp:cNvPr id="0" name=""/>
        <dsp:cNvSpPr/>
      </dsp:nvSpPr>
      <dsp:spPr>
        <a:xfrm>
          <a:off x="987712" y="836281"/>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3148D-533A-4671-92E7-26D063DC5AAB}">
      <dsp:nvSpPr>
        <dsp:cNvPr id="0" name=""/>
        <dsp:cNvSpPr/>
      </dsp:nvSpPr>
      <dsp:spPr>
        <a:xfrm>
          <a:off x="55368"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inline </a:t>
          </a:r>
        </a:p>
      </dsp:txBody>
      <dsp:txXfrm>
        <a:off x="55368" y="2758343"/>
        <a:ext cx="2868750" cy="720000"/>
      </dsp:txXfrm>
    </dsp:sp>
    <dsp:sp modelId="{BAFDD8EA-9EED-4BC8-84DC-694752F5D8A2}">
      <dsp:nvSpPr>
        <dsp:cNvPr id="0" name=""/>
        <dsp:cNvSpPr/>
      </dsp:nvSpPr>
      <dsp:spPr>
        <a:xfrm>
          <a:off x="3985555"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9B250-3B09-4F3F-8BDB-FFF85713E1A4}">
      <dsp:nvSpPr>
        <dsp:cNvPr id="0" name=""/>
        <dsp:cNvSpPr/>
      </dsp:nvSpPr>
      <dsp:spPr>
        <a:xfrm>
          <a:off x="4358493" y="836281"/>
          <a:ext cx="1004062" cy="10040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7233D8-0A61-43E0-AEDA-9A266B99DCD6}">
      <dsp:nvSpPr>
        <dsp:cNvPr id="0" name=""/>
        <dsp:cNvSpPr/>
      </dsp:nvSpPr>
      <dsp:spPr>
        <a:xfrm>
          <a:off x="3426149"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Import styles from module</a:t>
          </a:r>
        </a:p>
      </dsp:txBody>
      <dsp:txXfrm>
        <a:off x="3426149" y="2758343"/>
        <a:ext cx="2868750" cy="720000"/>
      </dsp:txXfrm>
    </dsp:sp>
    <dsp:sp modelId="{AA3BFD38-B7C3-4E8F-A97C-4CFCD8A80E60}">
      <dsp:nvSpPr>
        <dsp:cNvPr id="0" name=""/>
        <dsp:cNvSpPr/>
      </dsp:nvSpPr>
      <dsp:spPr>
        <a:xfrm>
          <a:off x="7356337" y="463343"/>
          <a:ext cx="1749937" cy="174993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FD12F-12D0-4A6F-BEFF-AC5991F5607F}">
      <dsp:nvSpPr>
        <dsp:cNvPr id="0" name=""/>
        <dsp:cNvSpPr/>
      </dsp:nvSpPr>
      <dsp:spPr>
        <a:xfrm>
          <a:off x="7729274" y="836281"/>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62811-268A-4118-B2CE-0BA71EC8D26F}">
      <dsp:nvSpPr>
        <dsp:cNvPr id="0" name=""/>
        <dsp:cNvSpPr/>
      </dsp:nvSpPr>
      <dsp:spPr>
        <a:xfrm>
          <a:off x="6796930" y="275834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solidFill>
                <a:schemeClr val="bg1"/>
              </a:solidFill>
            </a:rPr>
            <a:t>External libraries</a:t>
          </a:r>
        </a:p>
      </dsp:txBody>
      <dsp:txXfrm>
        <a:off x="6796930" y="2758343"/>
        <a:ext cx="2868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C937F-59EA-4DB8-A851-C4DC6F5330C7}">
      <dsp:nvSpPr>
        <dsp:cNvPr id="0" name=""/>
        <dsp:cNvSpPr/>
      </dsp:nvSpPr>
      <dsp:spPr>
        <a:xfrm>
          <a:off x="0" y="31127"/>
          <a:ext cx="6230228" cy="754777"/>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Only Call Hooks at the Top Level</a:t>
          </a:r>
          <a:endParaRPr lang="he-IL" sz="1900" kern="1200" dirty="0"/>
        </a:p>
      </dsp:txBody>
      <dsp:txXfrm>
        <a:off x="36845" y="67972"/>
        <a:ext cx="6156538" cy="681087"/>
      </dsp:txXfrm>
    </dsp:sp>
    <dsp:sp modelId="{A5356B39-9EDA-4976-B7DD-CBE99E2A451B}">
      <dsp:nvSpPr>
        <dsp:cNvPr id="0" name=""/>
        <dsp:cNvSpPr/>
      </dsp:nvSpPr>
      <dsp:spPr>
        <a:xfrm>
          <a:off x="0" y="848410"/>
          <a:ext cx="6230228" cy="754777"/>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Don’t call Hooks inside loops, conditions, or nested functions</a:t>
          </a:r>
          <a:endParaRPr lang="he-IL" sz="1900" kern="1200" dirty="0"/>
        </a:p>
      </dsp:txBody>
      <dsp:txXfrm>
        <a:off x="36845" y="885255"/>
        <a:ext cx="6156538" cy="681087"/>
      </dsp:txXfrm>
    </dsp:sp>
    <dsp:sp modelId="{ACC8BF73-7709-43C4-9934-C3A696ACEEF4}">
      <dsp:nvSpPr>
        <dsp:cNvPr id="0" name=""/>
        <dsp:cNvSpPr/>
      </dsp:nvSpPr>
      <dsp:spPr>
        <a:xfrm>
          <a:off x="0" y="1657908"/>
          <a:ext cx="6230228" cy="754777"/>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Call Hooks from React function components</a:t>
          </a:r>
          <a:endParaRPr lang="he-IL" sz="1900" kern="1200" dirty="0"/>
        </a:p>
      </dsp:txBody>
      <dsp:txXfrm>
        <a:off x="36845" y="1694753"/>
        <a:ext cx="6156538" cy="681087"/>
      </dsp:txXfrm>
    </dsp:sp>
    <dsp:sp modelId="{9F85DC48-348C-4ECA-8972-2885A33151DE}">
      <dsp:nvSpPr>
        <dsp:cNvPr id="0" name=""/>
        <dsp:cNvSpPr/>
      </dsp:nvSpPr>
      <dsp:spPr>
        <a:xfrm>
          <a:off x="0" y="2467406"/>
          <a:ext cx="6230228" cy="754777"/>
        </a:xfrm>
        <a:prstGeom prst="roundRect">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Call Hooks from custom Hooks</a:t>
          </a:r>
          <a:endParaRPr lang="he-IL" sz="1900" kern="1200" dirty="0"/>
        </a:p>
      </dsp:txBody>
      <dsp:txXfrm>
        <a:off x="36845" y="2504251"/>
        <a:ext cx="6156538" cy="681087"/>
      </dsp:txXfrm>
    </dsp:sp>
    <dsp:sp modelId="{2B2106BF-020E-419A-BE4E-8B073171DD0A}">
      <dsp:nvSpPr>
        <dsp:cNvPr id="0" name=""/>
        <dsp:cNvSpPr/>
      </dsp:nvSpPr>
      <dsp:spPr>
        <a:xfrm>
          <a:off x="0" y="3276904"/>
          <a:ext cx="6230228" cy="754777"/>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Call hooks from the lowest possible component in the component tree</a:t>
          </a:r>
          <a:endParaRPr lang="he-IL" sz="1900" kern="1200" dirty="0"/>
        </a:p>
      </dsp:txBody>
      <dsp:txXfrm>
        <a:off x="36845" y="3313749"/>
        <a:ext cx="6156538" cy="681087"/>
      </dsp:txXfrm>
    </dsp:sp>
    <dsp:sp modelId="{F1975475-F891-4128-8DD5-7BB6EF622A9A}">
      <dsp:nvSpPr>
        <dsp:cNvPr id="0" name=""/>
        <dsp:cNvSpPr/>
      </dsp:nvSpPr>
      <dsp:spPr>
        <a:xfrm>
          <a:off x="0" y="4086402"/>
          <a:ext cx="6230228" cy="754777"/>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A hook must start with the word "use" followed by the name</a:t>
          </a:r>
          <a:endParaRPr lang="he-IL" sz="1900" kern="1200" dirty="0"/>
        </a:p>
      </dsp:txBody>
      <dsp:txXfrm>
        <a:off x="36845" y="4123247"/>
        <a:ext cx="6156538" cy="6810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C937F-59EA-4DB8-A851-C4DC6F5330C7}">
      <dsp:nvSpPr>
        <dsp:cNvPr id="0" name=""/>
        <dsp:cNvSpPr/>
      </dsp:nvSpPr>
      <dsp:spPr>
        <a:xfrm>
          <a:off x="0" y="63271"/>
          <a:ext cx="6230228" cy="79560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t>The page does not have to be refreshed when a link to another page is clicked</a:t>
          </a:r>
          <a:endParaRPr lang="he-IL" sz="2000" kern="1200" dirty="0"/>
        </a:p>
      </dsp:txBody>
      <dsp:txXfrm>
        <a:off x="38838" y="102109"/>
        <a:ext cx="6152552" cy="717924"/>
      </dsp:txXfrm>
    </dsp:sp>
    <dsp:sp modelId="{23E8CECB-922B-4254-813C-0F52D03C9356}">
      <dsp:nvSpPr>
        <dsp:cNvPr id="0" name=""/>
        <dsp:cNvSpPr/>
      </dsp:nvSpPr>
      <dsp:spPr>
        <a:xfrm>
          <a:off x="0" y="924666"/>
          <a:ext cx="6230228" cy="795600"/>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1">
            <a:lnSpc>
              <a:spcPct val="90000"/>
            </a:lnSpc>
            <a:spcBef>
              <a:spcPct val="0"/>
            </a:spcBef>
            <a:spcAft>
              <a:spcPct val="35000"/>
            </a:spcAft>
            <a:buNone/>
          </a:pPr>
          <a:r>
            <a:rPr lang="en-US" sz="2000" b="0" i="0" kern="1200" dirty="0"/>
            <a:t>Very fast compared to traditional page navigation</a:t>
          </a:r>
          <a:endParaRPr lang="he-IL" sz="2000" kern="1200" dirty="0"/>
        </a:p>
      </dsp:txBody>
      <dsp:txXfrm>
        <a:off x="38838" y="963504"/>
        <a:ext cx="6152552" cy="717924"/>
      </dsp:txXfrm>
    </dsp:sp>
    <dsp:sp modelId="{9F69560E-A07C-457A-80F1-A35A3EBEC66D}">
      <dsp:nvSpPr>
        <dsp:cNvPr id="0" name=""/>
        <dsp:cNvSpPr/>
      </dsp:nvSpPr>
      <dsp:spPr>
        <a:xfrm>
          <a:off x="0" y="1777866"/>
          <a:ext cx="6230228" cy="795600"/>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1">
            <a:lnSpc>
              <a:spcPct val="90000"/>
            </a:lnSpc>
            <a:spcBef>
              <a:spcPct val="0"/>
            </a:spcBef>
            <a:spcAft>
              <a:spcPct val="35000"/>
            </a:spcAft>
            <a:buNone/>
          </a:pPr>
          <a:r>
            <a:rPr lang="en-US" sz="2000" b="0" i="0" kern="1200"/>
            <a:t>Better user experience</a:t>
          </a:r>
          <a:endParaRPr lang="he-IL" sz="2000" kern="1200" dirty="0"/>
        </a:p>
      </dsp:txBody>
      <dsp:txXfrm>
        <a:off x="38838" y="1816704"/>
        <a:ext cx="6152552" cy="717924"/>
      </dsp:txXfrm>
    </dsp:sp>
    <dsp:sp modelId="{A51D87E6-7AA2-4909-ABE9-BE3D7859BC48}">
      <dsp:nvSpPr>
        <dsp:cNvPr id="0" name=""/>
        <dsp:cNvSpPr/>
      </dsp:nvSpPr>
      <dsp:spPr>
        <a:xfrm>
          <a:off x="0" y="2631066"/>
          <a:ext cx="6230228" cy="795600"/>
        </a:xfrm>
        <a:prstGeom prst="roundRect">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1">
            <a:lnSpc>
              <a:spcPct val="90000"/>
            </a:lnSpc>
            <a:spcBef>
              <a:spcPct val="0"/>
            </a:spcBef>
            <a:spcAft>
              <a:spcPct val="35000"/>
            </a:spcAft>
            <a:buNone/>
          </a:pPr>
          <a:r>
            <a:rPr lang="en-US" sz="2000" kern="1200"/>
            <a:t>It uses React components</a:t>
          </a:r>
          <a:endParaRPr lang="he-IL" sz="2000" kern="1200" dirty="0"/>
        </a:p>
      </dsp:txBody>
      <dsp:txXfrm>
        <a:off x="38838" y="2669904"/>
        <a:ext cx="6152552" cy="717924"/>
      </dsp:txXfrm>
    </dsp:sp>
    <dsp:sp modelId="{A21F6981-9AB4-464D-9073-FBC1D5350E5F}">
      <dsp:nvSpPr>
        <dsp:cNvPr id="0" name=""/>
        <dsp:cNvSpPr/>
      </dsp:nvSpPr>
      <dsp:spPr>
        <a:xfrm>
          <a:off x="0" y="3484266"/>
          <a:ext cx="6230228" cy="795600"/>
        </a:xfrm>
        <a:prstGeom prst="roundRect">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1">
            <a:lnSpc>
              <a:spcPct val="90000"/>
            </a:lnSpc>
            <a:spcBef>
              <a:spcPct val="0"/>
            </a:spcBef>
            <a:spcAft>
              <a:spcPct val="35000"/>
            </a:spcAft>
            <a:buNone/>
          </a:pPr>
          <a:r>
            <a:rPr lang="en-US" sz="2000" kern="1200" dirty="0"/>
            <a:t>Single Page Application</a:t>
          </a:r>
          <a:endParaRPr lang="he-IL" sz="2000" kern="1200" dirty="0"/>
        </a:p>
      </dsp:txBody>
      <dsp:txXfrm>
        <a:off x="38838" y="3523104"/>
        <a:ext cx="6152552" cy="717924"/>
      </dsp:txXfrm>
    </dsp:sp>
    <dsp:sp modelId="{4FC73821-C1EF-4B7A-B848-B09F140A5243}">
      <dsp:nvSpPr>
        <dsp:cNvPr id="0" name=""/>
        <dsp:cNvSpPr/>
      </dsp:nvSpPr>
      <dsp:spPr>
        <a:xfrm>
          <a:off x="0" y="4337466"/>
          <a:ext cx="6230228" cy="795600"/>
        </a:xfrm>
        <a:prstGeom prst="roundRect">
          <a:avLst/>
        </a:prstGeom>
        <a:gradFill rotWithShape="0">
          <a:gsLst>
            <a:gs pos="0">
              <a:schemeClr val="accent1">
                <a:shade val="50000"/>
                <a:hueOff val="134164"/>
                <a:satOff val="-3267"/>
                <a:lumOff val="14299"/>
                <a:alphaOff val="0"/>
                <a:satMod val="103000"/>
                <a:lumMod val="102000"/>
                <a:tint val="94000"/>
              </a:schemeClr>
            </a:gs>
            <a:gs pos="50000">
              <a:schemeClr val="accent1">
                <a:shade val="50000"/>
                <a:hueOff val="134164"/>
                <a:satOff val="-3267"/>
                <a:lumOff val="14299"/>
                <a:alphaOff val="0"/>
                <a:satMod val="110000"/>
                <a:lumMod val="100000"/>
                <a:shade val="100000"/>
              </a:schemeClr>
            </a:gs>
            <a:gs pos="100000">
              <a:schemeClr val="accent1">
                <a:shade val="50000"/>
                <a:hueOff val="134164"/>
                <a:satOff val="-3267"/>
                <a:lumOff val="1429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1">
            <a:lnSpc>
              <a:spcPct val="90000"/>
            </a:lnSpc>
            <a:spcBef>
              <a:spcPct val="0"/>
            </a:spcBef>
            <a:spcAft>
              <a:spcPct val="35000"/>
            </a:spcAft>
            <a:buNone/>
          </a:pPr>
          <a:r>
            <a:rPr lang="en-US" sz="2000" kern="1200"/>
            <a:t>Easy to learn and apply</a:t>
          </a:r>
          <a:endParaRPr lang="he-IL" sz="2000" kern="1200" dirty="0"/>
        </a:p>
      </dsp:txBody>
      <dsp:txXfrm>
        <a:off x="38838" y="4376304"/>
        <a:ext cx="6152552" cy="717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EE05D-86B2-4F46-8760-2BC53EFFF9DA}">
      <dsp:nvSpPr>
        <dsp:cNvPr id="0" name=""/>
        <dsp:cNvSpPr/>
      </dsp:nvSpPr>
      <dsp:spPr>
        <a:xfrm>
          <a:off x="3021122" y="825281"/>
          <a:ext cx="595510" cy="91440"/>
        </a:xfrm>
        <a:custGeom>
          <a:avLst/>
          <a:gdLst/>
          <a:ahLst/>
          <a:cxnLst/>
          <a:rect l="0" t="0" r="0" b="0"/>
          <a:pathLst>
            <a:path>
              <a:moveTo>
                <a:pt x="0" y="45720"/>
              </a:moveTo>
              <a:lnTo>
                <a:pt x="595510" y="45720"/>
              </a:lnTo>
            </a:path>
          </a:pathLst>
        </a:custGeom>
        <a:noFill/>
        <a:ln w="6350" cap="flat" cmpd="sng" algn="ctr">
          <a:solidFill>
            <a:schemeClr val="accent1">
              <a:shade val="90000"/>
              <a:hueOff val="0"/>
              <a:satOff val="0"/>
              <a:lumOff val="0"/>
              <a:alphaOff val="0"/>
            </a:schemeClr>
          </a:solidFill>
          <a:prstDash val="solid"/>
          <a:miter lim="800000"/>
          <a:tailEnd type="arrow"/>
        </a:ln>
        <a:effectLst/>
        <a:sp3d extrusionH="635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303225" y="867871"/>
        <a:ext cx="31305" cy="6261"/>
      </dsp:txXfrm>
    </dsp:sp>
    <dsp:sp modelId="{DB5C7EFA-7654-4F59-9904-BCFFA9F52620}">
      <dsp:nvSpPr>
        <dsp:cNvPr id="0" name=""/>
        <dsp:cNvSpPr/>
      </dsp:nvSpPr>
      <dsp:spPr>
        <a:xfrm>
          <a:off x="300703" y="54335"/>
          <a:ext cx="2722219" cy="1633331"/>
        </a:xfrm>
        <a:prstGeom prst="rect">
          <a:avLst/>
        </a:prstGeom>
        <a:solidFill>
          <a:schemeClr val="accent1">
            <a:shade val="50000"/>
            <a:hueOff val="0"/>
            <a:satOff val="0"/>
            <a:lumOff val="0"/>
            <a:alphaOff val="0"/>
          </a:schemeClr>
        </a:solidFill>
        <a:ln>
          <a:noFill/>
        </a:ln>
        <a:effectLst/>
        <a:sp3d extrusionH="6350" prstMaterial="plastic">
          <a:bevelT w="50800" h="50800"/>
          <a:bevelB w="50800" h="1905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rtl="1">
            <a:lnSpc>
              <a:spcPct val="90000"/>
            </a:lnSpc>
            <a:spcBef>
              <a:spcPct val="0"/>
            </a:spcBef>
            <a:spcAft>
              <a:spcPct val="35000"/>
            </a:spcAft>
            <a:buNone/>
          </a:pPr>
          <a:r>
            <a:rPr lang="en-US" sz="2000" kern="1200" dirty="0">
              <a:latin typeface="Abadi" panose="020B0604020104020204" pitchFamily="34" charset="0"/>
              <a:cs typeface="+mn-cs"/>
            </a:rPr>
            <a:t>Initial</a:t>
          </a:r>
          <a:endParaRPr lang="he-IL" sz="2000" kern="1200" dirty="0">
            <a:latin typeface="Abadi" panose="020B0604020104020204" pitchFamily="34" charset="0"/>
            <a:cs typeface="+mn-cs"/>
          </a:endParaRPr>
        </a:p>
        <a:p>
          <a:pPr marL="171450" lvl="1" indent="-171450" algn="ctr" defTabSz="711200" rtl="1">
            <a:lnSpc>
              <a:spcPct val="90000"/>
            </a:lnSpc>
            <a:spcBef>
              <a:spcPct val="0"/>
            </a:spcBef>
            <a:spcAft>
              <a:spcPct val="15000"/>
            </a:spcAft>
            <a:buChar char="•"/>
          </a:pPr>
          <a:r>
            <a:rPr lang="en-US" sz="1600" kern="1200">
              <a:latin typeface="Abadi" panose="020B0604020104020204" pitchFamily="34" charset="0"/>
              <a:cs typeface="+mn-cs"/>
            </a:rPr>
            <a:t>Render the component for the first time</a:t>
          </a:r>
          <a:endParaRPr lang="he-IL" sz="1600" kern="1200" dirty="0">
            <a:latin typeface="Abadi" panose="020B0604020104020204" pitchFamily="34" charset="0"/>
            <a:cs typeface="+mn-cs"/>
          </a:endParaRPr>
        </a:p>
      </dsp:txBody>
      <dsp:txXfrm>
        <a:off x="300703" y="54335"/>
        <a:ext cx="2722219" cy="1633331"/>
      </dsp:txXfrm>
    </dsp:sp>
    <dsp:sp modelId="{98C65909-8099-4E91-9EB0-B592AD5597BC}">
      <dsp:nvSpPr>
        <dsp:cNvPr id="0" name=""/>
        <dsp:cNvSpPr/>
      </dsp:nvSpPr>
      <dsp:spPr>
        <a:xfrm>
          <a:off x="6369452" y="825281"/>
          <a:ext cx="595510" cy="91440"/>
        </a:xfrm>
        <a:custGeom>
          <a:avLst/>
          <a:gdLst/>
          <a:ahLst/>
          <a:cxnLst/>
          <a:rect l="0" t="0" r="0" b="0"/>
          <a:pathLst>
            <a:path>
              <a:moveTo>
                <a:pt x="0" y="45720"/>
              </a:moveTo>
              <a:lnTo>
                <a:pt x="595510" y="45720"/>
              </a:lnTo>
            </a:path>
          </a:pathLst>
        </a:custGeom>
        <a:noFill/>
        <a:ln w="6350" cap="flat" cmpd="sng" algn="ctr">
          <a:solidFill>
            <a:schemeClr val="accent1">
              <a:shade val="90000"/>
              <a:hueOff val="207713"/>
              <a:satOff val="-4436"/>
              <a:lumOff val="16555"/>
              <a:alphaOff val="0"/>
            </a:schemeClr>
          </a:solidFill>
          <a:prstDash val="solid"/>
          <a:miter lim="800000"/>
          <a:tailEnd type="arrow"/>
        </a:ln>
        <a:effectLst/>
        <a:sp3d extrusionH="635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6651555" y="867871"/>
        <a:ext cx="31305" cy="6261"/>
      </dsp:txXfrm>
    </dsp:sp>
    <dsp:sp modelId="{6275EF5C-11CE-4EDB-A5B7-8D263E44F791}">
      <dsp:nvSpPr>
        <dsp:cNvPr id="0" name=""/>
        <dsp:cNvSpPr/>
      </dsp:nvSpPr>
      <dsp:spPr>
        <a:xfrm>
          <a:off x="3649033" y="54335"/>
          <a:ext cx="2722219" cy="1633331"/>
        </a:xfrm>
        <a:prstGeom prst="rect">
          <a:avLst/>
        </a:prstGeom>
        <a:solidFill>
          <a:schemeClr val="accent1">
            <a:shade val="50000"/>
            <a:hueOff val="160997"/>
            <a:satOff val="-3921"/>
            <a:lumOff val="17158"/>
            <a:alphaOff val="0"/>
          </a:schemeClr>
        </a:solidFill>
        <a:ln>
          <a:noFill/>
        </a:ln>
        <a:effectLst/>
        <a:sp3d extrusionH="6350" prstMaterial="plastic">
          <a:bevelT w="50800" h="50800"/>
          <a:bevelB w="50800" h="1905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rtl="1">
            <a:lnSpc>
              <a:spcPct val="90000"/>
            </a:lnSpc>
            <a:spcBef>
              <a:spcPct val="0"/>
            </a:spcBef>
            <a:spcAft>
              <a:spcPct val="35000"/>
            </a:spcAft>
            <a:buNone/>
          </a:pPr>
          <a:r>
            <a:rPr lang="en-US" sz="2000" kern="1200" dirty="0">
              <a:latin typeface="Abadi" panose="020B0604020104020204" pitchFamily="34" charset="0"/>
            </a:rPr>
            <a:t>Component mount</a:t>
          </a:r>
          <a:endParaRPr lang="he-IL" sz="2000" kern="1200" dirty="0">
            <a:latin typeface="Abadi" panose="020B0604020104020204" pitchFamily="34" charset="0"/>
          </a:endParaRPr>
        </a:p>
        <a:p>
          <a:pPr marL="171450" lvl="1" indent="-171450" algn="ctr" defTabSz="711200" rtl="1">
            <a:lnSpc>
              <a:spcPct val="90000"/>
            </a:lnSpc>
            <a:spcBef>
              <a:spcPct val="0"/>
            </a:spcBef>
            <a:spcAft>
              <a:spcPct val="15000"/>
            </a:spcAft>
            <a:buChar char="•"/>
          </a:pPr>
          <a:r>
            <a:rPr lang="en-US" sz="1600" kern="1200" dirty="0">
              <a:latin typeface="Abadi" panose="020B0604020104020204" pitchFamily="34" charset="0"/>
            </a:rPr>
            <a:t>useState</a:t>
          </a:r>
          <a:endParaRPr lang="he-IL" sz="1600" kern="1200" dirty="0">
            <a:latin typeface="Abadi" panose="020B0604020104020204" pitchFamily="34" charset="0"/>
          </a:endParaRPr>
        </a:p>
      </dsp:txBody>
      <dsp:txXfrm>
        <a:off x="3649033" y="54335"/>
        <a:ext cx="2722219" cy="1633331"/>
      </dsp:txXfrm>
    </dsp:sp>
    <dsp:sp modelId="{8AB90153-49FC-4944-8977-BDE79C8D4B6D}">
      <dsp:nvSpPr>
        <dsp:cNvPr id="0" name=""/>
        <dsp:cNvSpPr/>
      </dsp:nvSpPr>
      <dsp:spPr>
        <a:xfrm>
          <a:off x="1701584" y="1685867"/>
          <a:ext cx="6656888" cy="546227"/>
        </a:xfrm>
        <a:custGeom>
          <a:avLst/>
          <a:gdLst/>
          <a:ahLst/>
          <a:cxnLst/>
          <a:rect l="0" t="0" r="0" b="0"/>
          <a:pathLst>
            <a:path>
              <a:moveTo>
                <a:pt x="6656888" y="0"/>
              </a:moveTo>
              <a:lnTo>
                <a:pt x="6656888" y="290213"/>
              </a:lnTo>
              <a:lnTo>
                <a:pt x="0" y="290213"/>
              </a:lnTo>
              <a:lnTo>
                <a:pt x="0" y="546227"/>
              </a:lnTo>
            </a:path>
          </a:pathLst>
        </a:custGeom>
        <a:noFill/>
        <a:ln w="6350" cap="flat" cmpd="sng" algn="ctr">
          <a:solidFill>
            <a:schemeClr val="accent1">
              <a:shade val="90000"/>
              <a:hueOff val="415426"/>
              <a:satOff val="-8871"/>
              <a:lumOff val="33109"/>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4862982" y="1955850"/>
        <a:ext cx="334091" cy="6261"/>
      </dsp:txXfrm>
    </dsp:sp>
    <dsp:sp modelId="{63A27F2B-AD8E-4226-B353-5F20DC70F92F}">
      <dsp:nvSpPr>
        <dsp:cNvPr id="0" name=""/>
        <dsp:cNvSpPr/>
      </dsp:nvSpPr>
      <dsp:spPr>
        <a:xfrm>
          <a:off x="6997363" y="54335"/>
          <a:ext cx="2722219" cy="1633331"/>
        </a:xfrm>
        <a:prstGeom prst="rect">
          <a:avLst/>
        </a:prstGeom>
        <a:solidFill>
          <a:schemeClr val="accent1">
            <a:shade val="50000"/>
            <a:hueOff val="321995"/>
            <a:satOff val="-7842"/>
            <a:lumOff val="34317"/>
            <a:alphaOff val="0"/>
          </a:schemeClr>
        </a:solidFill>
        <a:ln>
          <a:noFill/>
        </a:ln>
        <a:effectLst/>
        <a:sp3d prstMaterial="plastic">
          <a:bevelT w="50800" h="50800"/>
          <a:bevelB w="50800" h="1905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rtl="1">
            <a:lnSpc>
              <a:spcPct val="90000"/>
            </a:lnSpc>
            <a:spcBef>
              <a:spcPct val="0"/>
            </a:spcBef>
            <a:spcAft>
              <a:spcPct val="35000"/>
            </a:spcAft>
            <a:buNone/>
          </a:pPr>
          <a:r>
            <a:rPr lang="en-US" sz="2000" kern="1200" dirty="0">
              <a:latin typeface="Abadi" panose="020B0604020104020204" pitchFamily="34" charset="0"/>
            </a:rPr>
            <a:t>Fetching data</a:t>
          </a:r>
          <a:endParaRPr lang="he-IL" sz="2000" kern="1200" dirty="0">
            <a:latin typeface="Abadi" panose="020B0604020104020204" pitchFamily="34" charset="0"/>
          </a:endParaRPr>
        </a:p>
        <a:p>
          <a:pPr marL="171450" lvl="1" indent="-171450" algn="ctr" defTabSz="711200" rtl="1">
            <a:lnSpc>
              <a:spcPct val="90000"/>
            </a:lnSpc>
            <a:spcBef>
              <a:spcPct val="0"/>
            </a:spcBef>
            <a:spcAft>
              <a:spcPct val="15000"/>
            </a:spcAft>
            <a:buChar char="•"/>
          </a:pPr>
          <a:r>
            <a:rPr lang="en-US" sz="1600" kern="1200" dirty="0">
              <a:latin typeface="Abadi" panose="020B0604020104020204" pitchFamily="34" charset="0"/>
            </a:rPr>
            <a:t>useEffect with [ ]</a:t>
          </a:r>
          <a:endParaRPr lang="he-IL" sz="1600" kern="1200" dirty="0">
            <a:latin typeface="Abadi" panose="020B0604020104020204" pitchFamily="34" charset="0"/>
          </a:endParaRPr>
        </a:p>
      </dsp:txBody>
      <dsp:txXfrm>
        <a:off x="6997363" y="54335"/>
        <a:ext cx="2722219" cy="1633331"/>
      </dsp:txXfrm>
    </dsp:sp>
    <dsp:sp modelId="{3E075E93-D6E3-4932-9735-FCB7E234B834}">
      <dsp:nvSpPr>
        <dsp:cNvPr id="0" name=""/>
        <dsp:cNvSpPr/>
      </dsp:nvSpPr>
      <dsp:spPr>
        <a:xfrm>
          <a:off x="3060894" y="3035441"/>
          <a:ext cx="555738" cy="91440"/>
        </a:xfrm>
        <a:custGeom>
          <a:avLst/>
          <a:gdLst/>
          <a:ahLst/>
          <a:cxnLst/>
          <a:rect l="0" t="0" r="0" b="0"/>
          <a:pathLst>
            <a:path>
              <a:moveTo>
                <a:pt x="0" y="45720"/>
              </a:moveTo>
              <a:lnTo>
                <a:pt x="555738" y="45720"/>
              </a:lnTo>
            </a:path>
          </a:pathLst>
        </a:custGeom>
        <a:noFill/>
        <a:ln w="6350" cap="flat" cmpd="sng" algn="ctr">
          <a:solidFill>
            <a:schemeClr val="accent1">
              <a:shade val="90000"/>
              <a:hueOff val="207713"/>
              <a:satOff val="-4436"/>
              <a:lumOff val="16555"/>
              <a:alphaOff val="0"/>
            </a:schemeClr>
          </a:solidFill>
          <a:prstDash val="solid"/>
          <a:miter lim="800000"/>
          <a:tailEnd type="arrow"/>
        </a:ln>
        <a:effectLst/>
        <a:sp3d z="-25400" prstMaterial="plastic"/>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324105" y="3078030"/>
        <a:ext cx="29316" cy="6261"/>
      </dsp:txXfrm>
    </dsp:sp>
    <dsp:sp modelId="{3322BD8A-0CB7-4EB1-A367-555C5D437593}">
      <dsp:nvSpPr>
        <dsp:cNvPr id="0" name=""/>
        <dsp:cNvSpPr/>
      </dsp:nvSpPr>
      <dsp:spPr>
        <a:xfrm>
          <a:off x="340474" y="2264495"/>
          <a:ext cx="2722219" cy="1633331"/>
        </a:xfrm>
        <a:prstGeom prst="rect">
          <a:avLst/>
        </a:prstGeom>
        <a:solidFill>
          <a:schemeClr val="accent1">
            <a:shade val="50000"/>
            <a:hueOff val="321995"/>
            <a:satOff val="-7842"/>
            <a:lumOff val="34317"/>
            <a:alphaOff val="0"/>
          </a:schemeClr>
        </a:solidFill>
        <a:ln>
          <a:noFill/>
        </a:ln>
        <a:effectLst/>
        <a:sp3d extrusionH="6350" prstMaterial="plastic">
          <a:bevelT w="50800" h="50800"/>
          <a:bevelB w="50800" h="1905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rtl="1">
            <a:lnSpc>
              <a:spcPct val="90000"/>
            </a:lnSpc>
            <a:spcBef>
              <a:spcPct val="0"/>
            </a:spcBef>
            <a:spcAft>
              <a:spcPct val="35000"/>
            </a:spcAft>
            <a:buNone/>
          </a:pPr>
          <a:r>
            <a:rPr lang="en-US" sz="2000" kern="1200" dirty="0">
              <a:latin typeface="Abadi" panose="020B0604020104020204" pitchFamily="34" charset="0"/>
            </a:rPr>
            <a:t>Component did update</a:t>
          </a:r>
          <a:endParaRPr lang="he-IL" sz="2000" kern="1200" dirty="0">
            <a:latin typeface="Abadi" panose="020B0604020104020204" pitchFamily="34" charset="0"/>
          </a:endParaRPr>
        </a:p>
        <a:p>
          <a:pPr marL="171450" lvl="1" indent="-171450" algn="ctr" defTabSz="711200" rtl="1">
            <a:lnSpc>
              <a:spcPct val="90000"/>
            </a:lnSpc>
            <a:spcBef>
              <a:spcPct val="0"/>
            </a:spcBef>
            <a:spcAft>
              <a:spcPct val="15000"/>
            </a:spcAft>
            <a:buChar char="•"/>
          </a:pPr>
          <a:r>
            <a:rPr lang="en-US" sz="1600" kern="1200" dirty="0">
              <a:latin typeface="Abadi" panose="020B0604020104020204" pitchFamily="34" charset="0"/>
            </a:rPr>
            <a:t>Changing useState value</a:t>
          </a:r>
          <a:endParaRPr lang="he-IL" sz="1600" kern="1200" dirty="0">
            <a:latin typeface="Abadi" panose="020B0604020104020204" pitchFamily="34" charset="0"/>
          </a:endParaRPr>
        </a:p>
        <a:p>
          <a:pPr marL="171450" lvl="1" indent="-171450" algn="ctr" defTabSz="711200" rtl="1">
            <a:lnSpc>
              <a:spcPct val="90000"/>
            </a:lnSpc>
            <a:spcBef>
              <a:spcPct val="0"/>
            </a:spcBef>
            <a:spcAft>
              <a:spcPct val="15000"/>
            </a:spcAft>
            <a:buChar char="•"/>
          </a:pPr>
          <a:r>
            <a:rPr lang="en-US" sz="1600" kern="1200" dirty="0">
              <a:latin typeface="Abadi" panose="020B0604020104020204" pitchFamily="34" charset="0"/>
            </a:rPr>
            <a:t>useEffect with dependencies</a:t>
          </a:r>
          <a:endParaRPr lang="he-IL" sz="1600" kern="1200" dirty="0">
            <a:latin typeface="Abadi" panose="020B0604020104020204" pitchFamily="34" charset="0"/>
          </a:endParaRPr>
        </a:p>
      </dsp:txBody>
      <dsp:txXfrm>
        <a:off x="340474" y="2264495"/>
        <a:ext cx="2722219" cy="1633331"/>
      </dsp:txXfrm>
    </dsp:sp>
    <dsp:sp modelId="{D91E8868-057B-475F-9C5D-801FBF7B24D7}">
      <dsp:nvSpPr>
        <dsp:cNvPr id="0" name=""/>
        <dsp:cNvSpPr/>
      </dsp:nvSpPr>
      <dsp:spPr>
        <a:xfrm>
          <a:off x="3649033" y="2264495"/>
          <a:ext cx="2722219" cy="1633331"/>
        </a:xfrm>
        <a:prstGeom prst="rect">
          <a:avLst/>
        </a:prstGeom>
        <a:solidFill>
          <a:schemeClr val="accent1">
            <a:shade val="50000"/>
            <a:hueOff val="160997"/>
            <a:satOff val="-3921"/>
            <a:lumOff val="17158"/>
            <a:alphaOff val="0"/>
          </a:schemeClr>
        </a:solidFill>
        <a:ln>
          <a:noFill/>
        </a:ln>
        <a:effectLst/>
        <a:sp3d extrusionH="6350" prstMaterial="plastic">
          <a:bevelT w="50800" h="50800"/>
          <a:bevelB w="50800" h="1905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rtl="1">
            <a:lnSpc>
              <a:spcPct val="90000"/>
            </a:lnSpc>
            <a:spcBef>
              <a:spcPct val="0"/>
            </a:spcBef>
            <a:spcAft>
              <a:spcPct val="35000"/>
            </a:spcAft>
            <a:buNone/>
          </a:pPr>
          <a:r>
            <a:rPr lang="en-US" sz="2000" kern="1200" dirty="0">
              <a:latin typeface="Abadi" panose="020B0604020104020204" pitchFamily="34" charset="0"/>
            </a:rPr>
            <a:t>Component will unmount</a:t>
          </a:r>
          <a:endParaRPr lang="he-IL" sz="2000" kern="1200" dirty="0">
            <a:latin typeface="Abadi" panose="020B0604020104020204" pitchFamily="34" charset="0"/>
          </a:endParaRPr>
        </a:p>
        <a:p>
          <a:pPr marL="171450" lvl="1" indent="-171450" algn="ctr" defTabSz="711200" rtl="1">
            <a:lnSpc>
              <a:spcPct val="90000"/>
            </a:lnSpc>
            <a:spcBef>
              <a:spcPct val="0"/>
            </a:spcBef>
            <a:spcAft>
              <a:spcPct val="15000"/>
            </a:spcAft>
            <a:buChar char="•"/>
          </a:pPr>
          <a:r>
            <a:rPr lang="en-US" sz="1600" kern="1200" dirty="0">
              <a:latin typeface="Abadi" panose="020B0604020104020204" pitchFamily="34" charset="0"/>
            </a:rPr>
            <a:t>useEffect with return</a:t>
          </a:r>
          <a:endParaRPr lang="he-IL" sz="1600" kern="1200" dirty="0">
            <a:latin typeface="Abadi" panose="020B0604020104020204" pitchFamily="34" charset="0"/>
          </a:endParaRPr>
        </a:p>
      </dsp:txBody>
      <dsp:txXfrm>
        <a:off x="3649033" y="2264495"/>
        <a:ext cx="2722219" cy="16333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843450A-B55A-4A48-BB5C-45C9313FED57}" type="datetimeFigureOut">
              <a:rPr lang="he-IL" smtClean="0"/>
              <a:t>י"א/ניסן/תשפ"ג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17C02D7-13EB-4B07-A888-A2C92A6E3931}" type="slidenum">
              <a:rPr lang="he-IL" smtClean="0"/>
              <a:t>‹#›</a:t>
            </a:fld>
            <a:endParaRPr lang="he-IL"/>
          </a:p>
        </p:txBody>
      </p:sp>
    </p:spTree>
    <p:extLst>
      <p:ext uri="{BB962C8B-B14F-4D97-AF65-F5344CB8AC3E}">
        <p14:creationId xmlns:p14="http://schemas.microsoft.com/office/powerpoint/2010/main" val="285041600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12</a:t>
            </a:fld>
            <a:endParaRPr lang="he-IL"/>
          </a:p>
        </p:txBody>
      </p:sp>
    </p:spTree>
    <p:extLst>
      <p:ext uri="{BB962C8B-B14F-4D97-AF65-F5344CB8AC3E}">
        <p14:creationId xmlns:p14="http://schemas.microsoft.com/office/powerpoint/2010/main" val="4156194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101</a:t>
            </a:fld>
            <a:endParaRPr lang="he-IL"/>
          </a:p>
        </p:txBody>
      </p:sp>
    </p:spTree>
    <p:extLst>
      <p:ext uri="{BB962C8B-B14F-4D97-AF65-F5344CB8AC3E}">
        <p14:creationId xmlns:p14="http://schemas.microsoft.com/office/powerpoint/2010/main" val="2546003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125</a:t>
            </a:fld>
            <a:endParaRPr lang="he-IL"/>
          </a:p>
        </p:txBody>
      </p:sp>
    </p:spTree>
    <p:extLst>
      <p:ext uri="{BB962C8B-B14F-4D97-AF65-F5344CB8AC3E}">
        <p14:creationId xmlns:p14="http://schemas.microsoft.com/office/powerpoint/2010/main" val="214554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126</a:t>
            </a:fld>
            <a:endParaRPr lang="he-IL"/>
          </a:p>
        </p:txBody>
      </p:sp>
    </p:spTree>
    <p:extLst>
      <p:ext uri="{BB962C8B-B14F-4D97-AF65-F5344CB8AC3E}">
        <p14:creationId xmlns:p14="http://schemas.microsoft.com/office/powerpoint/2010/main" val="318232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127</a:t>
            </a:fld>
            <a:endParaRPr lang="he-IL"/>
          </a:p>
        </p:txBody>
      </p:sp>
    </p:spTree>
    <p:extLst>
      <p:ext uri="{BB962C8B-B14F-4D97-AF65-F5344CB8AC3E}">
        <p14:creationId xmlns:p14="http://schemas.microsoft.com/office/powerpoint/2010/main" val="324967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139</a:t>
            </a:fld>
            <a:endParaRPr lang="he-IL"/>
          </a:p>
        </p:txBody>
      </p:sp>
    </p:spTree>
    <p:extLst>
      <p:ext uri="{BB962C8B-B14F-4D97-AF65-F5344CB8AC3E}">
        <p14:creationId xmlns:p14="http://schemas.microsoft.com/office/powerpoint/2010/main" val="3519095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151</a:t>
            </a:fld>
            <a:endParaRPr lang="he-IL"/>
          </a:p>
        </p:txBody>
      </p:sp>
    </p:spTree>
    <p:extLst>
      <p:ext uri="{BB962C8B-B14F-4D97-AF65-F5344CB8AC3E}">
        <p14:creationId xmlns:p14="http://schemas.microsoft.com/office/powerpoint/2010/main" val="1696221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166</a:t>
            </a:fld>
            <a:endParaRPr lang="he-IL"/>
          </a:p>
        </p:txBody>
      </p:sp>
    </p:spTree>
    <p:extLst>
      <p:ext uri="{BB962C8B-B14F-4D97-AF65-F5344CB8AC3E}">
        <p14:creationId xmlns:p14="http://schemas.microsoft.com/office/powerpoint/2010/main" val="2833046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180</a:t>
            </a:fld>
            <a:endParaRPr lang="he-IL"/>
          </a:p>
        </p:txBody>
      </p:sp>
    </p:spTree>
    <p:extLst>
      <p:ext uri="{BB962C8B-B14F-4D97-AF65-F5344CB8AC3E}">
        <p14:creationId xmlns:p14="http://schemas.microsoft.com/office/powerpoint/2010/main" val="57195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186</a:t>
            </a:fld>
            <a:endParaRPr lang="he-IL"/>
          </a:p>
        </p:txBody>
      </p:sp>
    </p:spTree>
    <p:extLst>
      <p:ext uri="{BB962C8B-B14F-4D97-AF65-F5344CB8AC3E}">
        <p14:creationId xmlns:p14="http://schemas.microsoft.com/office/powerpoint/2010/main" val="268214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197</a:t>
            </a:fld>
            <a:endParaRPr lang="he-IL"/>
          </a:p>
        </p:txBody>
      </p:sp>
    </p:spTree>
    <p:extLst>
      <p:ext uri="{BB962C8B-B14F-4D97-AF65-F5344CB8AC3E}">
        <p14:creationId xmlns:p14="http://schemas.microsoft.com/office/powerpoint/2010/main" val="64032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14</a:t>
            </a:fld>
            <a:endParaRPr lang="he-IL"/>
          </a:p>
        </p:txBody>
      </p:sp>
    </p:spTree>
    <p:extLst>
      <p:ext uri="{BB962C8B-B14F-4D97-AF65-F5344CB8AC3E}">
        <p14:creationId xmlns:p14="http://schemas.microsoft.com/office/powerpoint/2010/main" val="27503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214</a:t>
            </a:fld>
            <a:endParaRPr lang="he-IL"/>
          </a:p>
        </p:txBody>
      </p:sp>
    </p:spTree>
    <p:extLst>
      <p:ext uri="{BB962C8B-B14F-4D97-AF65-F5344CB8AC3E}">
        <p14:creationId xmlns:p14="http://schemas.microsoft.com/office/powerpoint/2010/main" val="1728931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218</a:t>
            </a:fld>
            <a:endParaRPr lang="he-IL"/>
          </a:p>
        </p:txBody>
      </p:sp>
    </p:spTree>
    <p:extLst>
      <p:ext uri="{BB962C8B-B14F-4D97-AF65-F5344CB8AC3E}">
        <p14:creationId xmlns:p14="http://schemas.microsoft.com/office/powerpoint/2010/main" val="1313400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236</a:t>
            </a:fld>
            <a:endParaRPr lang="he-IL"/>
          </a:p>
        </p:txBody>
      </p:sp>
    </p:spTree>
    <p:extLst>
      <p:ext uri="{BB962C8B-B14F-4D97-AF65-F5344CB8AC3E}">
        <p14:creationId xmlns:p14="http://schemas.microsoft.com/office/powerpoint/2010/main" val="3836554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250</a:t>
            </a:fld>
            <a:endParaRPr lang="he-IL"/>
          </a:p>
        </p:txBody>
      </p:sp>
    </p:spTree>
    <p:extLst>
      <p:ext uri="{BB962C8B-B14F-4D97-AF65-F5344CB8AC3E}">
        <p14:creationId xmlns:p14="http://schemas.microsoft.com/office/powerpoint/2010/main" val="3257443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251</a:t>
            </a:fld>
            <a:endParaRPr lang="he-IL"/>
          </a:p>
        </p:txBody>
      </p:sp>
    </p:spTree>
    <p:extLst>
      <p:ext uri="{BB962C8B-B14F-4D97-AF65-F5344CB8AC3E}">
        <p14:creationId xmlns:p14="http://schemas.microsoft.com/office/powerpoint/2010/main" val="3823294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252</a:t>
            </a:fld>
            <a:endParaRPr lang="he-IL"/>
          </a:p>
        </p:txBody>
      </p:sp>
    </p:spTree>
    <p:extLst>
      <p:ext uri="{BB962C8B-B14F-4D97-AF65-F5344CB8AC3E}">
        <p14:creationId xmlns:p14="http://schemas.microsoft.com/office/powerpoint/2010/main" val="2506076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257</a:t>
            </a:fld>
            <a:endParaRPr lang="he-IL"/>
          </a:p>
        </p:txBody>
      </p:sp>
    </p:spTree>
    <p:extLst>
      <p:ext uri="{BB962C8B-B14F-4D97-AF65-F5344CB8AC3E}">
        <p14:creationId xmlns:p14="http://schemas.microsoft.com/office/powerpoint/2010/main" val="912156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258</a:t>
            </a:fld>
            <a:endParaRPr lang="he-IL"/>
          </a:p>
        </p:txBody>
      </p:sp>
    </p:spTree>
    <p:extLst>
      <p:ext uri="{BB962C8B-B14F-4D97-AF65-F5344CB8AC3E}">
        <p14:creationId xmlns:p14="http://schemas.microsoft.com/office/powerpoint/2010/main" val="1543519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259</a:t>
            </a:fld>
            <a:endParaRPr lang="he-IL"/>
          </a:p>
        </p:txBody>
      </p:sp>
    </p:spTree>
    <p:extLst>
      <p:ext uri="{BB962C8B-B14F-4D97-AF65-F5344CB8AC3E}">
        <p14:creationId xmlns:p14="http://schemas.microsoft.com/office/powerpoint/2010/main" val="430361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260</a:t>
            </a:fld>
            <a:endParaRPr lang="he-IL"/>
          </a:p>
        </p:txBody>
      </p:sp>
    </p:spTree>
    <p:extLst>
      <p:ext uri="{BB962C8B-B14F-4D97-AF65-F5344CB8AC3E}">
        <p14:creationId xmlns:p14="http://schemas.microsoft.com/office/powerpoint/2010/main" val="384089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22</a:t>
            </a:fld>
            <a:endParaRPr lang="he-IL"/>
          </a:p>
        </p:txBody>
      </p:sp>
    </p:spTree>
    <p:extLst>
      <p:ext uri="{BB962C8B-B14F-4D97-AF65-F5344CB8AC3E}">
        <p14:creationId xmlns:p14="http://schemas.microsoft.com/office/powerpoint/2010/main" val="4000429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266</a:t>
            </a:fld>
            <a:endParaRPr lang="he-IL"/>
          </a:p>
        </p:txBody>
      </p:sp>
    </p:spTree>
    <p:extLst>
      <p:ext uri="{BB962C8B-B14F-4D97-AF65-F5344CB8AC3E}">
        <p14:creationId xmlns:p14="http://schemas.microsoft.com/office/powerpoint/2010/main" val="201840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277</a:t>
            </a:fld>
            <a:endParaRPr lang="he-IL"/>
          </a:p>
        </p:txBody>
      </p:sp>
    </p:spTree>
    <p:extLst>
      <p:ext uri="{BB962C8B-B14F-4D97-AF65-F5344CB8AC3E}">
        <p14:creationId xmlns:p14="http://schemas.microsoft.com/office/powerpoint/2010/main" val="2085983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278</a:t>
            </a:fld>
            <a:endParaRPr lang="he-IL"/>
          </a:p>
        </p:txBody>
      </p:sp>
    </p:spTree>
    <p:extLst>
      <p:ext uri="{BB962C8B-B14F-4D97-AF65-F5344CB8AC3E}">
        <p14:creationId xmlns:p14="http://schemas.microsoft.com/office/powerpoint/2010/main" val="1087403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279</a:t>
            </a:fld>
            <a:endParaRPr lang="he-IL"/>
          </a:p>
        </p:txBody>
      </p:sp>
    </p:spTree>
    <p:extLst>
      <p:ext uri="{BB962C8B-B14F-4D97-AF65-F5344CB8AC3E}">
        <p14:creationId xmlns:p14="http://schemas.microsoft.com/office/powerpoint/2010/main" val="2055799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280</a:t>
            </a:fld>
            <a:endParaRPr lang="he-IL"/>
          </a:p>
        </p:txBody>
      </p:sp>
    </p:spTree>
    <p:extLst>
      <p:ext uri="{BB962C8B-B14F-4D97-AF65-F5344CB8AC3E}">
        <p14:creationId xmlns:p14="http://schemas.microsoft.com/office/powerpoint/2010/main" val="4067448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286</a:t>
            </a:fld>
            <a:endParaRPr lang="he-IL"/>
          </a:p>
        </p:txBody>
      </p:sp>
    </p:spTree>
    <p:extLst>
      <p:ext uri="{BB962C8B-B14F-4D97-AF65-F5344CB8AC3E}">
        <p14:creationId xmlns:p14="http://schemas.microsoft.com/office/powerpoint/2010/main" val="3146383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288</a:t>
            </a:fld>
            <a:endParaRPr lang="he-IL"/>
          </a:p>
        </p:txBody>
      </p:sp>
    </p:spTree>
    <p:extLst>
      <p:ext uri="{BB962C8B-B14F-4D97-AF65-F5344CB8AC3E}">
        <p14:creationId xmlns:p14="http://schemas.microsoft.com/office/powerpoint/2010/main" val="71897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316</a:t>
            </a:fld>
            <a:endParaRPr lang="he-IL"/>
          </a:p>
        </p:txBody>
      </p:sp>
    </p:spTree>
    <p:extLst>
      <p:ext uri="{BB962C8B-B14F-4D97-AF65-F5344CB8AC3E}">
        <p14:creationId xmlns:p14="http://schemas.microsoft.com/office/powerpoint/2010/main" val="2842401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346</a:t>
            </a:fld>
            <a:endParaRPr lang="he-IL"/>
          </a:p>
        </p:txBody>
      </p:sp>
    </p:spTree>
    <p:extLst>
      <p:ext uri="{BB962C8B-B14F-4D97-AF65-F5344CB8AC3E}">
        <p14:creationId xmlns:p14="http://schemas.microsoft.com/office/powerpoint/2010/main" val="3617262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384</a:t>
            </a:fld>
            <a:endParaRPr lang="he-IL"/>
          </a:p>
        </p:txBody>
      </p:sp>
    </p:spTree>
    <p:extLst>
      <p:ext uri="{BB962C8B-B14F-4D97-AF65-F5344CB8AC3E}">
        <p14:creationId xmlns:p14="http://schemas.microsoft.com/office/powerpoint/2010/main" val="25248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35</a:t>
            </a:fld>
            <a:endParaRPr lang="he-IL"/>
          </a:p>
        </p:txBody>
      </p:sp>
    </p:spTree>
    <p:extLst>
      <p:ext uri="{BB962C8B-B14F-4D97-AF65-F5344CB8AC3E}">
        <p14:creationId xmlns:p14="http://schemas.microsoft.com/office/powerpoint/2010/main" val="2732536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397</a:t>
            </a:fld>
            <a:endParaRPr lang="he-IL"/>
          </a:p>
        </p:txBody>
      </p:sp>
    </p:spTree>
    <p:extLst>
      <p:ext uri="{BB962C8B-B14F-4D97-AF65-F5344CB8AC3E}">
        <p14:creationId xmlns:p14="http://schemas.microsoft.com/office/powerpoint/2010/main" val="3464056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411</a:t>
            </a:fld>
            <a:endParaRPr lang="he-IL"/>
          </a:p>
        </p:txBody>
      </p:sp>
    </p:spTree>
    <p:extLst>
      <p:ext uri="{BB962C8B-B14F-4D97-AF65-F5344CB8AC3E}">
        <p14:creationId xmlns:p14="http://schemas.microsoft.com/office/powerpoint/2010/main" val="3767929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431</a:t>
            </a:fld>
            <a:endParaRPr lang="he-IL"/>
          </a:p>
        </p:txBody>
      </p:sp>
    </p:spTree>
    <p:extLst>
      <p:ext uri="{BB962C8B-B14F-4D97-AF65-F5344CB8AC3E}">
        <p14:creationId xmlns:p14="http://schemas.microsoft.com/office/powerpoint/2010/main" val="26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432</a:t>
            </a:fld>
            <a:endParaRPr lang="he-IL"/>
          </a:p>
        </p:txBody>
      </p:sp>
    </p:spTree>
    <p:extLst>
      <p:ext uri="{BB962C8B-B14F-4D97-AF65-F5344CB8AC3E}">
        <p14:creationId xmlns:p14="http://schemas.microsoft.com/office/powerpoint/2010/main" val="253479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78</a:t>
            </a:fld>
            <a:endParaRPr lang="he-IL"/>
          </a:p>
        </p:txBody>
      </p:sp>
    </p:spTree>
    <p:extLst>
      <p:ext uri="{BB962C8B-B14F-4D97-AF65-F5344CB8AC3E}">
        <p14:creationId xmlns:p14="http://schemas.microsoft.com/office/powerpoint/2010/main" val="1850806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79</a:t>
            </a:fld>
            <a:endParaRPr lang="he-IL"/>
          </a:p>
        </p:txBody>
      </p:sp>
    </p:spTree>
    <p:extLst>
      <p:ext uri="{BB962C8B-B14F-4D97-AF65-F5344CB8AC3E}">
        <p14:creationId xmlns:p14="http://schemas.microsoft.com/office/powerpoint/2010/main" val="309432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83</a:t>
            </a:fld>
            <a:endParaRPr lang="he-IL"/>
          </a:p>
        </p:txBody>
      </p:sp>
    </p:spTree>
    <p:extLst>
      <p:ext uri="{BB962C8B-B14F-4D97-AF65-F5344CB8AC3E}">
        <p14:creationId xmlns:p14="http://schemas.microsoft.com/office/powerpoint/2010/main" val="400187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97</a:t>
            </a:fld>
            <a:endParaRPr lang="he-IL"/>
          </a:p>
        </p:txBody>
      </p:sp>
    </p:spTree>
    <p:extLst>
      <p:ext uri="{BB962C8B-B14F-4D97-AF65-F5344CB8AC3E}">
        <p14:creationId xmlns:p14="http://schemas.microsoft.com/office/powerpoint/2010/main" val="220970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17C02D7-13EB-4B07-A888-A2C92A6E3931}" type="slidenum">
              <a:rPr lang="he-IL" smtClean="0"/>
              <a:t>100</a:t>
            </a:fld>
            <a:endParaRPr lang="he-IL"/>
          </a:p>
        </p:txBody>
      </p:sp>
    </p:spTree>
    <p:extLst>
      <p:ext uri="{BB962C8B-B14F-4D97-AF65-F5344CB8AC3E}">
        <p14:creationId xmlns:p14="http://schemas.microsoft.com/office/powerpoint/2010/main" val="314293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2C3FEF-F2E9-4473-9A66-C85C7FF480B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AE4E8B19-DDFB-4049-8BAE-999248936C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DDE69D4-8F17-4B87-9FC8-5AD1D242AF1E}"/>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E24BA04C-4BA2-49F8-A5B4-205BCCA3005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037665F-31FF-4E2A-8E36-A33C1793A3FA}"/>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209117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FC0C3A-3BED-4E0E-AA56-68752ADA1CC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9B5F8D4-CE7B-4D2A-BB36-25AAA05EC061}"/>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3D14D2D-62C9-4360-B2B2-849A6CCF3881}"/>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2C3760A5-9F54-4EC5-8F52-7E86CF47529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10A48C5-C182-4398-A456-1D1C50099BBC}"/>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1881550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719EA27-3439-45F0-BE99-2F965A3C769A}"/>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9F7D78B-56E3-40F7-A281-2E9D986F4D94}"/>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A06A090-7045-4014-B6EE-928918F581BD}"/>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5558B175-29A0-4701-B610-E345ECF08C4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225B08A-17B2-4372-8BDB-12029BA242D5}"/>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240393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4779FB6-2792-464B-944E-6888BD91121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D60943F-A33A-4C4E-AC64-B248E2CFC53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0CED4AF-2CD0-43F7-8AB0-8D0037CFC325}"/>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84650BB7-08CD-40DE-A42B-7547019FF22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6C0B397-E6F7-42A9-95D7-A914CBFF499D}"/>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293643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30AB85-BDCD-4AFD-8219-14B5F0DA4B8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72E1A3A-8F37-4EB4-B7B3-9765504EAC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7AA1D4C-38B4-4D39-8672-83621684CE82}"/>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DD695709-6305-41B7-8341-0F0CC213C60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53FF99E-1F14-40A5-B4DA-425CC2E0D8FC}"/>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73681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21C8C5-1954-4362-AB1F-7A9E5BF1FE5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D4723DB-EBE2-4402-A357-529B61637AA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603421E-3899-4677-B4CE-F527445AED5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BEA22BB-6AEF-4C45-84BA-232C7BFCD3CC}"/>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6" name="מציין מיקום של כותרת תחתונה 5">
            <a:extLst>
              <a:ext uri="{FF2B5EF4-FFF2-40B4-BE49-F238E27FC236}">
                <a16:creationId xmlns:a16="http://schemas.microsoft.com/office/drawing/2014/main" id="{88CF8324-A6C4-46D2-AD78-32C07B14E11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75B61E9-0C6A-400C-BA64-5F2CFD540052}"/>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78850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F4D7D6-9750-46E4-BB90-CABE4CBAF7D5}"/>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871A239-05BE-48ED-BD34-659D1409D2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226C0A91-B3EF-460F-92C5-23DF13BA7697}"/>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3F92C9C-610E-4C59-B388-4CEF62D242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5EBC0B1-226A-470C-92A1-700215DB0DF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71A84DD0-1C1F-43A7-99D7-8FC24B0FAE64}"/>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8" name="מציין מיקום של כותרת תחתונה 7">
            <a:extLst>
              <a:ext uri="{FF2B5EF4-FFF2-40B4-BE49-F238E27FC236}">
                <a16:creationId xmlns:a16="http://schemas.microsoft.com/office/drawing/2014/main" id="{7EBD3216-E394-4A29-9880-21417A7FFB79}"/>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3C6F8237-5AF8-4B8F-B28C-91314F4BFB21}"/>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354069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3FF293-5526-4D0B-9AC9-A770337A1EC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18306023-5808-4996-87C2-D2416160C326}"/>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4" name="מציין מיקום של כותרת תחתונה 3">
            <a:extLst>
              <a:ext uri="{FF2B5EF4-FFF2-40B4-BE49-F238E27FC236}">
                <a16:creationId xmlns:a16="http://schemas.microsoft.com/office/drawing/2014/main" id="{3E45D5F9-E682-4ED4-B8E3-E50943623E5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3FA4996-7432-4EA5-9BED-DE42636E412A}"/>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381512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DDC8AA-9500-414A-B576-A3DA08E033CD}"/>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3" name="מציין מיקום של כותרת תחתונה 2">
            <a:extLst>
              <a:ext uri="{FF2B5EF4-FFF2-40B4-BE49-F238E27FC236}">
                <a16:creationId xmlns:a16="http://schemas.microsoft.com/office/drawing/2014/main" id="{7935BA42-B1EF-4A83-95AF-406BDF69839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B493A381-68F9-4A99-9DA9-D8BDC31D5F9F}"/>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159114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96F7F2-FFC6-4B55-9A4E-AA0FD0BB774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FE2C32A-D294-4B1D-9CBF-2F46F7ABA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8A78D07-C6F6-442D-843D-5430AE836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B8854BD-4F26-4AC6-8883-25767BDDFEFA}"/>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6" name="מציין מיקום של כותרת תחתונה 5">
            <a:extLst>
              <a:ext uri="{FF2B5EF4-FFF2-40B4-BE49-F238E27FC236}">
                <a16:creationId xmlns:a16="http://schemas.microsoft.com/office/drawing/2014/main" id="{1B2B3B21-941E-41F1-A064-7E2BDBFE13D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BCE705C-2EFA-4A6E-8DF2-1F33ABC05F9C}"/>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354697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8D0A0D-8C69-4076-A66F-50131E395CE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E807302-B5B2-4249-AF2E-622E8448B0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C3117E7-F3AF-4302-8243-F4CB0E815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792CEB2-D807-42F3-B504-C926F1EF3238}"/>
              </a:ext>
            </a:extLst>
          </p:cNvPr>
          <p:cNvSpPr>
            <a:spLocks noGrp="1"/>
          </p:cNvSpPr>
          <p:nvPr>
            <p:ph type="dt" sz="half" idx="10"/>
          </p:nvPr>
        </p:nvSpPr>
        <p:spPr/>
        <p:txBody>
          <a:bodyPr/>
          <a:lstStyle/>
          <a:p>
            <a:fld id="{5E65EE68-A492-4A82-A0E2-67A618B2ABA8}" type="datetimeFigureOut">
              <a:rPr lang="he-IL" smtClean="0"/>
              <a:t>י"א/ניסן/תשפ"ג</a:t>
            </a:fld>
            <a:endParaRPr lang="he-IL"/>
          </a:p>
        </p:txBody>
      </p:sp>
      <p:sp>
        <p:nvSpPr>
          <p:cNvPr id="6" name="מציין מיקום של כותרת תחתונה 5">
            <a:extLst>
              <a:ext uri="{FF2B5EF4-FFF2-40B4-BE49-F238E27FC236}">
                <a16:creationId xmlns:a16="http://schemas.microsoft.com/office/drawing/2014/main" id="{1AAD468D-710D-4A99-A733-58313555C55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3A3BB8C-3173-46F0-85BB-F2060B960C8E}"/>
              </a:ext>
            </a:extLst>
          </p:cNvPr>
          <p:cNvSpPr>
            <a:spLocks noGrp="1"/>
          </p:cNvSpPr>
          <p:nvPr>
            <p:ph type="sldNum" sz="quarter" idx="12"/>
          </p:nvPr>
        </p:nvSpPr>
        <p:spPr/>
        <p:txBody>
          <a:bodyPr/>
          <a:lstStyle/>
          <a:p>
            <a:fld id="{BA22986B-0BA7-4F70-957E-FF06BB0DF3FA}" type="slidenum">
              <a:rPr lang="he-IL" smtClean="0"/>
              <a:t>‹#›</a:t>
            </a:fld>
            <a:endParaRPr lang="he-IL"/>
          </a:p>
        </p:txBody>
      </p:sp>
    </p:spTree>
    <p:extLst>
      <p:ext uri="{BB962C8B-B14F-4D97-AF65-F5344CB8AC3E}">
        <p14:creationId xmlns:p14="http://schemas.microsoft.com/office/powerpoint/2010/main" val="149481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401C888-17AF-4802-A4F8-F56B26CE348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A9E4F54-4E54-480F-852F-1AF4A3B62769}"/>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9882DCC-1C62-46EB-A768-946084AA684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E65EE68-A492-4A82-A0E2-67A618B2ABA8}" type="datetimeFigureOut">
              <a:rPr lang="he-IL" smtClean="0"/>
              <a:t>י"א/ניסן/תשפ"ג</a:t>
            </a:fld>
            <a:endParaRPr lang="he-IL"/>
          </a:p>
        </p:txBody>
      </p:sp>
      <p:sp>
        <p:nvSpPr>
          <p:cNvPr id="5" name="מציין מיקום של כותרת תחתונה 4">
            <a:extLst>
              <a:ext uri="{FF2B5EF4-FFF2-40B4-BE49-F238E27FC236}">
                <a16:creationId xmlns:a16="http://schemas.microsoft.com/office/drawing/2014/main" id="{486ABE54-5458-47E9-9155-6626DCEC1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09DC86E-2DD0-4B9C-9FFF-8A76AD394FA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A22986B-0BA7-4F70-957E-FF06BB0DF3FA}" type="slidenum">
              <a:rPr lang="he-IL" smtClean="0"/>
              <a:t>‹#›</a:t>
            </a:fld>
            <a:endParaRPr lang="he-IL"/>
          </a:p>
        </p:txBody>
      </p:sp>
    </p:spTree>
    <p:extLst>
      <p:ext uri="{BB962C8B-B14F-4D97-AF65-F5344CB8AC3E}">
        <p14:creationId xmlns:p14="http://schemas.microsoft.com/office/powerpoint/2010/main" val="2699542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microsoft.com/office/2007/relationships/hdphoto" Target="../media/hdphoto4.wdp"/><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hyperlink" Target="https://reactjs.org/docs/faq-internals.html" TargetMode="Externa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10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7.jpeg"/><Relationship Id="rId9" Type="http://schemas.openxmlformats.org/officeDocument/2006/relationships/image" Target="../media/image13.svg"/></Relationships>
</file>

<file path=ppt/slides/_rels/slide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7.jpeg"/><Relationship Id="rId9" Type="http://schemas.openxmlformats.org/officeDocument/2006/relationships/image" Target="../media/image13.svg"/></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7.jpeg"/><Relationship Id="rId9" Type="http://schemas.openxmlformats.org/officeDocument/2006/relationships/image" Target="../media/image13.sv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0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7.jpe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5.wdp"/><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7.jpeg"/><Relationship Id="rId9" Type="http://schemas.openxmlformats.org/officeDocument/2006/relationships/image" Target="../media/image13.svg"/></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1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7.jpeg"/><Relationship Id="rId9" Type="http://schemas.openxmlformats.org/officeDocument/2006/relationships/image" Target="../media/image13.svg"/></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7.jpe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1.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2.png"/><Relationship Id="rId4" Type="http://schemas.microsoft.com/office/2007/relationships/hdphoto" Target="../media/hdphoto6.wdp"/></Relationships>
</file>

<file path=ppt/slides/_rels/slide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12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7.jpeg"/><Relationship Id="rId9"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2.xml"/></Relationships>
</file>

<file path=ppt/slides/_rels/slide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create-react-app.dev/docs/using-the-public-folder/"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3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js.org/docs/hooks-overview.html"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1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hyperlink" Target="https://www.youtube.com/watch?v=dpw9EHDh2bM&amp;t=4s"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diagramColors" Target="../diagrams/colors7.xml"/><Relationship Id="rId3" Type="http://schemas.openxmlformats.org/officeDocument/2006/relationships/image" Target="../media/image6.png"/><Relationship Id="rId7" Type="http://schemas.openxmlformats.org/officeDocument/2006/relationships/image" Target="../media/image202.svg"/><Relationship Id="rId12" Type="http://schemas.openxmlformats.org/officeDocument/2006/relationships/diagramQuickStyle" Target="../diagrams/quickStyle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diagramLayout" Target="../diagrams/layout7.xml"/><Relationship Id="rId5" Type="http://schemas.openxmlformats.org/officeDocument/2006/relationships/image" Target="../media/image7.jpeg"/><Relationship Id="rId15" Type="http://schemas.openxmlformats.org/officeDocument/2006/relationships/hyperlink" Target="https://reactjs.org/docs/hooks-rules.html" TargetMode="External"/><Relationship Id="rId10" Type="http://schemas.openxmlformats.org/officeDocument/2006/relationships/diagramData" Target="../diagrams/data7.xml"/><Relationship Id="rId4" Type="http://schemas.microsoft.com/office/2007/relationships/hdphoto" Target="../media/hdphoto4.wdp"/><Relationship Id="rId9" Type="http://schemas.microsoft.com/office/2007/relationships/hdphoto" Target="../media/hdphoto1.wdp"/><Relationship Id="rId14" Type="http://schemas.microsoft.com/office/2007/relationships/diagramDrawing" Target="../diagrams/drawing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14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7.jpeg"/><Relationship Id="rId9" Type="http://schemas.openxmlformats.org/officeDocument/2006/relationships/image" Target="../media/image13.svg"/></Relationships>
</file>

<file path=ppt/slides/_rels/slide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6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router.com/en/main"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16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16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8.xml"/><Relationship Id="rId3" Type="http://schemas.microsoft.com/office/2007/relationships/hdphoto" Target="../media/hdphoto4.wdp"/><Relationship Id="rId7" Type="http://schemas.openxmlformats.org/officeDocument/2006/relationships/image" Target="../media/image4.png"/><Relationship Id="rId12" Type="http://schemas.openxmlformats.org/officeDocument/2006/relationships/diagramColors" Target="../diagrams/colors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diagramQuickStyle" Target="../diagrams/quickStyle8.xml"/><Relationship Id="rId5" Type="http://schemas.openxmlformats.org/officeDocument/2006/relationships/image" Target="../media/image10.png"/><Relationship Id="rId10" Type="http://schemas.openxmlformats.org/officeDocument/2006/relationships/diagramLayout" Target="../diagrams/layout8.xml"/><Relationship Id="rId4" Type="http://schemas.openxmlformats.org/officeDocument/2006/relationships/image" Target="../media/image7.jpeg"/><Relationship Id="rId9" Type="http://schemas.openxmlformats.org/officeDocument/2006/relationships/diagramData" Target="../diagrams/data8.xml"/></Relationships>
</file>

<file path=ppt/slides/_rels/slide16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6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7.jpe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www.youtube.com/watch?v=fzm-zYHjIgY" TargetMode="External"/><Relationship Id="rId4" Type="http://schemas.openxmlformats.org/officeDocument/2006/relationships/image" Target="../media/image28.png"/></Relationships>
</file>

<file path=ppt/slides/_rels/slide1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7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4.svg"/><Relationship Id="rId5" Type="http://schemas.openxmlformats.org/officeDocument/2006/relationships/image" Target="../media/image233.png"/><Relationship Id="rId4" Type="http://schemas.openxmlformats.org/officeDocument/2006/relationships/image" Target="../media/image7.jpeg"/><Relationship Id="rId9" Type="http://schemas.openxmlformats.org/officeDocument/2006/relationships/image" Target="../media/image13.svg"/></Relationships>
</file>

<file path=ppt/slides/_rels/slide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7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7.jpeg"/><Relationship Id="rId9" Type="http://schemas.openxmlformats.org/officeDocument/2006/relationships/image" Target="../media/image13.svg"/></Relationships>
</file>

<file path=ppt/slides/_rels/slide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8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7.jpeg"/><Relationship Id="rId9" Type="http://schemas.openxmlformats.org/officeDocument/2006/relationships/image" Target="../media/image13.svg"/></Relationships>
</file>

<file path=ppt/slides/_rels/slide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8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8.svg"/><Relationship Id="rId5" Type="http://schemas.openxmlformats.org/officeDocument/2006/relationships/image" Target="../media/image247.png"/><Relationship Id="rId4" Type="http://schemas.openxmlformats.org/officeDocument/2006/relationships/image" Target="../media/image7.jpeg"/><Relationship Id="rId9" Type="http://schemas.openxmlformats.org/officeDocument/2006/relationships/image" Target="../media/image13.svg"/></Relationships>
</file>

<file path=ppt/slides/_rels/slide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8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18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8.svg"/><Relationship Id="rId5" Type="http://schemas.openxmlformats.org/officeDocument/2006/relationships/image" Target="../media/image247.png"/><Relationship Id="rId4" Type="http://schemas.openxmlformats.org/officeDocument/2006/relationships/image" Target="../media/image7.jpeg"/><Relationship Id="rId9" Type="http://schemas.openxmlformats.org/officeDocument/2006/relationships/image" Target="../media/image13.svg"/></Relationships>
</file>

<file path=ppt/slides/_rels/slide1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youtube.com/watch?v=00RoZflFE34" TargetMode="External"/></Relationships>
</file>

<file path=ppt/slides/_rels/slide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9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8.svg"/><Relationship Id="rId5" Type="http://schemas.openxmlformats.org/officeDocument/2006/relationships/image" Target="../media/image247.png"/><Relationship Id="rId4" Type="http://schemas.openxmlformats.org/officeDocument/2006/relationships/image" Target="../media/image7.jpeg"/><Relationship Id="rId9" Type="http://schemas.openxmlformats.org/officeDocument/2006/relationships/image" Target="../media/image13.svg"/></Relationships>
</file>

<file path=ppt/slides/_rels/slide1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7.jpeg"/><Relationship Id="rId4" Type="http://schemas.microsoft.com/office/2007/relationships/hdphoto" Target="../media/hdphoto4.wdp"/></Relationships>
</file>

<file path=ppt/slides/_rels/slide19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router.com/en/main"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199.xml.rels><?xml version="1.0" encoding="UTF-8" standalone="yes"?>
<Relationships xmlns="http://schemas.openxmlformats.org/package/2006/relationships"><Relationship Id="rId8" Type="http://schemas.microsoft.com/office/2007/relationships/diagramDrawing" Target="../diagrams/drawing9.xml"/><Relationship Id="rId3" Type="http://schemas.microsoft.com/office/2007/relationships/hdphoto" Target="../media/hdphoto5.wdp"/><Relationship Id="rId7" Type="http://schemas.openxmlformats.org/officeDocument/2006/relationships/diagramColors" Target="../diagrams/colors9.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hyperlink" Target="https://reactjs.org/docs/hooks-faq.html#how-do-lifecycle-methods-correspond-to-hooks"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53.xml"/><Relationship Id="rId18" Type="http://schemas.openxmlformats.org/officeDocument/2006/relationships/slide" Target="slide63.xml"/><Relationship Id="rId3" Type="http://schemas.microsoft.com/office/2007/relationships/hdphoto" Target="../media/hdphoto2.wdp"/><Relationship Id="rId21" Type="http://schemas.openxmlformats.org/officeDocument/2006/relationships/slide" Target="slide70.xml"/><Relationship Id="rId7" Type="http://schemas.openxmlformats.org/officeDocument/2006/relationships/slide" Target="slide25.xml"/><Relationship Id="rId12" Type="http://schemas.openxmlformats.org/officeDocument/2006/relationships/slide" Target="slide48.xml"/><Relationship Id="rId17" Type="http://schemas.openxmlformats.org/officeDocument/2006/relationships/slide" Target="slide61.xml"/><Relationship Id="rId2" Type="http://schemas.openxmlformats.org/officeDocument/2006/relationships/image" Target="../media/image4.png"/><Relationship Id="rId16" Type="http://schemas.openxmlformats.org/officeDocument/2006/relationships/slide" Target="slide59.xml"/><Relationship Id="rId20"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22.xml"/><Relationship Id="rId11" Type="http://schemas.openxmlformats.org/officeDocument/2006/relationships/slide" Target="slide45.xml"/><Relationship Id="rId5" Type="http://schemas.openxmlformats.org/officeDocument/2006/relationships/slide" Target="slide13.xml"/><Relationship Id="rId15" Type="http://schemas.openxmlformats.org/officeDocument/2006/relationships/slide" Target="slide57.xml"/><Relationship Id="rId10" Type="http://schemas.openxmlformats.org/officeDocument/2006/relationships/slide" Target="slide40.xml"/><Relationship Id="rId19" Type="http://schemas.openxmlformats.org/officeDocument/2006/relationships/slide" Target="slide65.xml"/><Relationship Id="rId4" Type="http://schemas.openxmlformats.org/officeDocument/2006/relationships/slide" Target="slide10.xml"/><Relationship Id="rId9" Type="http://schemas.openxmlformats.org/officeDocument/2006/relationships/slide" Target="slide36.xml"/><Relationship Id="rId14" Type="http://schemas.openxmlformats.org/officeDocument/2006/relationships/slide" Target="slide55.xml"/><Relationship Id="rId22" Type="http://schemas.openxmlformats.org/officeDocument/2006/relationships/slide" Target="slide7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20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7.jpeg"/><Relationship Id="rId9" Type="http://schemas.openxmlformats.org/officeDocument/2006/relationships/image" Target="../media/image13.svg"/></Relationships>
</file>

<file path=ppt/slides/_rels/slide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2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20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7.svg"/><Relationship Id="rId5" Type="http://schemas.openxmlformats.org/officeDocument/2006/relationships/image" Target="../media/image266.png"/><Relationship Id="rId4" Type="http://schemas.openxmlformats.org/officeDocument/2006/relationships/image" Target="../media/image7.jpeg"/><Relationship Id="rId9" Type="http://schemas.openxmlformats.org/officeDocument/2006/relationships/image" Target="../media/image13.svg"/></Relationships>
</file>

<file path=ppt/slides/_rels/slide2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9.png"/></Relationships>
</file>

<file path=ppt/slides/_rels/slide2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_rels/slide2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js.org/docs/hooks-custom.html"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2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image" Target="../media/image202.svg"/><Relationship Id="rId12" Type="http://schemas.openxmlformats.org/officeDocument/2006/relationships/diagramQuickStyle" Target="../diagrams/quickStyle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diagramLayout" Target="../diagrams/layout10.xml"/><Relationship Id="rId5" Type="http://schemas.openxmlformats.org/officeDocument/2006/relationships/image" Target="../media/image7.jpeg"/><Relationship Id="rId10" Type="http://schemas.openxmlformats.org/officeDocument/2006/relationships/diagramData" Target="../diagrams/data10.xml"/><Relationship Id="rId4" Type="http://schemas.microsoft.com/office/2007/relationships/hdphoto" Target="../media/hdphoto4.wdp"/><Relationship Id="rId9" Type="http://schemas.microsoft.com/office/2007/relationships/hdphoto" Target="../media/hdphoto1.wdp"/><Relationship Id="rId14" Type="http://schemas.microsoft.com/office/2007/relationships/diagramDrawing" Target="../diagrams/drawing10.xml"/></Relationships>
</file>

<file path=ppt/slides/_rels/slide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2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2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6.png"/><Relationship Id="rId7" Type="http://schemas.openxmlformats.org/officeDocument/2006/relationships/image" Target="../media/image3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7.jpeg"/><Relationship Id="rId10" Type="http://schemas.openxmlformats.org/officeDocument/2006/relationships/image" Target="../media/image13.svg"/><Relationship Id="rId4" Type="http://schemas.microsoft.com/office/2007/relationships/hdphoto" Target="../media/hdphoto4.wdp"/><Relationship Id="rId9" Type="http://schemas.openxmlformats.org/officeDocument/2006/relationships/image" Target="../media/image12.png"/></Relationships>
</file>

<file path=ppt/slides/_rels/slide2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22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4.svg"/><Relationship Id="rId5" Type="http://schemas.openxmlformats.org/officeDocument/2006/relationships/image" Target="../media/image283.png"/><Relationship Id="rId10" Type="http://schemas.openxmlformats.org/officeDocument/2006/relationships/hyperlink" Target="https://reactjs.org/docs/hooks-reference.html#usecallback" TargetMode="External"/><Relationship Id="rId4" Type="http://schemas.openxmlformats.org/officeDocument/2006/relationships/image" Target="../media/image7.jpeg"/><Relationship Id="rId9" Type="http://schemas.openxmlformats.org/officeDocument/2006/relationships/image" Target="../media/image13.svg"/></Relationships>
</file>

<file path=ppt/slides/_rels/slide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2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2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2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87.png"/></Relationships>
</file>

<file path=ppt/slides/_rels/slide22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3.svg"/><Relationship Id="rId5" Type="http://schemas.openxmlformats.org/officeDocument/2006/relationships/image" Target="../media/image292.png"/><Relationship Id="rId10" Type="http://schemas.openxmlformats.org/officeDocument/2006/relationships/hyperlink" Target="https://reactjs.org/docs/hooks-reference.html#usememo" TargetMode="External"/><Relationship Id="rId4" Type="http://schemas.openxmlformats.org/officeDocument/2006/relationships/image" Target="../media/image7.jpeg"/><Relationship Id="rId9" Type="http://schemas.openxmlformats.org/officeDocument/2006/relationships/image" Target="../media/image13.svg"/></Relationships>
</file>

<file path=ppt/slides/_rels/slide2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7.png"/></Relationships>
</file>

<file path=ppt/slides/_rels/slide2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axios-http.com/docs/intro"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4.xml"/></Relationships>
</file>

<file path=ppt/slides/_rels/slide2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23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1.xml"/><Relationship Id="rId3" Type="http://schemas.microsoft.com/office/2007/relationships/hdphoto" Target="../media/hdphoto4.wdp"/><Relationship Id="rId7" Type="http://schemas.openxmlformats.org/officeDocument/2006/relationships/image" Target="../media/image4.png"/><Relationship Id="rId12" Type="http://schemas.openxmlformats.org/officeDocument/2006/relationships/diagramColors" Target="../diagrams/colors1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diagramQuickStyle" Target="../diagrams/quickStyle11.xml"/><Relationship Id="rId5" Type="http://schemas.openxmlformats.org/officeDocument/2006/relationships/image" Target="../media/image10.png"/><Relationship Id="rId10" Type="http://schemas.openxmlformats.org/officeDocument/2006/relationships/diagramLayout" Target="../diagrams/layout11.xml"/><Relationship Id="rId4" Type="http://schemas.openxmlformats.org/officeDocument/2006/relationships/image" Target="../media/image7.jpeg"/><Relationship Id="rId9" Type="http://schemas.openxmlformats.org/officeDocument/2006/relationships/diagramData" Target="../diagrams/data11.xml"/></Relationships>
</file>

<file path=ppt/slides/_rels/slide2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23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0.svg"/><Relationship Id="rId5" Type="http://schemas.openxmlformats.org/officeDocument/2006/relationships/image" Target="../media/image299.png"/><Relationship Id="rId4" Type="http://schemas.openxmlformats.org/officeDocument/2006/relationships/image" Target="../media/image7.jpeg"/><Relationship Id="rId9" Type="http://schemas.openxmlformats.org/officeDocument/2006/relationships/image" Target="../media/image13.svg"/></Relationships>
</file>

<file path=ppt/slides/_rels/slide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2.png"/></Relationships>
</file>

<file path=ppt/slides/_rels/slide2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24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7.jpeg"/><Relationship Id="rId9" Type="http://schemas.openxmlformats.org/officeDocument/2006/relationships/image" Target="../media/image13.svg"/></Relationships>
</file>

<file path=ppt/slides/_rels/slide2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7.png"/></Relationships>
</file>

<file path=ppt/slides/_rels/slide2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2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2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1.png"/></Relationships>
</file>

<file path=ppt/slides/_rels/slide2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25.xml.rels><?xml version="1.0" encoding="UTF-8" standalone="yes"?>
<Relationships xmlns="http://schemas.openxmlformats.org/package/2006/relationships"><Relationship Id="rId8" Type="http://schemas.openxmlformats.org/officeDocument/2006/relationships/image" Target="../media/image13.svg"/><Relationship Id="rId3" Type="http://schemas.microsoft.com/office/2007/relationships/hdphoto" Target="../media/hdphoto6.wdp"/><Relationship Id="rId7"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hyperlink" Target="https://reactjs.org/blog/2015/09/02/new-react-developer-tools.html#installation" TargetMode="External"/><Relationship Id="rId4" Type="http://schemas.openxmlformats.org/officeDocument/2006/relationships/image" Target="../media/image37.png"/></Relationships>
</file>

<file path=ppt/slides/_rels/slide2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5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0.svg"/><Relationship Id="rId5" Type="http://schemas.openxmlformats.org/officeDocument/2006/relationships/image" Target="../media/image299.png"/><Relationship Id="rId4" Type="http://schemas.openxmlformats.org/officeDocument/2006/relationships/image" Target="../media/image7.jpeg"/><Relationship Id="rId9" Type="http://schemas.openxmlformats.org/officeDocument/2006/relationships/image" Target="../media/image13.svg"/></Relationships>
</file>

<file path=ppt/slides/_rels/slide2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2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25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5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5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6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7.svg"/><Relationship Id="rId5" Type="http://schemas.openxmlformats.org/officeDocument/2006/relationships/image" Target="../media/image316.png"/><Relationship Id="rId10" Type="http://schemas.openxmlformats.org/officeDocument/2006/relationships/hyperlink" Target="https://axios-http.com/docs/interceptors" TargetMode="External"/><Relationship Id="rId4" Type="http://schemas.openxmlformats.org/officeDocument/2006/relationships/image" Target="../media/image7.jpeg"/><Relationship Id="rId9" Type="http://schemas.openxmlformats.org/officeDocument/2006/relationships/image" Target="../media/image13.svg"/></Relationships>
</file>

<file path=ppt/slides/_rels/slide2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2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6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6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js.org/docs/context.html"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5.xml"/></Relationships>
</file>

<file path=ppt/slides/_rels/slide268.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2.xml"/><Relationship Id="rId3" Type="http://schemas.microsoft.com/office/2007/relationships/hdphoto" Target="../media/hdphoto4.wdp"/><Relationship Id="rId7" Type="http://schemas.openxmlformats.org/officeDocument/2006/relationships/image" Target="../media/image4.png"/><Relationship Id="rId12" Type="http://schemas.openxmlformats.org/officeDocument/2006/relationships/diagramColors" Target="../diagrams/colors1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diagramQuickStyle" Target="../diagrams/quickStyle12.xml"/><Relationship Id="rId5" Type="http://schemas.openxmlformats.org/officeDocument/2006/relationships/image" Target="../media/image10.png"/><Relationship Id="rId10" Type="http://schemas.openxmlformats.org/officeDocument/2006/relationships/diagramLayout" Target="../diagrams/layout12.xml"/><Relationship Id="rId4" Type="http://schemas.openxmlformats.org/officeDocument/2006/relationships/image" Target="../media/image7.jpeg"/><Relationship Id="rId9" Type="http://schemas.openxmlformats.org/officeDocument/2006/relationships/diagramData" Target="../diagrams/data12.xml"/></Relationships>
</file>

<file path=ppt/slides/_rels/slide269.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5.wdp"/><Relationship Id="rId7" Type="http://schemas.openxmlformats.org/officeDocument/2006/relationships/diagramColors" Target="../diagrams/colors13.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23.svg"/><Relationship Id="rId5" Type="http://schemas.openxmlformats.org/officeDocument/2006/relationships/image" Target="../media/image322.png"/><Relationship Id="rId4" Type="http://schemas.openxmlformats.org/officeDocument/2006/relationships/image" Target="../media/image7.jpeg"/><Relationship Id="rId9" Type="http://schemas.openxmlformats.org/officeDocument/2006/relationships/image" Target="../media/image13.svg"/></Relationships>
</file>

<file path=ppt/slides/_rels/slide2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5.png"/></Relationships>
</file>

<file path=ppt/slides/_rels/slide2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2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9.png"/></Relationships>
</file>

<file path=ppt/slides/_rels/slide27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7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2.xml"/></Relationships>
</file>

<file path=ppt/slides/_rels/slide28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7.jpeg"/><Relationship Id="rId4" Type="http://schemas.microsoft.com/office/2007/relationships/hdphoto" Target="../media/hdphoto4.wdp"/></Relationships>
</file>

<file path=ppt/slides/_rels/slide28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34.svg"/><Relationship Id="rId5" Type="http://schemas.openxmlformats.org/officeDocument/2006/relationships/image" Target="../media/image333.png"/><Relationship Id="rId4" Type="http://schemas.openxmlformats.org/officeDocument/2006/relationships/image" Target="../media/image7.jpeg"/><Relationship Id="rId9" Type="http://schemas.openxmlformats.org/officeDocument/2006/relationships/image" Target="../media/image13.svg"/></Relationships>
</file>

<file path=ppt/slides/_rels/slide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2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2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37.png"/></Relationships>
</file>

<file path=ppt/slides/_rels/slide2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28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28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js.org/docs/forms.html"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5.xml"/></Relationships>
</file>

<file path=ppt/slides/_rels/slide288.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image" Target="../media/image6.png"/><Relationship Id="rId7" Type="http://schemas.openxmlformats.org/officeDocument/2006/relationships/image" Target="../media/image340.svg"/><Relationship Id="rId12" Type="http://schemas.microsoft.com/office/2007/relationships/diagramDrawing" Target="../diagrams/drawing1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diagramColors" Target="../diagrams/colors14.xml"/><Relationship Id="rId5" Type="http://schemas.openxmlformats.org/officeDocument/2006/relationships/image" Target="../media/image7.jpeg"/><Relationship Id="rId10" Type="http://schemas.openxmlformats.org/officeDocument/2006/relationships/diagramQuickStyle" Target="../diagrams/quickStyle14.xml"/><Relationship Id="rId4" Type="http://schemas.microsoft.com/office/2007/relationships/hdphoto" Target="../media/hdphoto4.wdp"/><Relationship Id="rId9" Type="http://schemas.openxmlformats.org/officeDocument/2006/relationships/diagramLayout" Target="../diagrams/layout14.xml"/></Relationships>
</file>

<file path=ppt/slides/_rels/slide2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29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4.svg"/><Relationship Id="rId5" Type="http://schemas.openxmlformats.org/officeDocument/2006/relationships/image" Target="../media/image343.png"/><Relationship Id="rId4" Type="http://schemas.openxmlformats.org/officeDocument/2006/relationships/image" Target="../media/image7.jpeg"/><Relationship Id="rId9" Type="http://schemas.openxmlformats.org/officeDocument/2006/relationships/image" Target="../media/image13.svg"/></Relationships>
</file>

<file path=ppt/slides/_rels/slide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9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8.svg"/><Relationship Id="rId5" Type="http://schemas.openxmlformats.org/officeDocument/2006/relationships/image" Target="../media/image347.png"/><Relationship Id="rId4" Type="http://schemas.openxmlformats.org/officeDocument/2006/relationships/image" Target="../media/image7.jpeg"/><Relationship Id="rId9" Type="http://schemas.openxmlformats.org/officeDocument/2006/relationships/image" Target="../media/image13.svg"/></Relationships>
</file>

<file path=ppt/slides/_rels/slide2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9.png"/></Relationships>
</file>

<file path=ppt/slides/_rels/slide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9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2.svg"/><Relationship Id="rId5" Type="http://schemas.openxmlformats.org/officeDocument/2006/relationships/image" Target="../media/image351.png"/><Relationship Id="rId4" Type="http://schemas.openxmlformats.org/officeDocument/2006/relationships/image" Target="../media/image7.jpeg"/><Relationship Id="rId9" Type="http://schemas.openxmlformats.org/officeDocument/2006/relationships/image" Target="../media/image13.svg"/></Relationships>
</file>

<file path=ppt/slides/_rels/slide2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2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4.png"/></Relationships>
</file>

<file path=ppt/slides/_rels/slide3.xml.rels><?xml version="1.0" encoding="UTF-8" standalone="yes"?>
<Relationships xmlns="http://schemas.openxmlformats.org/package/2006/relationships"><Relationship Id="rId8" Type="http://schemas.openxmlformats.org/officeDocument/2006/relationships/slide" Target="slide89.xml"/><Relationship Id="rId13" Type="http://schemas.openxmlformats.org/officeDocument/2006/relationships/slide" Target="slide105.xml"/><Relationship Id="rId18" Type="http://schemas.openxmlformats.org/officeDocument/2006/relationships/slide" Target="slide119.xml"/><Relationship Id="rId3" Type="http://schemas.microsoft.com/office/2007/relationships/hdphoto" Target="../media/hdphoto1.wdp"/><Relationship Id="rId21" Type="http://schemas.openxmlformats.org/officeDocument/2006/relationships/slide" Target="slide133.xml"/><Relationship Id="rId7" Type="http://schemas.openxmlformats.org/officeDocument/2006/relationships/slide" Target="slide87.xml"/><Relationship Id="rId12" Type="http://schemas.openxmlformats.org/officeDocument/2006/relationships/slide" Target="slide102.xml"/><Relationship Id="rId17" Type="http://schemas.openxmlformats.org/officeDocument/2006/relationships/slide" Target="slide116.xml"/><Relationship Id="rId2" Type="http://schemas.openxmlformats.org/officeDocument/2006/relationships/image" Target="../media/image4.png"/><Relationship Id="rId16" Type="http://schemas.openxmlformats.org/officeDocument/2006/relationships/slide" Target="slide112.xml"/><Relationship Id="rId20" Type="http://schemas.openxmlformats.org/officeDocument/2006/relationships/slide" Target="slide129.xml"/><Relationship Id="rId1" Type="http://schemas.openxmlformats.org/officeDocument/2006/relationships/slideLayout" Target="../slideLayouts/slideLayout2.xml"/><Relationship Id="rId6" Type="http://schemas.openxmlformats.org/officeDocument/2006/relationships/slide" Target="slide86.xml"/><Relationship Id="rId11" Type="http://schemas.openxmlformats.org/officeDocument/2006/relationships/slide" Target="slide98.xml"/><Relationship Id="rId5" Type="http://schemas.openxmlformats.org/officeDocument/2006/relationships/slide" Target="slide84.xml"/><Relationship Id="rId15" Type="http://schemas.openxmlformats.org/officeDocument/2006/relationships/slide" Target="slide109.xml"/><Relationship Id="rId23" Type="http://schemas.openxmlformats.org/officeDocument/2006/relationships/slide" Target="slide140.xml"/><Relationship Id="rId10" Type="http://schemas.openxmlformats.org/officeDocument/2006/relationships/slide" Target="slide94.xml"/><Relationship Id="rId19" Type="http://schemas.openxmlformats.org/officeDocument/2006/relationships/slide" Target="slide128.xml"/><Relationship Id="rId4" Type="http://schemas.openxmlformats.org/officeDocument/2006/relationships/slide" Target="slide80.xml"/><Relationship Id="rId9" Type="http://schemas.openxmlformats.org/officeDocument/2006/relationships/slide" Target="slide91.xml"/><Relationship Id="rId14" Type="http://schemas.openxmlformats.org/officeDocument/2006/relationships/slide" Target="slide107.xml"/><Relationship Id="rId22" Type="http://schemas.openxmlformats.org/officeDocument/2006/relationships/slide" Target="slide13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30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7.svg"/><Relationship Id="rId5" Type="http://schemas.openxmlformats.org/officeDocument/2006/relationships/image" Target="../media/image356.png"/><Relationship Id="rId4" Type="http://schemas.openxmlformats.org/officeDocument/2006/relationships/image" Target="../media/image7.jpeg"/><Relationship Id="rId9" Type="http://schemas.openxmlformats.org/officeDocument/2006/relationships/image" Target="../media/image13.svg"/></Relationships>
</file>

<file path=ppt/slides/_rels/slide3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8.png"/></Relationships>
</file>

<file path=ppt/slides/_rels/slide3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8.png"/></Relationships>
</file>

<file path=ppt/slides/_rels/slide3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3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59.png"/></Relationships>
</file>

<file path=ppt/slides/_rels/slide3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3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0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64.svg"/><Relationship Id="rId5" Type="http://schemas.openxmlformats.org/officeDocument/2006/relationships/image" Target="../media/image363.png"/><Relationship Id="rId4" Type="http://schemas.openxmlformats.org/officeDocument/2006/relationships/image" Target="../media/image7.jpeg"/><Relationship Id="rId9" Type="http://schemas.openxmlformats.org/officeDocument/2006/relationships/image" Target="../media/image13.sv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66.png"/></Relationships>
</file>

<file path=ppt/slides/_rels/slide3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5.xml"/></Relationships>
</file>

<file path=ppt/slides/_rels/slide3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1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2.svg"/><Relationship Id="rId5" Type="http://schemas.openxmlformats.org/officeDocument/2006/relationships/image" Target="../media/image371.png"/><Relationship Id="rId4" Type="http://schemas.openxmlformats.org/officeDocument/2006/relationships/image" Target="../media/image7.jpeg"/><Relationship Id="rId9" Type="http://schemas.openxmlformats.org/officeDocument/2006/relationships/image" Target="../media/image13.svg"/></Relationships>
</file>

<file path=ppt/slides/_rels/slide3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jpeg"/><Relationship Id="rId4" Type="http://schemas.microsoft.com/office/2007/relationships/hdphoto" Target="../media/hdphoto4.wdp"/></Relationships>
</file>

<file path=ppt/slides/_rels/slide31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4.svg"/><Relationship Id="rId5" Type="http://schemas.openxmlformats.org/officeDocument/2006/relationships/image" Target="../media/image373.png"/><Relationship Id="rId4" Type="http://schemas.openxmlformats.org/officeDocument/2006/relationships/image" Target="../media/image7.jpeg"/><Relationship Id="rId9" Type="http://schemas.openxmlformats.org/officeDocument/2006/relationships/image" Target="../media/image13.svg"/></Relationships>
</file>

<file path=ppt/slides/_rels/slide3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1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7.svg"/><Relationship Id="rId5" Type="http://schemas.openxmlformats.org/officeDocument/2006/relationships/image" Target="../media/image376.png"/><Relationship Id="rId4" Type="http://schemas.openxmlformats.org/officeDocument/2006/relationships/image" Target="../media/image7.jpeg"/><Relationship Id="rId9" Type="http://schemas.openxmlformats.org/officeDocument/2006/relationships/image" Target="../media/image13.sv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78.png"/></Relationships>
</file>

<file path=ppt/slides/_rels/slide3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78.png"/></Relationships>
</file>

<file path=ppt/slides/_rels/slide3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79.png"/></Relationships>
</file>

<file path=ppt/slides/_rels/slide32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1.svg"/><Relationship Id="rId5" Type="http://schemas.openxmlformats.org/officeDocument/2006/relationships/image" Target="../media/image380.png"/><Relationship Id="rId4" Type="http://schemas.openxmlformats.org/officeDocument/2006/relationships/image" Target="../media/image7.jpeg"/><Relationship Id="rId9" Type="http://schemas.openxmlformats.org/officeDocument/2006/relationships/image" Target="../media/image13.svg"/></Relationships>
</file>

<file path=ppt/slides/_rels/slide3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4.svg"/><Relationship Id="rId5" Type="http://schemas.openxmlformats.org/officeDocument/2006/relationships/image" Target="../media/image383.png"/><Relationship Id="rId4" Type="http://schemas.openxmlformats.org/officeDocument/2006/relationships/image" Target="../media/image7.jpeg"/><Relationship Id="rId9" Type="http://schemas.openxmlformats.org/officeDocument/2006/relationships/image" Target="../media/image13.svg"/></Relationships>
</file>

<file path=ppt/slides/_rels/slide3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3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2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9.svg"/><Relationship Id="rId5" Type="http://schemas.openxmlformats.org/officeDocument/2006/relationships/image" Target="../media/image388.png"/><Relationship Id="rId4" Type="http://schemas.openxmlformats.org/officeDocument/2006/relationships/image" Target="../media/image7.jpeg"/><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3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2.svg"/><Relationship Id="rId5" Type="http://schemas.openxmlformats.org/officeDocument/2006/relationships/image" Target="../media/image391.png"/><Relationship Id="rId4" Type="http://schemas.openxmlformats.org/officeDocument/2006/relationships/image" Target="../media/image7.jpeg"/><Relationship Id="rId9" Type="http://schemas.openxmlformats.org/officeDocument/2006/relationships/image" Target="../media/image13.svg"/></Relationships>
</file>

<file path=ppt/slides/_rels/slide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3.png"/></Relationships>
</file>

<file path=ppt/slides/_rels/slide33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2.svg"/><Relationship Id="rId5" Type="http://schemas.openxmlformats.org/officeDocument/2006/relationships/image" Target="../media/image391.png"/><Relationship Id="rId4" Type="http://schemas.openxmlformats.org/officeDocument/2006/relationships/image" Target="../media/image7.jpeg"/><Relationship Id="rId9" Type="http://schemas.openxmlformats.org/officeDocument/2006/relationships/image" Target="../media/image13.svg"/></Relationships>
</file>

<file path=ppt/slides/_rels/slide3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4.png"/></Relationships>
</file>

<file path=ppt/slides/_rels/slide33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9.svg"/><Relationship Id="rId5" Type="http://schemas.openxmlformats.org/officeDocument/2006/relationships/image" Target="../media/image388.png"/><Relationship Id="rId4" Type="http://schemas.openxmlformats.org/officeDocument/2006/relationships/image" Target="../media/image7.jpeg"/><Relationship Id="rId9" Type="http://schemas.openxmlformats.org/officeDocument/2006/relationships/image" Target="../media/image13.svg"/></Relationships>
</file>

<file path=ppt/slides/_rels/slide3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5.png"/></Relationships>
</file>

<file path=ppt/slides/_rels/slide3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6.png"/></Relationships>
</file>

<file path=ppt/slides/_rels/slide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7.png"/></Relationships>
</file>

<file path=ppt/slides/_rels/slide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5.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9.svg"/><Relationship Id="rId5" Type="http://schemas.openxmlformats.org/officeDocument/2006/relationships/image" Target="../media/image398.png"/><Relationship Id="rId4" Type="http://schemas.openxmlformats.org/officeDocument/2006/relationships/image" Target="../media/image7.jpeg"/><Relationship Id="rId9" Type="http://schemas.openxmlformats.org/officeDocument/2006/relationships/image" Target="../media/image13.svg"/></Relationships>
</file>

<file path=ppt/slides/_rels/slide3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4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2.svg"/><Relationship Id="rId5" Type="http://schemas.openxmlformats.org/officeDocument/2006/relationships/image" Target="../media/image401.png"/><Relationship Id="rId4" Type="http://schemas.openxmlformats.org/officeDocument/2006/relationships/image" Target="../media/image7.jpeg"/><Relationship Id="rId9" Type="http://schemas.openxmlformats.org/officeDocument/2006/relationships/image" Target="../media/image13.svg"/></Relationships>
</file>

<file path=ppt/slides/_rels/slide3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3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5.png"/></Relationships>
</file>

<file path=ppt/slides/_rels/slide3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3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34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07.svg"/><Relationship Id="rId5" Type="http://schemas.openxmlformats.org/officeDocument/2006/relationships/image" Target="../media/image406.png"/><Relationship Id="rId4" Type="http://schemas.openxmlformats.org/officeDocument/2006/relationships/image" Target="../media/image7.jpeg"/><Relationship Id="rId9" Type="http://schemas.openxmlformats.org/officeDocument/2006/relationships/image" Target="../media/image13.svg"/></Relationships>
</file>

<file path=ppt/slides/_rels/slide3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08.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jpeg"/><Relationship Id="rId4" Type="http://schemas.microsoft.com/office/2007/relationships/hdphoto" Target="../media/hdphoto4.wdp"/></Relationships>
</file>

<file path=ppt/slides/_rels/slide35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10.svg"/><Relationship Id="rId5" Type="http://schemas.openxmlformats.org/officeDocument/2006/relationships/image" Target="../media/image409.png"/><Relationship Id="rId4" Type="http://schemas.openxmlformats.org/officeDocument/2006/relationships/image" Target="../media/image7.jpeg"/><Relationship Id="rId9" Type="http://schemas.openxmlformats.org/officeDocument/2006/relationships/image" Target="../media/image13.svg"/></Relationships>
</file>

<file path=ppt/slides/_rels/slide3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35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9.svg"/><Relationship Id="rId5" Type="http://schemas.openxmlformats.org/officeDocument/2006/relationships/image" Target="../media/image398.png"/><Relationship Id="rId4" Type="http://schemas.openxmlformats.org/officeDocument/2006/relationships/image" Target="../media/image7.jpeg"/><Relationship Id="rId9" Type="http://schemas.openxmlformats.org/officeDocument/2006/relationships/image" Target="../media/image13.svg"/></Relationships>
</file>

<file path=ppt/slides/_rels/slide3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3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3.png"/></Relationships>
</file>

<file path=ppt/slides/_rels/slide3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3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5.png"/></Relationships>
</file>

<file path=ppt/slides/_rels/slide35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99.svg"/><Relationship Id="rId5" Type="http://schemas.openxmlformats.org/officeDocument/2006/relationships/image" Target="../media/image398.png"/><Relationship Id="rId4" Type="http://schemas.openxmlformats.org/officeDocument/2006/relationships/image" Target="../media/image7.jpeg"/><Relationship Id="rId9" Type="http://schemas.openxmlformats.org/officeDocument/2006/relationships/image" Target="../media/image13.svg"/></Relationships>
</file>

<file path=ppt/slides/_rels/slide3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6.png"/></Relationships>
</file>

<file path=ppt/slides/_rels/slide3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7.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slide" Target="slide2.xml"/><Relationship Id="rId4" Type="http://schemas.openxmlformats.org/officeDocument/2006/relationships/hyperlink" Target="https://babeljs.io/" TargetMode="External"/></Relationships>
</file>

<file path=ppt/slides/_rels/slide3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8.png"/></Relationships>
</file>

<file path=ppt/slides/_rels/slide3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19.png"/></Relationships>
</file>

<file path=ppt/slides/_rels/slide3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3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3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3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2.png"/></Relationships>
</file>

<file path=ppt/slides/_rels/slide36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1.svg"/><Relationship Id="rId5" Type="http://schemas.openxmlformats.org/officeDocument/2006/relationships/image" Target="../media/image380.png"/><Relationship Id="rId4" Type="http://schemas.openxmlformats.org/officeDocument/2006/relationships/image" Target="../media/image7.jpeg"/><Relationship Id="rId9" Type="http://schemas.openxmlformats.org/officeDocument/2006/relationships/image" Target="../media/image13.svg"/></Relationships>
</file>

<file path=ppt/slides/_rels/slide3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36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4.svg"/><Relationship Id="rId5" Type="http://schemas.openxmlformats.org/officeDocument/2006/relationships/image" Target="../media/image383.png"/><Relationship Id="rId4" Type="http://schemas.openxmlformats.org/officeDocument/2006/relationships/image" Target="../media/image7.jpeg"/><Relationship Id="rId9" Type="http://schemas.openxmlformats.org/officeDocument/2006/relationships/image" Target="../media/image13.svg"/></Relationships>
</file>

<file path=ppt/slides/_rels/slide3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4.png"/></Relationships>
</file>

<file path=ppt/slides/_rels/slide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jpeg"/></Relationships>
</file>

<file path=ppt/slides/_rels/slide37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9.svg"/><Relationship Id="rId5" Type="http://schemas.openxmlformats.org/officeDocument/2006/relationships/image" Target="../media/image388.png"/><Relationship Id="rId4" Type="http://schemas.openxmlformats.org/officeDocument/2006/relationships/image" Target="../media/image7.jpeg"/><Relationship Id="rId9" Type="http://schemas.openxmlformats.org/officeDocument/2006/relationships/image" Target="../media/image13.svg"/></Relationships>
</file>

<file path=ppt/slides/_rels/slide3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5.png"/></Relationships>
</file>

<file path=ppt/slides/_rels/slide37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1.svg"/><Relationship Id="rId5" Type="http://schemas.openxmlformats.org/officeDocument/2006/relationships/image" Target="../media/image380.png"/><Relationship Id="rId4" Type="http://schemas.openxmlformats.org/officeDocument/2006/relationships/image" Target="../media/image7.jpeg"/><Relationship Id="rId9" Type="http://schemas.openxmlformats.org/officeDocument/2006/relationships/image" Target="../media/image13.svg"/></Relationships>
</file>

<file path=ppt/slides/_rels/slide3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6.png"/></Relationships>
</file>

<file path=ppt/slides/_rels/slide37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4.svg"/><Relationship Id="rId5" Type="http://schemas.openxmlformats.org/officeDocument/2006/relationships/image" Target="../media/image383.png"/><Relationship Id="rId4" Type="http://schemas.openxmlformats.org/officeDocument/2006/relationships/image" Target="../media/image7.jpeg"/><Relationship Id="rId9" Type="http://schemas.openxmlformats.org/officeDocument/2006/relationships/image" Target="../media/image13.svg"/></Relationships>
</file>

<file path=ppt/slides/_rels/slide3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7.png"/></Relationships>
</file>

<file path=ppt/slides/_rels/slide37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9.svg"/><Relationship Id="rId5" Type="http://schemas.openxmlformats.org/officeDocument/2006/relationships/image" Target="../media/image388.png"/><Relationship Id="rId4" Type="http://schemas.openxmlformats.org/officeDocument/2006/relationships/image" Target="../media/image7.jpeg"/><Relationship Id="rId9" Type="http://schemas.openxmlformats.org/officeDocument/2006/relationships/image" Target="../media/image13.svg"/></Relationships>
</file>

<file path=ppt/slides/_rels/slide3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8.png"/></Relationships>
</file>

<file path=ppt/slides/_rels/slide3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29.png"/></Relationships>
</file>

<file path=ppt/slides/_rels/slide3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3.xml"/><Relationship Id="rId3" Type="http://schemas.microsoft.com/office/2007/relationships/hdphoto" Target="../media/hdphoto4.wdp"/><Relationship Id="rId7" Type="http://schemas.openxmlformats.org/officeDocument/2006/relationships/image" Target="../media/image4.png"/><Relationship Id="rId12"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diagramQuickStyle" Target="../diagrams/quickStyle3.xml"/><Relationship Id="rId5" Type="http://schemas.openxmlformats.org/officeDocument/2006/relationships/image" Target="../media/image10.png"/><Relationship Id="rId10" Type="http://schemas.openxmlformats.org/officeDocument/2006/relationships/diagramLayout" Target="../diagrams/layout3.xml"/><Relationship Id="rId4" Type="http://schemas.openxmlformats.org/officeDocument/2006/relationships/image" Target="../media/image7.jpeg"/><Relationship Id="rId9" Type="http://schemas.openxmlformats.org/officeDocument/2006/relationships/diagramData" Target="../diagrams/data3.xml"/></Relationships>
</file>

<file path=ppt/slides/_rels/slide3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3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3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2.png"/></Relationships>
</file>

<file path=ppt/slides/_rels/slide3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3.png"/></Relationships>
</file>

<file path=ppt/slides/_rels/slide38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3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38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35.svg"/><Relationship Id="rId5" Type="http://schemas.openxmlformats.org/officeDocument/2006/relationships/image" Target="../media/image434.png"/><Relationship Id="rId4" Type="http://schemas.openxmlformats.org/officeDocument/2006/relationships/image" Target="../media/image7.jpeg"/><Relationship Id="rId9" Type="http://schemas.openxmlformats.org/officeDocument/2006/relationships/image" Target="../media/image13.svg"/></Relationships>
</file>

<file path=ppt/slides/_rels/slide3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6.png"/></Relationships>
</file>

<file path=ppt/slides/_rels/slide3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7.png"/></Relationships>
</file>

<file path=ppt/slides/_rels/slide3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38.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www.youtube.com/watch?v=UeVq_U5obnE&amp;t=149s" TargetMode="External"/><Relationship Id="rId5" Type="http://schemas.openxmlformats.org/officeDocument/2006/relationships/image" Target="../media/image56.png"/><Relationship Id="rId4" Type="http://schemas.openxmlformats.org/officeDocument/2006/relationships/hyperlink" Target="https://babeljs.io/" TargetMode="External"/></Relationships>
</file>

<file path=ppt/slides/_rels/slide3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39.png"/></Relationships>
</file>

<file path=ppt/slides/_rels/slide3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3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3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3.png"/></Relationships>
</file>

<file path=ppt/slides/_rels/slide3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3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5.png"/></Relationships>
</file>

<file path=ppt/slides/_rels/slide3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6.png"/></Relationships>
</file>

<file path=ppt/slides/_rels/slide39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3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3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7.png"/></Relationships>
</file>

<file path=ppt/slides/_rels/slide4.xml.rels><?xml version="1.0" encoding="UTF-8" standalone="yes"?>
<Relationships xmlns="http://schemas.openxmlformats.org/package/2006/relationships"><Relationship Id="rId8" Type="http://schemas.openxmlformats.org/officeDocument/2006/relationships/slide" Target="slide171.xml"/><Relationship Id="rId13" Type="http://schemas.openxmlformats.org/officeDocument/2006/relationships/slide" Target="slide193.xml"/><Relationship Id="rId18" Type="http://schemas.openxmlformats.org/officeDocument/2006/relationships/slide" Target="slide219.xml"/><Relationship Id="rId3" Type="http://schemas.microsoft.com/office/2007/relationships/hdphoto" Target="../media/hdphoto1.wdp"/><Relationship Id="rId21" Type="http://schemas.openxmlformats.org/officeDocument/2006/relationships/slide" Target="slide233.xml"/><Relationship Id="rId7" Type="http://schemas.openxmlformats.org/officeDocument/2006/relationships/slide" Target="slide169.xml"/><Relationship Id="rId12" Type="http://schemas.openxmlformats.org/officeDocument/2006/relationships/slide" Target="slide187.xml"/><Relationship Id="rId17" Type="http://schemas.openxmlformats.org/officeDocument/2006/relationships/slide" Target="slide213.xml"/><Relationship Id="rId25" Type="http://schemas.openxmlformats.org/officeDocument/2006/relationships/slide" Target="slide261.xml"/><Relationship Id="rId2" Type="http://schemas.openxmlformats.org/officeDocument/2006/relationships/image" Target="../media/image4.png"/><Relationship Id="rId16" Type="http://schemas.openxmlformats.org/officeDocument/2006/relationships/slide" Target="slide204.xml"/><Relationship Id="rId20"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163.xml"/><Relationship Id="rId11" Type="http://schemas.openxmlformats.org/officeDocument/2006/relationships/slide" Target="slide183.xml"/><Relationship Id="rId24" Type="http://schemas.openxmlformats.org/officeDocument/2006/relationships/slide" Target="slide253.xml"/><Relationship Id="rId5" Type="http://schemas.openxmlformats.org/officeDocument/2006/relationships/slide" Target="slide160.xml"/><Relationship Id="rId15" Type="http://schemas.openxmlformats.org/officeDocument/2006/relationships/slide" Target="slide201.xml"/><Relationship Id="rId23" Type="http://schemas.openxmlformats.org/officeDocument/2006/relationships/slide" Target="slide244.xml"/><Relationship Id="rId10" Type="http://schemas.openxmlformats.org/officeDocument/2006/relationships/slide" Target="slide181.xml"/><Relationship Id="rId19" Type="http://schemas.openxmlformats.org/officeDocument/2006/relationships/slide" Target="slide221.xml"/><Relationship Id="rId4" Type="http://schemas.openxmlformats.org/officeDocument/2006/relationships/slide" Target="slide152.xml"/><Relationship Id="rId9" Type="http://schemas.openxmlformats.org/officeDocument/2006/relationships/slide" Target="slide174.xml"/><Relationship Id="rId14" Type="http://schemas.openxmlformats.org/officeDocument/2006/relationships/slide" Target="slide198.xml"/><Relationship Id="rId22" Type="http://schemas.openxmlformats.org/officeDocument/2006/relationships/slide" Target="slide238.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2.xml"/></Relationships>
</file>

<file path=ppt/slides/_rels/slide40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49.svg"/><Relationship Id="rId5" Type="http://schemas.openxmlformats.org/officeDocument/2006/relationships/image" Target="../media/image448.png"/><Relationship Id="rId4" Type="http://schemas.openxmlformats.org/officeDocument/2006/relationships/image" Target="../media/image7.jpeg"/><Relationship Id="rId9" Type="http://schemas.openxmlformats.org/officeDocument/2006/relationships/image" Target="../media/image13.svg"/></Relationships>
</file>

<file path=ppt/slides/_rels/slide4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4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4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53.png"/><Relationship Id="rId4" Type="http://schemas.openxmlformats.org/officeDocument/2006/relationships/image" Target="../media/image452.png"/></Relationships>
</file>

<file path=ppt/slides/_rels/slide4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4.png"/></Relationships>
</file>

<file path=ppt/slides/_rels/slide4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5.png"/></Relationships>
</file>

<file path=ppt/slides/_rels/slide4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6.png"/></Relationships>
</file>

<file path=ppt/slides/_rels/slide40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58.svg"/><Relationship Id="rId5" Type="http://schemas.openxmlformats.org/officeDocument/2006/relationships/image" Target="../media/image457.png"/><Relationship Id="rId4" Type="http://schemas.openxmlformats.org/officeDocument/2006/relationships/image" Target="../media/image7.jpeg"/><Relationship Id="rId9" Type="http://schemas.openxmlformats.org/officeDocument/2006/relationships/image" Target="../media/image13.svg"/></Relationships>
</file>

<file path=ppt/slides/_rels/slide4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9.png"/></Relationships>
</file>

<file path=ppt/slides/_rels/slide4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jpeg"/></Relationships>
</file>

<file path=ppt/slides/_rels/slide4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1.png"/></Relationships>
</file>

<file path=ppt/slides/_rels/slide4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4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4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2.png"/></Relationships>
</file>

<file path=ppt/slides/_rels/slide4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3.png"/></Relationships>
</file>

<file path=ppt/slides/_rels/slide4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4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4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6.png"/></Relationships>
</file>

<file path=ppt/slides/_rels/slide4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7.png"/></Relationships>
</file>

<file path=ppt/slides/_rels/slide4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8.png"/></Relationships>
</file>

<file path=ppt/slides/_rels/slide42.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5.wdp"/><Relationship Id="rId7" Type="http://schemas.openxmlformats.org/officeDocument/2006/relationships/diagramColors" Target="../diagrams/colors4.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4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4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4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6.xml"/></Relationships>
</file>

<file path=ppt/slides/_rels/slide42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73.svg"/><Relationship Id="rId5" Type="http://schemas.openxmlformats.org/officeDocument/2006/relationships/image" Target="../media/image472.png"/><Relationship Id="rId4" Type="http://schemas.openxmlformats.org/officeDocument/2006/relationships/image" Target="../media/image7.jpeg"/><Relationship Id="rId9" Type="http://schemas.openxmlformats.org/officeDocument/2006/relationships/image" Target="../media/image13.svg"/></Relationships>
</file>

<file path=ppt/slides/_rels/slide4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4.png"/></Relationships>
</file>

<file path=ppt/slides/_rels/slide4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5.png"/></Relationships>
</file>

<file path=ppt/slides/_rels/slide4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6.png"/></Relationships>
</file>

<file path=ppt/slides/_rels/slide42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78.svg"/><Relationship Id="rId5" Type="http://schemas.openxmlformats.org/officeDocument/2006/relationships/image" Target="../media/image477.png"/><Relationship Id="rId4" Type="http://schemas.openxmlformats.org/officeDocument/2006/relationships/image" Target="../media/image7.jpeg"/><Relationship Id="rId9" Type="http://schemas.openxmlformats.org/officeDocument/2006/relationships/image" Target="../media/image13.svg"/></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5.wdp"/><Relationship Id="rId7" Type="http://schemas.openxmlformats.org/officeDocument/2006/relationships/diagramColors" Target="../diagrams/colors5.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9.png"/></Relationships>
</file>

<file path=ppt/slides/_rels/slide4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4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4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0.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481.png"/></Relationships>
</file>

<file path=ppt/slides/_rels/slide4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jpeg"/><Relationship Id="rId9" Type="http://schemas.openxmlformats.org/officeDocument/2006/relationships/image" Target="../media/image13.sv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jpeg"/><Relationship Id="rId9" Type="http://schemas.openxmlformats.org/officeDocument/2006/relationships/image" Target="../media/image13.sv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slide" Target="slide291.xml"/><Relationship Id="rId13" Type="http://schemas.openxmlformats.org/officeDocument/2006/relationships/slide" Target="slide313.xml"/><Relationship Id="rId18" Type="http://schemas.openxmlformats.org/officeDocument/2006/relationships/slide" Target="slide325.xml"/><Relationship Id="rId3" Type="http://schemas.microsoft.com/office/2007/relationships/hdphoto" Target="../media/hdphoto1.wdp"/><Relationship Id="rId21" Type="http://schemas.openxmlformats.org/officeDocument/2006/relationships/slide" Target="slide333.xml"/><Relationship Id="rId7" Type="http://schemas.openxmlformats.org/officeDocument/2006/relationships/slide" Target="slide287.xml"/><Relationship Id="rId12" Type="http://schemas.openxmlformats.org/officeDocument/2006/relationships/slide" Target="slide309.xml"/><Relationship Id="rId17" Type="http://schemas.openxmlformats.org/officeDocument/2006/relationships/slide" Target="slide323.xml"/><Relationship Id="rId2" Type="http://schemas.openxmlformats.org/officeDocument/2006/relationships/image" Target="../media/image4.png"/><Relationship Id="rId16" Type="http://schemas.openxmlformats.org/officeDocument/2006/relationships/slide" Target="slide319.xml"/><Relationship Id="rId20" Type="http://schemas.openxmlformats.org/officeDocument/2006/relationships/slide" Target="slide331.xml"/><Relationship Id="rId1" Type="http://schemas.openxmlformats.org/officeDocument/2006/relationships/slideLayout" Target="../slideLayouts/slideLayout2.xml"/><Relationship Id="rId6" Type="http://schemas.openxmlformats.org/officeDocument/2006/relationships/slide" Target="slide281.xml"/><Relationship Id="rId11" Type="http://schemas.openxmlformats.org/officeDocument/2006/relationships/slide" Target="slide301.xml"/><Relationship Id="rId5" Type="http://schemas.openxmlformats.org/officeDocument/2006/relationships/slide" Target="slide270.xml"/><Relationship Id="rId15" Type="http://schemas.openxmlformats.org/officeDocument/2006/relationships/slide" Target="slide317.xml"/><Relationship Id="rId23" Type="http://schemas.openxmlformats.org/officeDocument/2006/relationships/slide" Target="slide339.xml"/><Relationship Id="rId10" Type="http://schemas.openxmlformats.org/officeDocument/2006/relationships/slide" Target="slide297.xml"/><Relationship Id="rId19" Type="http://schemas.openxmlformats.org/officeDocument/2006/relationships/slide" Target="slide329.xml"/><Relationship Id="rId4" Type="http://schemas.openxmlformats.org/officeDocument/2006/relationships/slide" Target="slide267.xml"/><Relationship Id="rId9" Type="http://schemas.openxmlformats.org/officeDocument/2006/relationships/slide" Target="slide294.xml"/><Relationship Id="rId14" Type="http://schemas.openxmlformats.org/officeDocument/2006/relationships/slide" Target="slide315.xml"/><Relationship Id="rId22" Type="http://schemas.openxmlformats.org/officeDocument/2006/relationships/slide" Target="slide335.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7.jpeg"/><Relationship Id="rId9" Type="http://schemas.openxmlformats.org/officeDocument/2006/relationships/image" Target="../media/image13.sv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jpeg"/><Relationship Id="rId9" Type="http://schemas.openxmlformats.org/officeDocument/2006/relationships/image" Target="../media/image13.sv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7.jpeg"/><Relationship Id="rId9" Type="http://schemas.openxmlformats.org/officeDocument/2006/relationships/image" Target="../media/image13.svg"/></Relationships>
</file>

<file path=ppt/slides/_rels/slide58.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5.wdp"/><Relationship Id="rId7" Type="http://schemas.openxmlformats.org/officeDocument/2006/relationships/diagramColors" Target="../diagrams/colors6.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7.jpe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slide" Target="slide357.xml"/><Relationship Id="rId13" Type="http://schemas.openxmlformats.org/officeDocument/2006/relationships/slide" Target="slide372.xml"/><Relationship Id="rId18" Type="http://schemas.openxmlformats.org/officeDocument/2006/relationships/slide" Target="slide398.xml"/><Relationship Id="rId3" Type="http://schemas.microsoft.com/office/2007/relationships/hdphoto" Target="../media/hdphoto1.wdp"/><Relationship Id="rId21" Type="http://schemas.openxmlformats.org/officeDocument/2006/relationships/slide" Target="slide412.xml"/><Relationship Id="rId7" Type="http://schemas.openxmlformats.org/officeDocument/2006/relationships/slide" Target="slide352.xml"/><Relationship Id="rId12" Type="http://schemas.openxmlformats.org/officeDocument/2006/relationships/slide" Target="slide370.xml"/><Relationship Id="rId17" Type="http://schemas.openxmlformats.org/officeDocument/2006/relationships/slide" Target="slide385.xml"/><Relationship Id="rId25" Type="http://schemas.openxmlformats.org/officeDocument/2006/relationships/slide" Target="slide429.xml"/><Relationship Id="rId2" Type="http://schemas.openxmlformats.org/officeDocument/2006/relationships/image" Target="../media/image4.png"/><Relationship Id="rId16" Type="http://schemas.openxmlformats.org/officeDocument/2006/relationships/slide" Target="slide381.xml"/><Relationship Id="rId20"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slide" Target="slide350.xml"/><Relationship Id="rId11" Type="http://schemas.openxmlformats.org/officeDocument/2006/relationships/slide" Target="slide368.xml"/><Relationship Id="rId24" Type="http://schemas.openxmlformats.org/officeDocument/2006/relationships/slide" Target="slide425.xml"/><Relationship Id="rId5" Type="http://schemas.openxmlformats.org/officeDocument/2006/relationships/slide" Target="slide348.xml"/><Relationship Id="rId15" Type="http://schemas.openxmlformats.org/officeDocument/2006/relationships/slide" Target="slide376.xml"/><Relationship Id="rId23" Type="http://schemas.openxmlformats.org/officeDocument/2006/relationships/slide" Target="slide424.xml"/><Relationship Id="rId10" Type="http://schemas.openxmlformats.org/officeDocument/2006/relationships/slide" Target="slide366.xml"/><Relationship Id="rId19" Type="http://schemas.openxmlformats.org/officeDocument/2006/relationships/slide" Target="slide400.xml"/><Relationship Id="rId4" Type="http://schemas.openxmlformats.org/officeDocument/2006/relationships/slide" Target="slide347.xml"/><Relationship Id="rId9" Type="http://schemas.openxmlformats.org/officeDocument/2006/relationships/slide" Target="slide364.xml"/><Relationship Id="rId14" Type="http://schemas.openxmlformats.org/officeDocument/2006/relationships/slide" Target="slide374.xml"/><Relationship Id="rId22" Type="http://schemas.openxmlformats.org/officeDocument/2006/relationships/slide" Target="slide420.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7.jpeg"/><Relationship Id="rId9" Type="http://schemas.openxmlformats.org/officeDocument/2006/relationships/image" Target="../media/image13.sv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7.jpeg"/><Relationship Id="rId9" Type="http://schemas.openxmlformats.org/officeDocument/2006/relationships/image" Target="../media/image13.sv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mui.com/" TargetMode="Externa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7.jpeg"/><Relationship Id="rId9" Type="http://schemas.openxmlformats.org/officeDocument/2006/relationships/image" Target="../media/image13.svg"/></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7.jpeg"/><Relationship Id="rId9" Type="http://schemas.openxmlformats.org/officeDocument/2006/relationships/image" Target="../media/image13.sv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7.jpeg"/><Relationship Id="rId9" Type="http://schemas.openxmlformats.org/officeDocument/2006/relationships/image" Target="../media/image13.sv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7.jpeg"/><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8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hyperlink" Target="https://developer.mozilla.org/en-US/docs/Web/Events" TargetMode="External"/><Relationship Id="rId4" Type="http://schemas.openxmlformats.org/officeDocument/2006/relationships/image" Target="../media/image7.jpeg"/><Relationship Id="rId9" Type="http://schemas.openxmlformats.org/officeDocument/2006/relationships/image" Target="../media/image13.svg"/></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7.jpe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xml"/><Relationship Id="rId3" Type="http://schemas.microsoft.com/office/2007/relationships/hdphoto" Target="../media/hdphoto4.wdp"/><Relationship Id="rId7" Type="http://schemas.openxmlformats.org/officeDocument/2006/relationships/image" Target="../media/image4.png"/><Relationship Id="rId12"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diagramQuickStyle" Target="../diagrams/quickStyle1.xml"/><Relationship Id="rId5" Type="http://schemas.openxmlformats.org/officeDocument/2006/relationships/image" Target="../media/image10.png"/><Relationship Id="rId10" Type="http://schemas.openxmlformats.org/officeDocument/2006/relationships/diagramLayout" Target="../diagrams/layout1.xml"/><Relationship Id="rId4" Type="http://schemas.openxmlformats.org/officeDocument/2006/relationships/image" Target="../media/image7.jpeg"/><Relationship Id="rId9"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7.jpeg"/><Relationship Id="rId9" Type="http://schemas.openxmlformats.org/officeDocument/2006/relationships/image" Target="../media/image13.svg"/></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4.wdp"/><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7.jpeg"/><Relationship Id="rId9" Type="http://schemas.openxmlformats.org/officeDocument/2006/relationships/image" Target="../media/image13.sv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7.jpeg"/><Relationship Id="rId4" Type="http://schemas.microsoft.com/office/2007/relationships/hdphoto" Target="../media/hdphoto4.wdp"/></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eactjs.org/docs/typechecking-with-proptypes.html"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 Target="slide3.xml"/></Relationships>
</file>

<file path=ppt/slides/_rels/slide9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8000"/>
                    </a14:imgEffect>
                    <a14:imgEffect>
                      <a14:brightnessContrast bright="25000"/>
                    </a14:imgEffect>
                  </a14:imgLayer>
                </a14:imgProps>
              </a:ext>
            </a:extLst>
          </a:blip>
          <a:srcRect/>
          <a:tile tx="-4914900" ty="-190500" sx="100000" sy="100000" flip="none" algn="tl"/>
        </a:blipFill>
        <a:effectLst/>
      </p:bgPr>
    </p:bg>
    <p:spTree>
      <p:nvGrpSpPr>
        <p:cNvPr id="1" name=""/>
        <p:cNvGrpSpPr/>
        <p:nvPr/>
      </p:nvGrpSpPr>
      <p:grpSpPr>
        <a:xfrm>
          <a:off x="0" y="0"/>
          <a:ext cx="0" cy="0"/>
          <a:chOff x="0" y="0"/>
          <a:chExt cx="0" cy="0"/>
        </a:xfrm>
      </p:grpSpPr>
      <p:sp>
        <p:nvSpPr>
          <p:cNvPr id="18" name="תיבת טקסט 17">
            <a:extLst>
              <a:ext uri="{FF2B5EF4-FFF2-40B4-BE49-F238E27FC236}">
                <a16:creationId xmlns:a16="http://schemas.microsoft.com/office/drawing/2014/main" id="{26CC5F83-61A3-42BD-047F-51EFC2E48B2F}"/>
              </a:ext>
            </a:extLst>
          </p:cNvPr>
          <p:cNvSpPr txBox="1"/>
          <p:nvPr/>
        </p:nvSpPr>
        <p:spPr>
          <a:xfrm>
            <a:off x="1" y="6323049"/>
            <a:ext cx="12191999" cy="369332"/>
          </a:xfrm>
          <a:prstGeom prst="rect">
            <a:avLst/>
          </a:prstGeom>
          <a:noFill/>
        </p:spPr>
        <p:txBody>
          <a:bodyPr wrap="square" rtlCol="1">
            <a:spAutoFit/>
          </a:bodyPr>
          <a:lstStyle/>
          <a:p>
            <a:pPr algn="ctr"/>
            <a:r>
              <a:rPr lang="en-US" dirty="0">
                <a:solidFill>
                  <a:srgbClr val="61DAFB"/>
                </a:solidFill>
              </a:rPr>
              <a:t>Created By David Yakin 2023</a:t>
            </a:r>
            <a:endParaRPr lang="he-IL" dirty="0">
              <a:solidFill>
                <a:srgbClr val="61DAFB"/>
              </a:solidFill>
            </a:endParaRPr>
          </a:p>
        </p:txBody>
      </p:sp>
      <p:sp>
        <p:nvSpPr>
          <p:cNvPr id="6" name="כותרת 5">
            <a:extLst>
              <a:ext uri="{FF2B5EF4-FFF2-40B4-BE49-F238E27FC236}">
                <a16:creationId xmlns:a16="http://schemas.microsoft.com/office/drawing/2014/main" id="{DE5146D1-0CCD-0FD3-072B-891E5F46691F}"/>
              </a:ext>
            </a:extLst>
          </p:cNvPr>
          <p:cNvSpPr>
            <a:spLocks noGrp="1"/>
          </p:cNvSpPr>
          <p:nvPr>
            <p:ph type="ctrTitle"/>
          </p:nvPr>
        </p:nvSpPr>
        <p:spPr>
          <a:xfrm>
            <a:off x="1438275" y="3263241"/>
            <a:ext cx="9144000" cy="1178308"/>
          </a:xfrm>
        </p:spPr>
        <p:txBody>
          <a:bodyPr/>
          <a:lstStyle/>
          <a:p>
            <a:r>
              <a:rPr lang="en-US" b="1" dirty="0">
                <a:solidFill>
                  <a:srgbClr val="61DAFB"/>
                </a:solidFill>
                <a:latin typeface="Aharoni" panose="02010803020104030203" pitchFamily="2" charset="-79"/>
                <a:cs typeface="Aharoni" panose="02010803020104030203" pitchFamily="2" charset="-79"/>
              </a:rPr>
              <a:t>React</a:t>
            </a:r>
            <a:endParaRPr lang="he-IL" b="1" dirty="0">
              <a:solidFill>
                <a:srgbClr val="61DAFB"/>
              </a:solidFill>
              <a:latin typeface="Aharoni" panose="02010803020104030203" pitchFamily="2" charset="-79"/>
              <a:cs typeface="Aharoni" panose="02010803020104030203" pitchFamily="2" charset="-79"/>
            </a:endParaRPr>
          </a:p>
        </p:txBody>
      </p:sp>
      <p:sp>
        <p:nvSpPr>
          <p:cNvPr id="7" name="כותרת משנה 6">
            <a:extLst>
              <a:ext uri="{FF2B5EF4-FFF2-40B4-BE49-F238E27FC236}">
                <a16:creationId xmlns:a16="http://schemas.microsoft.com/office/drawing/2014/main" id="{F0B144F2-18B2-8EB0-0E69-0E279D33C1B3}"/>
              </a:ext>
            </a:extLst>
          </p:cNvPr>
          <p:cNvSpPr>
            <a:spLocks noGrp="1"/>
          </p:cNvSpPr>
          <p:nvPr>
            <p:ph type="subTitle" idx="1"/>
          </p:nvPr>
        </p:nvSpPr>
        <p:spPr>
          <a:xfrm>
            <a:off x="1438275" y="4339329"/>
            <a:ext cx="9144000" cy="583678"/>
          </a:xfrm>
          <a:effectLst>
            <a:outerShdw blurRad="50800" dist="38100" dir="2700000" algn="tl" rotWithShape="0">
              <a:prstClr val="black">
                <a:alpha val="40000"/>
              </a:prstClr>
            </a:outerShdw>
          </a:effectLst>
        </p:spPr>
        <p:txBody>
          <a:bodyPr/>
          <a:lstStyle/>
          <a:p>
            <a:r>
              <a:rPr lang="en-US" dirty="0">
                <a:solidFill>
                  <a:srgbClr val="EDFFFF"/>
                </a:solidFill>
              </a:rPr>
              <a:t>A JavaScript Library for building user interfaces</a:t>
            </a:r>
            <a:endParaRPr lang="he-IL" dirty="0">
              <a:solidFill>
                <a:srgbClr val="EDFFFF"/>
              </a:solidFill>
            </a:endParaRPr>
          </a:p>
        </p:txBody>
      </p:sp>
      <p:pic>
        <p:nvPicPr>
          <p:cNvPr id="20" name="מציין מיקום תוכן 19">
            <a:extLst>
              <a:ext uri="{FF2B5EF4-FFF2-40B4-BE49-F238E27FC236}">
                <a16:creationId xmlns:a16="http://schemas.microsoft.com/office/drawing/2014/main" id="{301D56DD-992B-98D0-89B7-AA2C21B4B3E3}"/>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447675" y="344488"/>
            <a:ext cx="2838450" cy="1014412"/>
          </a:xfrm>
        </p:spPr>
      </p:pic>
      <p:pic>
        <p:nvPicPr>
          <p:cNvPr id="5" name="תמונה 4">
            <a:extLst>
              <a:ext uri="{FF2B5EF4-FFF2-40B4-BE49-F238E27FC236}">
                <a16:creationId xmlns:a16="http://schemas.microsoft.com/office/drawing/2014/main" id="{3FCC322F-3F76-4263-4579-8A10B04BF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8187" y="887481"/>
            <a:ext cx="2924175" cy="2541519"/>
          </a:xfrm>
          <a:prstGeom prst="rect">
            <a:avLst/>
          </a:prstGeom>
        </p:spPr>
      </p:pic>
    </p:spTree>
    <p:extLst>
      <p:ext uri="{BB962C8B-B14F-4D97-AF65-F5344CB8AC3E}">
        <p14:creationId xmlns:p14="http://schemas.microsoft.com/office/powerpoint/2010/main" val="46632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1"/>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92964" y="1957525"/>
            <a:ext cx="3842687" cy="2982897"/>
          </a:xfrm>
        </p:spPr>
        <p:txBody>
          <a:bodyPr>
            <a:normAutofit/>
          </a:bodyPr>
          <a:lstStyle/>
          <a:p>
            <a:pPr algn="l" rtl="0"/>
            <a:r>
              <a:rPr lang="en-US" sz="4800" dirty="0">
                <a:solidFill>
                  <a:schemeClr val="bg1"/>
                </a:solidFill>
                <a:latin typeface="Aharoni" panose="02010803020104030203" pitchFamily="2" charset="-79"/>
                <a:cs typeface="Aharoni" panose="02010803020104030203" pitchFamily="2" charset="-79"/>
              </a:rPr>
              <a:t>Virtual DOM</a:t>
            </a:r>
            <a:endParaRPr lang="he-IL" sz="3600" dirty="0">
              <a:latin typeface="Aharoni" panose="02010803020104030203" pitchFamily="2" charset="-79"/>
              <a:cs typeface="Aharoni" panose="02010803020104030203" pitchFamily="2" charset="-79"/>
            </a:endParaRPr>
          </a:p>
        </p:txBody>
      </p:sp>
      <p:sp>
        <p:nvSpPr>
          <p:cNvPr id="6" name="תיבת טקסט 5">
            <a:extLst>
              <a:ext uri="{FF2B5EF4-FFF2-40B4-BE49-F238E27FC236}">
                <a16:creationId xmlns:a16="http://schemas.microsoft.com/office/drawing/2014/main" id="{4661C602-AB50-FB55-0C52-37CDA78287F9}"/>
              </a:ext>
            </a:extLst>
          </p:cNvPr>
          <p:cNvSpPr txBox="1"/>
          <p:nvPr/>
        </p:nvSpPr>
        <p:spPr>
          <a:xfrm>
            <a:off x="0" y="5519892"/>
            <a:ext cx="12192000" cy="369332"/>
          </a:xfrm>
          <a:prstGeom prst="rect">
            <a:avLst/>
          </a:prstGeom>
          <a:noFill/>
        </p:spPr>
        <p:txBody>
          <a:bodyPr wrap="square">
            <a:spAutoFit/>
          </a:bodyPr>
          <a:lstStyle/>
          <a:p>
            <a:pPr algn="ctr"/>
            <a:r>
              <a:rPr lang="en-US" dirty="0">
                <a:solidFill>
                  <a:schemeClr val="bg1"/>
                </a:solidFill>
                <a:hlinkClick r:id="rId5"/>
              </a:rPr>
              <a:t>https://reactjs.org/docs/faq-internals.html</a:t>
            </a:r>
            <a:r>
              <a:rPr lang="en-US" dirty="0">
                <a:solidFill>
                  <a:schemeClr val="bg1"/>
                </a:solidFill>
              </a:rPr>
              <a:t> </a:t>
            </a:r>
            <a:endParaRPr lang="he-IL" dirty="0">
              <a:solidFill>
                <a:schemeClr val="bg1"/>
              </a:solidFill>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4456591"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098472" y="1937551"/>
            <a:ext cx="6318206"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800" b="1" i="0" dirty="0">
                <a:solidFill>
                  <a:schemeClr val="bg1"/>
                </a:solidFill>
                <a:effectLst/>
                <a:latin typeface="almoniNeue"/>
              </a:rPr>
              <a:t>החידוש והקונספט המרכזי אותו מביאה ריאקט הוא את ה - </a:t>
            </a:r>
            <a:r>
              <a:rPr lang="en-US" sz="2800" b="1" i="0" dirty="0">
                <a:solidFill>
                  <a:schemeClr val="bg1"/>
                </a:solidFill>
                <a:effectLst/>
                <a:latin typeface="almoniNeue"/>
              </a:rPr>
              <a:t> Virtual DOM</a:t>
            </a:r>
            <a:endParaRPr lang="he-IL" sz="2800" b="1" i="0" dirty="0">
              <a:solidFill>
                <a:schemeClr val="bg1"/>
              </a:solidFill>
              <a:effectLst/>
              <a:latin typeface="almoniNeue"/>
            </a:endParaRPr>
          </a:p>
          <a:p>
            <a:pPr marL="0" indent="0">
              <a:buNone/>
            </a:pPr>
            <a:r>
              <a:rPr lang="en-US" sz="2800" b="0" i="0" dirty="0">
                <a:solidFill>
                  <a:schemeClr val="bg1"/>
                </a:solidFill>
                <a:effectLst/>
                <a:latin typeface="almoniNeue"/>
              </a:rPr>
              <a:t>React</a:t>
            </a:r>
            <a:r>
              <a:rPr lang="he-IL" sz="2800" b="0" i="0" dirty="0">
                <a:solidFill>
                  <a:schemeClr val="bg1"/>
                </a:solidFill>
                <a:effectLst/>
                <a:latin typeface="almoniNeue"/>
              </a:rPr>
              <a:t> תעקוב אחר </a:t>
            </a:r>
            <a:r>
              <a:rPr lang="he-IL" dirty="0">
                <a:solidFill>
                  <a:schemeClr val="bg1"/>
                </a:solidFill>
                <a:latin typeface="almoniNeue"/>
              </a:rPr>
              <a:t>השינויים בדום וירטואלי </a:t>
            </a:r>
            <a:r>
              <a:rPr lang="he-IL" sz="2800" b="0" i="0" dirty="0">
                <a:solidFill>
                  <a:schemeClr val="bg1"/>
                </a:solidFill>
                <a:effectLst/>
                <a:latin typeface="almoniNeue"/>
              </a:rPr>
              <a:t>ותעדכן את </a:t>
            </a:r>
            <a:r>
              <a:rPr lang="he-IL" sz="2800" dirty="0">
                <a:solidFill>
                  <a:schemeClr val="bg1"/>
                </a:solidFill>
                <a:latin typeface="almoniNeue"/>
              </a:rPr>
              <a:t>ה</a:t>
            </a:r>
            <a:r>
              <a:rPr lang="he-IL" sz="2800" b="0" i="0" dirty="0">
                <a:solidFill>
                  <a:schemeClr val="bg1"/>
                </a:solidFill>
                <a:effectLst/>
                <a:latin typeface="almoniNeue"/>
              </a:rPr>
              <a:t>דום האמיתי רק במקומות שבהם התרחשו השינויים.  </a:t>
            </a:r>
          </a:p>
          <a:p>
            <a:pPr marL="0" indent="0">
              <a:buNone/>
            </a:pPr>
            <a:r>
              <a:rPr lang="he-IL" dirty="0">
                <a:solidFill>
                  <a:schemeClr val="bg1"/>
                </a:solidFill>
                <a:latin typeface="almoniNeue"/>
              </a:rPr>
              <a:t>שיטה זאת</a:t>
            </a:r>
            <a:r>
              <a:rPr lang="he-IL" sz="2800" dirty="0">
                <a:solidFill>
                  <a:schemeClr val="bg1"/>
                </a:solidFill>
                <a:latin typeface="almoniNeue"/>
              </a:rPr>
              <a:t> יוצרת חיסכון אדיר במשאבים ומהירות תגובה גבוהה לכל שינוי. </a:t>
            </a:r>
            <a:endParaRPr lang="he-IL" sz="2800" b="0" i="0" dirty="0">
              <a:solidFill>
                <a:schemeClr val="bg1"/>
              </a:solidFill>
              <a:effectLst/>
              <a:latin typeface="almoniNeue"/>
            </a:endParaRPr>
          </a:p>
        </p:txBody>
      </p:sp>
      <p:grpSp>
        <p:nvGrpSpPr>
          <p:cNvPr id="11" name="קבוצה 10">
            <a:extLst>
              <a:ext uri="{FF2B5EF4-FFF2-40B4-BE49-F238E27FC236}">
                <a16:creationId xmlns:a16="http://schemas.microsoft.com/office/drawing/2014/main" id="{BCAB148F-703C-E430-B5FA-62457A4DB7B4}"/>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3F4F7649-A12B-1CF3-8072-ABC66A84B826}"/>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6" action="ppaction://hlinksldjump"/>
              <a:extLst>
                <a:ext uri="{FF2B5EF4-FFF2-40B4-BE49-F238E27FC236}">
                  <a16:creationId xmlns:a16="http://schemas.microsoft.com/office/drawing/2014/main" id="{51C39BC0-43AB-C6C6-B9E3-AEFAE00AB84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045266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4800" dirty="0">
                <a:solidFill>
                  <a:schemeClr val="bg1"/>
                </a:solidFill>
              </a:rPr>
              <a:t>Installation</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lgn="ctr" rtl="0">
              <a:buNone/>
            </a:pPr>
            <a:r>
              <a:rPr lang="en-US" sz="3200" dirty="0">
                <a:solidFill>
                  <a:schemeClr val="bg1"/>
                </a:solidFill>
              </a:rPr>
              <a:t>npm i prop-types</a:t>
            </a:r>
            <a:endParaRPr lang="he-IL" sz="3200" dirty="0">
              <a:solidFill>
                <a:schemeClr val="bg1"/>
              </a:solidFill>
            </a:endParaRPr>
          </a:p>
        </p:txBody>
      </p:sp>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2845377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4800" dirty="0">
                <a:solidFill>
                  <a:schemeClr val="bg1"/>
                </a:solidFill>
              </a:rPr>
              <a:t>Types</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graphicFrame>
        <p:nvGraphicFramePr>
          <p:cNvPr id="6" name="טבלה 6">
            <a:extLst>
              <a:ext uri="{FF2B5EF4-FFF2-40B4-BE49-F238E27FC236}">
                <a16:creationId xmlns:a16="http://schemas.microsoft.com/office/drawing/2014/main" id="{9BEE243A-174D-A7D5-D946-CA38F615DF71}"/>
              </a:ext>
            </a:extLst>
          </p:cNvPr>
          <p:cNvGraphicFramePr>
            <a:graphicFrameLocks noGrp="1"/>
          </p:cNvGraphicFramePr>
          <p:nvPr>
            <p:ph idx="1"/>
            <p:extLst>
              <p:ext uri="{D42A27DB-BD31-4B8C-83A1-F6EECF244321}">
                <p14:modId xmlns:p14="http://schemas.microsoft.com/office/powerpoint/2010/main" val="3319727711"/>
              </p:ext>
            </p:extLst>
          </p:nvPr>
        </p:nvGraphicFramePr>
        <p:xfrm>
          <a:off x="5525043" y="295718"/>
          <a:ext cx="5783456" cy="6266563"/>
        </p:xfrm>
        <a:graphic>
          <a:graphicData uri="http://schemas.openxmlformats.org/drawingml/2006/table">
            <a:tbl>
              <a:tblPr rtl="1" firstRow="1" bandRow="1">
                <a:tableStyleId>{5C22544A-7EE6-4342-B048-85BDC9FD1C3A}</a:tableStyleId>
              </a:tblPr>
              <a:tblGrid>
                <a:gridCol w="428659">
                  <a:extLst>
                    <a:ext uri="{9D8B030D-6E8A-4147-A177-3AD203B41FA5}">
                      <a16:colId xmlns:a16="http://schemas.microsoft.com/office/drawing/2014/main" val="2123798140"/>
                    </a:ext>
                  </a:extLst>
                </a:gridCol>
                <a:gridCol w="1009559">
                  <a:extLst>
                    <a:ext uri="{9D8B030D-6E8A-4147-A177-3AD203B41FA5}">
                      <a16:colId xmlns:a16="http://schemas.microsoft.com/office/drawing/2014/main" val="2579788156"/>
                    </a:ext>
                  </a:extLst>
                </a:gridCol>
                <a:gridCol w="2820066">
                  <a:extLst>
                    <a:ext uri="{9D8B030D-6E8A-4147-A177-3AD203B41FA5}">
                      <a16:colId xmlns:a16="http://schemas.microsoft.com/office/drawing/2014/main" val="3389594900"/>
                    </a:ext>
                  </a:extLst>
                </a:gridCol>
                <a:gridCol w="1525172">
                  <a:extLst>
                    <a:ext uri="{9D8B030D-6E8A-4147-A177-3AD203B41FA5}">
                      <a16:colId xmlns:a16="http://schemas.microsoft.com/office/drawing/2014/main" val="251075583"/>
                    </a:ext>
                  </a:extLst>
                </a:gridCol>
              </a:tblGrid>
              <a:tr h="272576">
                <a:tc>
                  <a:txBody>
                    <a:bodyPr/>
                    <a:lstStyle/>
                    <a:p>
                      <a:pPr rtl="1"/>
                      <a:r>
                        <a:rPr lang="he-IL" sz="1300" dirty="0"/>
                        <a:t>מס'</a:t>
                      </a:r>
                    </a:p>
                  </a:txBody>
                  <a:tcPr marL="66312" marR="66312" marT="33156" marB="33156"/>
                </a:tc>
                <a:tc>
                  <a:txBody>
                    <a:bodyPr/>
                    <a:lstStyle/>
                    <a:p>
                      <a:pPr rtl="1"/>
                      <a:r>
                        <a:rPr lang="he-IL" sz="1300" dirty="0"/>
                        <a:t>ערך לבדיקה</a:t>
                      </a:r>
                    </a:p>
                  </a:txBody>
                  <a:tcPr marL="66312" marR="66312" marT="33156" marB="33156"/>
                </a:tc>
                <a:tc>
                  <a:txBody>
                    <a:bodyPr/>
                    <a:lstStyle/>
                    <a:p>
                      <a:pPr rtl="1"/>
                      <a:r>
                        <a:rPr lang="en-US" sz="1300" dirty="0"/>
                        <a:t>PropTypes</a:t>
                      </a:r>
                      <a:endParaRPr lang="he-IL" sz="1300" dirty="0"/>
                    </a:p>
                  </a:txBody>
                  <a:tcPr marL="66312" marR="66312" marT="33156" marB="33156"/>
                </a:tc>
                <a:tc>
                  <a:txBody>
                    <a:bodyPr/>
                    <a:lstStyle/>
                    <a:p>
                      <a:pPr rtl="1"/>
                      <a:r>
                        <a:rPr lang="he-IL" sz="1300" dirty="0"/>
                        <a:t>הערות</a:t>
                      </a:r>
                    </a:p>
                  </a:txBody>
                  <a:tcPr marL="66312" marR="66312" marT="33156" marB="33156"/>
                </a:tc>
                <a:extLst>
                  <a:ext uri="{0D108BD9-81ED-4DB2-BD59-A6C34878D82A}">
                    <a16:rowId xmlns:a16="http://schemas.microsoft.com/office/drawing/2014/main" val="3363397327"/>
                  </a:ext>
                </a:extLst>
              </a:tr>
              <a:tr h="272576">
                <a:tc>
                  <a:txBody>
                    <a:bodyPr/>
                    <a:lstStyle/>
                    <a:p>
                      <a:pPr marL="0" indent="0" rtl="1">
                        <a:buFontTx/>
                        <a:buNone/>
                      </a:pPr>
                      <a:r>
                        <a:rPr lang="he-IL" sz="1300" dirty="0"/>
                        <a:t>1.</a:t>
                      </a:r>
                    </a:p>
                  </a:txBody>
                  <a:tcPr marL="66312" marR="66312" marT="33156" marB="33156"/>
                </a:tc>
                <a:tc>
                  <a:txBody>
                    <a:bodyPr/>
                    <a:lstStyle/>
                    <a:p>
                      <a:pPr marL="0" indent="0" rtl="1">
                        <a:buFontTx/>
                        <a:buNone/>
                      </a:pPr>
                      <a:r>
                        <a:rPr lang="en-US" sz="1300" dirty="0"/>
                        <a:t>“string”</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.string</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900" dirty="0"/>
                    </a:p>
                  </a:txBody>
                  <a:tcPr marL="66312" marR="66312" marT="33156" marB="33156"/>
                </a:tc>
                <a:extLst>
                  <a:ext uri="{0D108BD9-81ED-4DB2-BD59-A6C34878D82A}">
                    <a16:rowId xmlns:a16="http://schemas.microsoft.com/office/drawing/2014/main" val="4138680552"/>
                  </a:ext>
                </a:extLst>
              </a:tr>
              <a:tr h="272576">
                <a:tc>
                  <a:txBody>
                    <a:bodyPr/>
                    <a:lstStyle/>
                    <a:p>
                      <a:pPr marL="0" indent="0" rtl="1">
                        <a:buFont typeface="+mj-lt"/>
                        <a:buNone/>
                      </a:pPr>
                      <a:r>
                        <a:rPr lang="he-IL" sz="1300" dirty="0"/>
                        <a:t>2. </a:t>
                      </a:r>
                    </a:p>
                  </a:txBody>
                  <a:tcPr marL="66312" marR="66312" marT="33156" marB="33156"/>
                </a:tc>
                <a:tc>
                  <a:txBody>
                    <a:bodyPr/>
                    <a:lstStyle/>
                    <a:p>
                      <a:pPr rtl="1"/>
                      <a:r>
                        <a:rPr lang="en-US" sz="1300" dirty="0"/>
                        <a:t>5</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.number</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sz="900" dirty="0"/>
                    </a:p>
                  </a:txBody>
                  <a:tcPr marL="66312" marR="66312" marT="33156" marB="33156"/>
                </a:tc>
                <a:extLst>
                  <a:ext uri="{0D108BD9-81ED-4DB2-BD59-A6C34878D82A}">
                    <a16:rowId xmlns:a16="http://schemas.microsoft.com/office/drawing/2014/main" val="3821233755"/>
                  </a:ext>
                </a:extLst>
              </a:tr>
              <a:tr h="272576">
                <a:tc>
                  <a:txBody>
                    <a:bodyPr/>
                    <a:lstStyle/>
                    <a:p>
                      <a:pPr marL="0" indent="0" rtl="1">
                        <a:buFont typeface="+mj-lt"/>
                        <a:buNone/>
                      </a:pPr>
                      <a:r>
                        <a:rPr lang="he-IL" sz="1300" dirty="0"/>
                        <a:t>3.</a:t>
                      </a:r>
                    </a:p>
                  </a:txBody>
                  <a:tcPr marL="66312" marR="66312" marT="33156" marB="33156"/>
                </a:tc>
                <a:tc>
                  <a:txBody>
                    <a:bodyPr/>
                    <a:lstStyle/>
                    <a:p>
                      <a:pPr rtl="1"/>
                      <a:r>
                        <a:rPr lang="en-US" sz="1300" dirty="0"/>
                        <a:t>true/false</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.bool</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1206530350"/>
                  </a:ext>
                </a:extLst>
              </a:tr>
              <a:tr h="272576">
                <a:tc>
                  <a:txBody>
                    <a:bodyPr/>
                    <a:lstStyle/>
                    <a:p>
                      <a:pPr marL="0" indent="0" rtl="1">
                        <a:buFont typeface="+mj-lt"/>
                        <a:buNone/>
                      </a:pPr>
                      <a:r>
                        <a:rPr lang="he-IL" sz="1300" dirty="0"/>
                        <a:t>4. </a:t>
                      </a:r>
                    </a:p>
                  </a:txBody>
                  <a:tcPr marL="66312" marR="66312" marT="33156" marB="33156"/>
                </a:tc>
                <a:tc>
                  <a:txBody>
                    <a:bodyPr/>
                    <a:lstStyle/>
                    <a:p>
                      <a:pPr rtl="1"/>
                      <a:r>
                        <a:rPr lang="en-US" sz="1300" dirty="0"/>
                        <a:t>{ }</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.object</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3297243100"/>
                  </a:ext>
                </a:extLst>
              </a:tr>
              <a:tr h="334420">
                <a:tc>
                  <a:txBody>
                    <a:bodyPr/>
                    <a:lstStyle/>
                    <a:p>
                      <a:pPr marL="0" indent="0" rtl="1">
                        <a:buFont typeface="+mj-lt"/>
                        <a:buNone/>
                      </a:pPr>
                      <a:r>
                        <a:rPr lang="he-IL" sz="1300" dirty="0"/>
                        <a:t>5.</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.objectOf( )</a:t>
                      </a:r>
                      <a:endParaRPr lang="he-IL" sz="1300" dirty="0"/>
                    </a:p>
                  </a:txBody>
                  <a:tcPr marL="66312" marR="66312" marT="33156" marB="33156"/>
                </a:tc>
                <a:tc>
                  <a:txBody>
                    <a:bodyPr/>
                    <a:lstStyle/>
                    <a:p>
                      <a:pPr rtl="1"/>
                      <a:r>
                        <a:rPr lang="he-IL" sz="900" dirty="0"/>
                        <a:t>מגדיר את סוג ערכי המפתחות באובייקט</a:t>
                      </a:r>
                    </a:p>
                  </a:txBody>
                  <a:tcPr marL="66312" marR="66312" marT="33156" marB="33156"/>
                </a:tc>
                <a:extLst>
                  <a:ext uri="{0D108BD9-81ED-4DB2-BD59-A6C34878D82A}">
                    <a16:rowId xmlns:a16="http://schemas.microsoft.com/office/drawing/2014/main" val="1281782322"/>
                  </a:ext>
                </a:extLst>
              </a:tr>
              <a:tr h="270243">
                <a:tc>
                  <a:txBody>
                    <a:bodyPr/>
                    <a:lstStyle/>
                    <a:p>
                      <a:pPr marL="0" indent="0" rtl="1">
                        <a:buFont typeface="+mj-lt"/>
                        <a:buNone/>
                      </a:pPr>
                      <a:r>
                        <a:rPr lang="he-IL" sz="1300" dirty="0"/>
                        <a:t>6.</a:t>
                      </a:r>
                    </a:p>
                  </a:txBody>
                  <a:tcPr marL="66312" marR="66312" marT="33156" marB="33156"/>
                </a:tc>
                <a:tc>
                  <a:txBody>
                    <a:bodyPr/>
                    <a:lstStyle/>
                    <a:p>
                      <a:pPr rtl="1"/>
                      <a:r>
                        <a:rPr lang="en-US" sz="1300" dirty="0"/>
                        <a:t>[ ]</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.array</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508966759"/>
                  </a:ext>
                </a:extLst>
              </a:tr>
              <a:tr h="272576">
                <a:tc>
                  <a:txBody>
                    <a:bodyPr/>
                    <a:lstStyle/>
                    <a:p>
                      <a:pPr marL="0" indent="0" rtl="1">
                        <a:buFont typeface="+mj-lt"/>
                        <a:buNone/>
                      </a:pPr>
                      <a:r>
                        <a:rPr lang="he-IL" sz="1300" dirty="0"/>
                        <a:t>7.</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.arrayOf( )</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900" dirty="0"/>
                        <a:t>מגדיר את סוג האיברים במערך</a:t>
                      </a:r>
                    </a:p>
                  </a:txBody>
                  <a:tcPr marL="66312" marR="66312" marT="33156" marB="33156"/>
                </a:tc>
                <a:extLst>
                  <a:ext uri="{0D108BD9-81ED-4DB2-BD59-A6C34878D82A}">
                    <a16:rowId xmlns:a16="http://schemas.microsoft.com/office/drawing/2014/main" val="927240381"/>
                  </a:ext>
                </a:extLst>
              </a:tr>
              <a:tr h="272576">
                <a:tc>
                  <a:txBody>
                    <a:bodyPr/>
                    <a:lstStyle/>
                    <a:p>
                      <a:pPr marL="0" indent="0" rtl="1">
                        <a:buFont typeface="+mj-lt"/>
                        <a:buNone/>
                      </a:pPr>
                      <a:r>
                        <a:rPr lang="he-IL" sz="1300" dirty="0"/>
                        <a:t>6. </a:t>
                      </a:r>
                    </a:p>
                  </a:txBody>
                  <a:tcPr marL="66312" marR="66312" marT="33156" marB="33156"/>
                </a:tc>
                <a:tc>
                  <a:txBody>
                    <a:bodyPr/>
                    <a:lstStyle/>
                    <a:p>
                      <a:pPr rtl="1"/>
                      <a:r>
                        <a:rPr lang="en-US" sz="1300" dirty="0"/>
                        <a:t>( )=&gt;{ }</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t>
                      </a:r>
                      <a:r>
                        <a:rPr lang="en-US" sz="1300" dirty="0" err="1"/>
                        <a:t>func</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479308044"/>
                  </a:ext>
                </a:extLst>
              </a:tr>
              <a:tr h="334420">
                <a:tc>
                  <a:txBody>
                    <a:bodyPr/>
                    <a:lstStyle/>
                    <a:p>
                      <a:pPr marL="0" indent="0" rtl="1">
                        <a:buFont typeface="+mj-lt"/>
                        <a:buNone/>
                      </a:pPr>
                      <a:endParaRPr lang="he-IL" sz="1300" dirty="0"/>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.oneOfType([ ]),</a:t>
                      </a:r>
                      <a:endParaRPr lang="he-IL" sz="1300" dirty="0"/>
                    </a:p>
                  </a:txBody>
                  <a:tcPr marL="66312" marR="66312" marT="33156" marB="33156"/>
                </a:tc>
                <a:tc>
                  <a:txBody>
                    <a:bodyPr/>
                    <a:lstStyle/>
                    <a:p>
                      <a:pPr rtl="1"/>
                      <a:r>
                        <a:rPr lang="he-IL" sz="900" dirty="0"/>
                        <a:t>אחד מהסוגים המפורטים בתוך המערך של הפונקציה</a:t>
                      </a:r>
                    </a:p>
                  </a:txBody>
                  <a:tcPr marL="66312" marR="66312" marT="33156" marB="33156"/>
                </a:tc>
                <a:extLst>
                  <a:ext uri="{0D108BD9-81ED-4DB2-BD59-A6C34878D82A}">
                    <a16:rowId xmlns:a16="http://schemas.microsoft.com/office/drawing/2014/main" val="1097768690"/>
                  </a:ext>
                </a:extLst>
              </a:tr>
              <a:tr h="334420">
                <a:tc>
                  <a:txBody>
                    <a:bodyPr/>
                    <a:lstStyle/>
                    <a:p>
                      <a:pPr marL="0" indent="0" rtl="1">
                        <a:buFont typeface="+mj-lt"/>
                        <a:buNone/>
                      </a:pPr>
                      <a:r>
                        <a:rPr lang="he-IL" sz="1300" dirty="0"/>
                        <a:t>13.</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.oneOf(['News', 'Photos'])</a:t>
                      </a:r>
                      <a:endParaRPr lang="he-IL" sz="1300" dirty="0"/>
                    </a:p>
                  </a:txBody>
                  <a:tcPr marL="66312" marR="66312" marT="33156" marB="33156"/>
                </a:tc>
                <a:tc>
                  <a:txBody>
                    <a:bodyPr/>
                    <a:lstStyle/>
                    <a:p>
                      <a:pPr rtl="1"/>
                      <a:r>
                        <a:rPr lang="he-IL" sz="900" dirty="0"/>
                        <a:t>אחד מהערכים שמופיעים במערך בלבד  </a:t>
                      </a:r>
                    </a:p>
                  </a:txBody>
                  <a:tcPr marL="66312" marR="66312" marT="33156" marB="33156"/>
                </a:tc>
                <a:extLst>
                  <a:ext uri="{0D108BD9-81ED-4DB2-BD59-A6C34878D82A}">
                    <a16:rowId xmlns:a16="http://schemas.microsoft.com/office/drawing/2014/main" val="2268288175"/>
                  </a:ext>
                </a:extLst>
              </a:tr>
              <a:tr h="272576">
                <a:tc>
                  <a:txBody>
                    <a:bodyPr/>
                    <a:lstStyle/>
                    <a:p>
                      <a:pPr marL="0" indent="0" rtl="1">
                        <a:buFont typeface="+mj-lt"/>
                        <a:buNone/>
                      </a:pPr>
                      <a:endParaRPr lang="he-IL" sz="1300" dirty="0"/>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t>
                      </a:r>
                      <a:r>
                        <a:rPr lang="en-US" sz="1300" dirty="0" err="1"/>
                        <a:t>instanceOf</a:t>
                      </a:r>
                      <a:r>
                        <a:rPr lang="en-US" sz="1300" dirty="0"/>
                        <a:t>(new Class)</a:t>
                      </a:r>
                      <a:endParaRPr lang="he-IL" sz="1300" dirty="0"/>
                    </a:p>
                  </a:txBody>
                  <a:tcPr marL="66312" marR="66312" marT="33156" marB="33156"/>
                </a:tc>
                <a:tc>
                  <a:txBody>
                    <a:bodyPr/>
                    <a:lstStyle/>
                    <a:p>
                      <a:pPr rtl="1"/>
                      <a:r>
                        <a:rPr lang="en-US" sz="900" dirty="0"/>
                        <a:t>instance of a class</a:t>
                      </a:r>
                      <a:endParaRPr lang="he-IL" sz="900" dirty="0"/>
                    </a:p>
                  </a:txBody>
                  <a:tcPr marL="66312" marR="66312" marT="33156" marB="33156"/>
                </a:tc>
                <a:extLst>
                  <a:ext uri="{0D108BD9-81ED-4DB2-BD59-A6C34878D82A}">
                    <a16:rowId xmlns:a16="http://schemas.microsoft.com/office/drawing/2014/main" val="1343053884"/>
                  </a:ext>
                </a:extLst>
              </a:tr>
              <a:tr h="272576">
                <a:tc>
                  <a:txBody>
                    <a:bodyPr/>
                    <a:lstStyle/>
                    <a:p>
                      <a:pPr marL="0" indent="0" rtl="1">
                        <a:buFont typeface="+mj-lt"/>
                        <a:buNone/>
                      </a:pPr>
                      <a:endParaRPr lang="he-IL" sz="1300" dirty="0"/>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 defaultProp</a:t>
                      </a:r>
                      <a:endParaRPr lang="he-IL" sz="1300" dirty="0"/>
                    </a:p>
                  </a:txBody>
                  <a:tcPr marL="66312" marR="66312" marT="33156" marB="33156"/>
                </a:tc>
                <a:tc>
                  <a:txBody>
                    <a:bodyPr/>
                    <a:lstStyle/>
                    <a:p>
                      <a:pPr rtl="1"/>
                      <a:r>
                        <a:rPr lang="he-IL" sz="900" dirty="0"/>
                        <a:t>ערך דיפולטיבי</a:t>
                      </a:r>
                    </a:p>
                  </a:txBody>
                  <a:tcPr marL="66312" marR="66312" marT="33156" marB="33156"/>
                </a:tc>
                <a:extLst>
                  <a:ext uri="{0D108BD9-81ED-4DB2-BD59-A6C34878D82A}">
                    <a16:rowId xmlns:a16="http://schemas.microsoft.com/office/drawing/2014/main" val="1628195731"/>
                  </a:ext>
                </a:extLst>
              </a:tr>
              <a:tr h="272576">
                <a:tc>
                  <a:txBody>
                    <a:bodyPr/>
                    <a:lstStyle/>
                    <a:p>
                      <a:pPr marL="0" indent="0" rtl="1">
                        <a:buFont typeface="+mj-lt"/>
                        <a:buNone/>
                      </a:pPr>
                      <a:r>
                        <a:rPr lang="he-IL" sz="1300" dirty="0"/>
                        <a:t>7. </a:t>
                      </a:r>
                    </a:p>
                  </a:txBody>
                  <a:tcPr marL="66312" marR="66312" marT="33156" marB="33156"/>
                </a:tc>
                <a:tc>
                  <a:txBody>
                    <a:bodyPr/>
                    <a:lstStyle/>
                    <a:p>
                      <a:pPr rtl="1"/>
                      <a:r>
                        <a:rPr lang="en-US" sz="1300" dirty="0"/>
                        <a:t>Symbol()</a:t>
                      </a:r>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.symbol</a:t>
                      </a:r>
                      <a:endParaRPr lang="he-IL" sz="1300" dirty="0"/>
                    </a:p>
                  </a:txBody>
                  <a:tcPr marL="66312" marR="66312" marT="33156" marB="33156"/>
                </a:tc>
                <a:tc>
                  <a:txBody>
                    <a:bodyPr/>
                    <a:lstStyle/>
                    <a:p>
                      <a:pPr rtl="1"/>
                      <a:r>
                        <a:rPr lang="he-IL" sz="900" dirty="0"/>
                        <a:t>יוצר סימן חדש</a:t>
                      </a:r>
                    </a:p>
                  </a:txBody>
                  <a:tcPr marL="66312" marR="66312" marT="33156" marB="33156"/>
                </a:tc>
                <a:extLst>
                  <a:ext uri="{0D108BD9-81ED-4DB2-BD59-A6C34878D82A}">
                    <a16:rowId xmlns:a16="http://schemas.microsoft.com/office/drawing/2014/main" val="2406455038"/>
                  </a:ext>
                </a:extLst>
              </a:tr>
              <a:tr h="272576">
                <a:tc>
                  <a:txBody>
                    <a:bodyPr/>
                    <a:lstStyle/>
                    <a:p>
                      <a:pPr marL="0" indent="0" rtl="1">
                        <a:buFont typeface="+mj-lt"/>
                        <a:buNone/>
                      </a:pPr>
                      <a:r>
                        <a:rPr lang="he-IL" sz="1300" dirty="0"/>
                        <a:t>8. </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t>
                      </a:r>
                      <a:r>
                        <a:rPr lang="en-US" sz="1300" dirty="0" err="1"/>
                        <a:t>bigint</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413053967"/>
                  </a:ext>
                </a:extLst>
              </a:tr>
              <a:tr h="272576">
                <a:tc>
                  <a:txBody>
                    <a:bodyPr/>
                    <a:lstStyle/>
                    <a:p>
                      <a:pPr marL="0" indent="0" rtl="1">
                        <a:buFont typeface="+mj-lt"/>
                        <a:buNone/>
                      </a:pPr>
                      <a:r>
                        <a:rPr lang="he-IL" sz="1300" dirty="0"/>
                        <a:t>9. </a:t>
                      </a:r>
                    </a:p>
                  </a:txBody>
                  <a:tcPr marL="66312" marR="66312" marT="33156" marB="33156"/>
                </a:tc>
                <a:tc>
                  <a:txBody>
                    <a:bodyPr/>
                    <a:lstStyle/>
                    <a:p>
                      <a:pPr rtl="1"/>
                      <a:endParaRPr lang="he-IL" sz="130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.node</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1487806934"/>
                  </a:ext>
                </a:extLst>
              </a:tr>
              <a:tr h="272576">
                <a:tc>
                  <a:txBody>
                    <a:bodyPr/>
                    <a:lstStyle/>
                    <a:p>
                      <a:pPr marL="0" indent="0" rtl="1">
                        <a:buFont typeface="+mj-lt"/>
                        <a:buNone/>
                      </a:pPr>
                      <a:r>
                        <a:rPr lang="he-IL" sz="1300" dirty="0"/>
                        <a:t>10.</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.element</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3623685855"/>
                  </a:ext>
                </a:extLst>
              </a:tr>
              <a:tr h="272576">
                <a:tc>
                  <a:txBody>
                    <a:bodyPr/>
                    <a:lstStyle/>
                    <a:p>
                      <a:pPr marL="0" indent="0" rtl="1">
                        <a:buFont typeface="+mj-lt"/>
                        <a:buNone/>
                      </a:pPr>
                      <a:r>
                        <a:rPr lang="he-IL" sz="1300" dirty="0"/>
                        <a:t>11.</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t>
                      </a:r>
                      <a:r>
                        <a:rPr lang="en-US" sz="1300" dirty="0" err="1"/>
                        <a:t>elementType</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856279761"/>
                  </a:ext>
                </a:extLst>
              </a:tr>
              <a:tr h="272576">
                <a:tc>
                  <a:txBody>
                    <a:bodyPr/>
                    <a:lstStyle/>
                    <a:p>
                      <a:pPr marL="0" indent="0" rtl="1">
                        <a:buFont typeface="+mj-lt"/>
                        <a:buNone/>
                      </a:pPr>
                      <a:r>
                        <a:rPr lang="he-IL" sz="1300" dirty="0"/>
                        <a:t>16.</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.shape({ })</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2575453609"/>
                  </a:ext>
                </a:extLst>
              </a:tr>
              <a:tr h="334420">
                <a:tc>
                  <a:txBody>
                    <a:bodyPr/>
                    <a:lstStyle/>
                    <a:p>
                      <a:pPr marL="0" indent="0" rtl="1">
                        <a:buFont typeface="+mj-lt"/>
                        <a:buNone/>
                      </a:pPr>
                      <a:r>
                        <a:rPr lang="he-IL" sz="1300" dirty="0"/>
                        <a:t>17.</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.exact({ })</a:t>
                      </a:r>
                      <a:endParaRPr lang="he-IL" sz="1300" dirty="0"/>
                    </a:p>
                  </a:txBody>
                  <a:tcPr marL="66312" marR="66312" marT="33156" marB="33156"/>
                </a:tc>
                <a:tc>
                  <a:txBody>
                    <a:bodyPr/>
                    <a:lstStyle/>
                    <a:p>
                      <a:pPr rtl="1"/>
                      <a:r>
                        <a:rPr lang="he-IL" sz="900" dirty="0"/>
                        <a:t>מוודא שלא הועברו מפתחות שלא נמצאות בסוג </a:t>
                      </a:r>
                      <a:r>
                        <a:rPr lang="he-IL" sz="900" dirty="0" err="1"/>
                        <a:t>הפרופ</a:t>
                      </a:r>
                      <a:endParaRPr lang="he-IL" sz="900" dirty="0"/>
                    </a:p>
                  </a:txBody>
                  <a:tcPr marL="66312" marR="66312" marT="33156" marB="33156"/>
                </a:tc>
                <a:extLst>
                  <a:ext uri="{0D108BD9-81ED-4DB2-BD59-A6C34878D82A}">
                    <a16:rowId xmlns:a16="http://schemas.microsoft.com/office/drawing/2014/main" val="478848075"/>
                  </a:ext>
                </a:extLst>
              </a:tr>
              <a:tr h="272576">
                <a:tc>
                  <a:txBody>
                    <a:bodyPr/>
                    <a:lstStyle/>
                    <a:p>
                      <a:pPr marL="0" indent="0" rtl="1">
                        <a:buFont typeface="+mj-lt"/>
                        <a:buNone/>
                      </a:pPr>
                      <a:r>
                        <a:rPr lang="he-IL" sz="1300" dirty="0"/>
                        <a:t>18.</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.isRequired</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2475933580"/>
                  </a:ext>
                </a:extLst>
              </a:tr>
              <a:tr h="272576">
                <a:tc>
                  <a:txBody>
                    <a:bodyPr/>
                    <a:lstStyle/>
                    <a:p>
                      <a:pPr marL="0" indent="0" rtl="1">
                        <a:buFont typeface="+mj-lt"/>
                        <a:buNone/>
                      </a:pPr>
                      <a:r>
                        <a:rPr lang="he-IL" sz="1300" dirty="0"/>
                        <a:t>19.</a:t>
                      </a:r>
                    </a:p>
                  </a:txBody>
                  <a:tcPr marL="66312" marR="66312" marT="33156" marB="33156"/>
                </a:tc>
                <a:tc>
                  <a:txBody>
                    <a:bodyPr/>
                    <a:lstStyle/>
                    <a:p>
                      <a:pPr rtl="1"/>
                      <a:endParaRPr lang="he-IL" sz="1300" dirty="0"/>
                    </a:p>
                  </a:txBody>
                  <a:tcPr marL="66312" marR="66312" marT="33156" marB="33156"/>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300" dirty="0"/>
                        <a:t>any</a:t>
                      </a:r>
                      <a:endParaRPr lang="he-IL" sz="1300" dirty="0"/>
                    </a:p>
                  </a:txBody>
                  <a:tcPr marL="66312" marR="66312" marT="33156" marB="33156"/>
                </a:tc>
                <a:tc>
                  <a:txBody>
                    <a:bodyPr/>
                    <a:lstStyle/>
                    <a:p>
                      <a:pPr rtl="1"/>
                      <a:endParaRPr lang="he-IL" sz="900" dirty="0"/>
                    </a:p>
                  </a:txBody>
                  <a:tcPr marL="66312" marR="66312" marT="33156" marB="33156"/>
                </a:tc>
                <a:extLst>
                  <a:ext uri="{0D108BD9-81ED-4DB2-BD59-A6C34878D82A}">
                    <a16:rowId xmlns:a16="http://schemas.microsoft.com/office/drawing/2014/main" val="2440714208"/>
                  </a:ext>
                </a:extLst>
              </a:tr>
            </a:tbl>
          </a:graphicData>
        </a:graphic>
      </p:graphicFrame>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205002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959431" y="1937550"/>
            <a:ext cx="3684638"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PropTypes Errors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תצוגת שגיאות של </a:t>
            </a:r>
            <a:r>
              <a:rPr lang="en-US" sz="2400" dirty="0">
                <a:solidFill>
                  <a:schemeClr val="bg1"/>
                </a:solidFill>
              </a:rPr>
              <a:t>PropTypes</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623804" y="2876548"/>
            <a:ext cx="1047750" cy="1104900"/>
            <a:chOff x="385766" y="2800350"/>
            <a:chExt cx="1047750" cy="1104900"/>
          </a:xfrm>
        </p:grpSpPr>
        <p:pic>
          <p:nvPicPr>
            <p:cNvPr id="8" name="גרפיקה 7" descr="סגור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364034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66676"/>
            <a:ext cx="4574958" cy="790573"/>
          </a:xfrm>
        </p:spPr>
        <p:txBody>
          <a:bodyPr>
            <a:noAutofit/>
          </a:bodyPr>
          <a:lstStyle/>
          <a:p>
            <a:pPr algn="ctr"/>
            <a:r>
              <a:rPr lang="en-US" sz="4000" u="sng" dirty="0">
                <a:solidFill>
                  <a:schemeClr val="bg1"/>
                </a:solidFill>
                <a:latin typeface="Aharoni" panose="02010803020104030203" pitchFamily="2" charset="-79"/>
                <a:cs typeface="Aharoni" panose="02010803020104030203" pitchFamily="2" charset="-79"/>
              </a:rPr>
              <a:t>PropTypes Error</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8" y="860136"/>
            <a:ext cx="4332303" cy="530542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על מנת ליצור שגיאה של </a:t>
            </a:r>
            <a:r>
              <a:rPr lang="en-US" sz="2000" dirty="0">
                <a:solidFill>
                  <a:schemeClr val="bg1"/>
                </a:solidFill>
              </a:rPr>
              <a:t>PropTypes</a:t>
            </a:r>
            <a:endParaRPr lang="he-IL" sz="2000" dirty="0">
              <a:solidFill>
                <a:schemeClr val="bg1"/>
              </a:solidFill>
            </a:endParaRPr>
          </a:p>
          <a:p>
            <a:pPr marL="0" indent="0">
              <a:buNone/>
            </a:pPr>
            <a:r>
              <a:rPr lang="he-IL" sz="2000" u="sng" dirty="0">
                <a:solidFill>
                  <a:schemeClr val="bg1"/>
                </a:solidFill>
              </a:rPr>
              <a:t>בקומפוננט האב</a:t>
            </a:r>
          </a:p>
          <a:p>
            <a:r>
              <a:rPr lang="he-IL" sz="2000" dirty="0">
                <a:solidFill>
                  <a:schemeClr val="bg1"/>
                </a:solidFill>
              </a:rPr>
              <a:t>נציב את קומפוננט הבן בתוך קומפוננט האב אך לא נעביר לה את המפתחות שהיא זקוקה להם באובייקט הפרופס</a:t>
            </a:r>
          </a:p>
          <a:p>
            <a:pPr marL="0" indent="0">
              <a:buNone/>
            </a:pPr>
            <a:r>
              <a:rPr lang="he-IL" sz="2000" u="sng" dirty="0">
                <a:solidFill>
                  <a:schemeClr val="bg1"/>
                </a:solidFill>
              </a:rPr>
              <a:t>בקומפוננט הבן</a:t>
            </a:r>
          </a:p>
          <a:p>
            <a:r>
              <a:rPr lang="he-IL" sz="2000" dirty="0">
                <a:solidFill>
                  <a:schemeClr val="bg1"/>
                </a:solidFill>
              </a:rPr>
              <a:t>ניצור מופע של מחלקת </a:t>
            </a:r>
            <a:r>
              <a:rPr lang="en-US" sz="2000" dirty="0">
                <a:solidFill>
                  <a:schemeClr val="bg1"/>
                </a:solidFill>
              </a:rPr>
              <a:t>PropTypes</a:t>
            </a:r>
            <a:r>
              <a:rPr lang="he-IL" sz="2000" dirty="0">
                <a:solidFill>
                  <a:schemeClr val="bg1"/>
                </a:solidFill>
              </a:rPr>
              <a:t> מתוך הספרייה שייבאנו "</a:t>
            </a:r>
            <a:r>
              <a:rPr lang="en-US" sz="2000" dirty="0">
                <a:solidFill>
                  <a:schemeClr val="bg1"/>
                </a:solidFill>
              </a:rPr>
              <a:t>prop-types</a:t>
            </a:r>
            <a:r>
              <a:rPr lang="he-IL" sz="2000" dirty="0">
                <a:solidFill>
                  <a:schemeClr val="bg1"/>
                </a:solidFill>
              </a:rPr>
              <a:t>"</a:t>
            </a:r>
          </a:p>
          <a:p>
            <a:r>
              <a:rPr lang="he-IL" sz="2000" dirty="0">
                <a:solidFill>
                  <a:schemeClr val="bg1"/>
                </a:solidFill>
              </a:rPr>
              <a:t>ניצור קומפוננט בשם </a:t>
            </a:r>
            <a:r>
              <a:rPr lang="en-US" sz="2000" dirty="0">
                <a:solidFill>
                  <a:schemeClr val="bg1"/>
                </a:solidFill>
              </a:rPr>
              <a:t>PropTypeComponent</a:t>
            </a:r>
            <a:r>
              <a:rPr lang="he-IL" sz="2000" dirty="0">
                <a:solidFill>
                  <a:schemeClr val="bg1"/>
                </a:solidFill>
              </a:rPr>
              <a:t> שצריכה לקבל באובייקט הפרופס מפתח בשם </a:t>
            </a:r>
            <a:r>
              <a:rPr lang="en-US" sz="2000" dirty="0">
                <a:solidFill>
                  <a:schemeClr val="bg1"/>
                </a:solidFill>
              </a:rPr>
              <a:t>string</a:t>
            </a:r>
          </a:p>
          <a:p>
            <a:r>
              <a:rPr lang="he-IL" sz="2000" dirty="0">
                <a:solidFill>
                  <a:schemeClr val="bg1"/>
                </a:solidFill>
              </a:rPr>
              <a:t>אני עושה השמה למפתח </a:t>
            </a:r>
            <a:r>
              <a:rPr lang="en-US" sz="2000" dirty="0">
                <a:solidFill>
                  <a:schemeClr val="bg1"/>
                </a:solidFill>
              </a:rPr>
              <a:t>propTypes</a:t>
            </a:r>
            <a:r>
              <a:rPr lang="he-IL" sz="2000" dirty="0">
                <a:solidFill>
                  <a:schemeClr val="bg1"/>
                </a:solidFill>
              </a:rPr>
              <a:t> בתוך לקומפוננט </a:t>
            </a:r>
            <a:r>
              <a:rPr lang="en-US" sz="2000" dirty="0">
                <a:solidFill>
                  <a:schemeClr val="bg1"/>
                </a:solidFill>
              </a:rPr>
              <a:t>PropTypeComponent</a:t>
            </a:r>
            <a:r>
              <a:rPr lang="he-IL" sz="2000" dirty="0">
                <a:solidFill>
                  <a:schemeClr val="bg1"/>
                </a:solidFill>
              </a:rPr>
              <a:t> שיצרנו ומשווה את הערך שלו לאובייקט שיבדוק בעזרת המופע של מחלקת </a:t>
            </a:r>
            <a:r>
              <a:rPr lang="en-US" sz="2000" dirty="0">
                <a:solidFill>
                  <a:schemeClr val="bg1"/>
                </a:solidFill>
              </a:rPr>
              <a:t>PropTypes</a:t>
            </a:r>
            <a:r>
              <a:rPr lang="he-IL" sz="2000" dirty="0">
                <a:solidFill>
                  <a:schemeClr val="bg1"/>
                </a:solidFill>
              </a:rPr>
              <a:t> את סוג הערכים של המפתח</a:t>
            </a:r>
          </a:p>
        </p:txBody>
      </p:sp>
      <p:pic>
        <p:nvPicPr>
          <p:cNvPr id="6" name="תמונה 5">
            <a:extLst>
              <a:ext uri="{FF2B5EF4-FFF2-40B4-BE49-F238E27FC236}">
                <a16:creationId xmlns:a16="http://schemas.microsoft.com/office/drawing/2014/main" id="{D103B16F-5B8E-555E-380F-85563FC137D7}"/>
              </a:ext>
            </a:extLst>
          </p:cNvPr>
          <p:cNvPicPr>
            <a:picLocks noChangeAspect="1"/>
          </p:cNvPicPr>
          <p:nvPr/>
        </p:nvPicPr>
        <p:blipFill>
          <a:blip r:embed="rId4"/>
          <a:stretch>
            <a:fillRect/>
          </a:stretch>
        </p:blipFill>
        <p:spPr>
          <a:xfrm>
            <a:off x="780965" y="3009112"/>
            <a:ext cx="6055111" cy="3325013"/>
          </a:xfrm>
          <a:prstGeom prst="rect">
            <a:avLst/>
          </a:prstGeom>
        </p:spPr>
      </p:pic>
      <p:pic>
        <p:nvPicPr>
          <p:cNvPr id="8" name="תמונה 7">
            <a:extLst>
              <a:ext uri="{FF2B5EF4-FFF2-40B4-BE49-F238E27FC236}">
                <a16:creationId xmlns:a16="http://schemas.microsoft.com/office/drawing/2014/main" id="{4A24AED0-8791-28AA-B99B-CB19DFBEB4ED}"/>
              </a:ext>
            </a:extLst>
          </p:cNvPr>
          <p:cNvPicPr>
            <a:picLocks noChangeAspect="1"/>
          </p:cNvPicPr>
          <p:nvPr/>
        </p:nvPicPr>
        <p:blipFill rotWithShape="1">
          <a:blip r:embed="rId5"/>
          <a:srcRect r="2146"/>
          <a:stretch/>
        </p:blipFill>
        <p:spPr>
          <a:xfrm>
            <a:off x="780965" y="511819"/>
            <a:ext cx="6052744" cy="2395966"/>
          </a:xfrm>
          <a:prstGeom prst="rect">
            <a:avLst/>
          </a:prstGeom>
        </p:spPr>
      </p:pic>
      <p:sp>
        <p:nvSpPr>
          <p:cNvPr id="9" name="תיבת טקסט 8">
            <a:extLst>
              <a:ext uri="{FF2B5EF4-FFF2-40B4-BE49-F238E27FC236}">
                <a16:creationId xmlns:a16="http://schemas.microsoft.com/office/drawing/2014/main" id="{31E62B35-5B99-4449-78B9-8FF0C4874D69}"/>
              </a:ext>
            </a:extLst>
          </p:cNvPr>
          <p:cNvSpPr txBox="1"/>
          <p:nvPr/>
        </p:nvSpPr>
        <p:spPr>
          <a:xfrm>
            <a:off x="7617040" y="6206549"/>
            <a:ext cx="4384525"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בגלל שפונקציה מאחורי הקלעים היא אובייקט אני יכול לעשות השמה למפתחות שלה</a:t>
            </a:r>
          </a:p>
        </p:txBody>
      </p:sp>
      <p:cxnSp>
        <p:nvCxnSpPr>
          <p:cNvPr id="12" name="מחבר: מרפקי 11">
            <a:extLst>
              <a:ext uri="{FF2B5EF4-FFF2-40B4-BE49-F238E27FC236}">
                <a16:creationId xmlns:a16="http://schemas.microsoft.com/office/drawing/2014/main" id="{0C671E61-7B80-1DCE-3ACF-8AC712192F4F}"/>
              </a:ext>
            </a:extLst>
          </p:cNvPr>
          <p:cNvCxnSpPr/>
          <p:nvPr/>
        </p:nvCxnSpPr>
        <p:spPr>
          <a:xfrm rot="10800000" flipV="1">
            <a:off x="4381501" y="1819275"/>
            <a:ext cx="3571875" cy="342900"/>
          </a:xfrm>
          <a:prstGeom prst="bentConnector3">
            <a:avLst>
              <a:gd name="adj1" fmla="val 172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8CB6E9C0-3566-BC3A-D8CF-444379F898CC}"/>
              </a:ext>
            </a:extLst>
          </p:cNvPr>
          <p:cNvCxnSpPr/>
          <p:nvPr/>
        </p:nvCxnSpPr>
        <p:spPr>
          <a:xfrm rot="10800000" flipV="1">
            <a:off x="4810126" y="3190874"/>
            <a:ext cx="2928243" cy="759341"/>
          </a:xfrm>
          <a:prstGeom prst="bentConnector3">
            <a:avLst>
              <a:gd name="adj1" fmla="val 665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FD3AF7F9-8591-1125-D47F-FEA0718842F1}"/>
              </a:ext>
            </a:extLst>
          </p:cNvPr>
          <p:cNvCxnSpPr/>
          <p:nvPr/>
        </p:nvCxnSpPr>
        <p:spPr>
          <a:xfrm rot="10800000" flipV="1">
            <a:off x="5432618" y="3866922"/>
            <a:ext cx="4187632" cy="552677"/>
          </a:xfrm>
          <a:prstGeom prst="bentConnector3">
            <a:avLst>
              <a:gd name="adj1" fmla="val 816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a:extLst>
              <a:ext uri="{FF2B5EF4-FFF2-40B4-BE49-F238E27FC236}">
                <a16:creationId xmlns:a16="http://schemas.microsoft.com/office/drawing/2014/main" id="{CF31D4BC-8573-3C47-BCFC-5C1A3201D6CA}"/>
              </a:ext>
            </a:extLst>
          </p:cNvPr>
          <p:cNvCxnSpPr/>
          <p:nvPr/>
        </p:nvCxnSpPr>
        <p:spPr>
          <a:xfrm flipH="1">
            <a:off x="4491038" y="5353050"/>
            <a:ext cx="3352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9361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200276"/>
            <a:ext cx="457495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2971800"/>
            <a:ext cx="4332303" cy="13525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בגלל שלא העברתי מקומפוננט האב לקומפוננט הבן את המפתח שעשיתי עליו בדיקה באמצעות </a:t>
            </a:r>
            <a:r>
              <a:rPr lang="en-US" sz="2000" dirty="0">
                <a:solidFill>
                  <a:schemeClr val="bg1"/>
                </a:solidFill>
              </a:rPr>
              <a:t>propTypes</a:t>
            </a:r>
            <a:r>
              <a:rPr lang="he-IL" sz="2000" dirty="0">
                <a:solidFill>
                  <a:schemeClr val="bg1"/>
                </a:solidFill>
              </a:rPr>
              <a:t> נזרקת לי על כך שגיאה</a:t>
            </a:r>
          </a:p>
        </p:txBody>
      </p:sp>
      <p:pic>
        <p:nvPicPr>
          <p:cNvPr id="7" name="תמונה 6">
            <a:extLst>
              <a:ext uri="{FF2B5EF4-FFF2-40B4-BE49-F238E27FC236}">
                <a16:creationId xmlns:a16="http://schemas.microsoft.com/office/drawing/2014/main" id="{72D37FDE-656F-7599-F4D2-D71833F013A1}"/>
              </a:ext>
            </a:extLst>
          </p:cNvPr>
          <p:cNvPicPr>
            <a:picLocks noChangeAspect="1"/>
          </p:cNvPicPr>
          <p:nvPr/>
        </p:nvPicPr>
        <p:blipFill rotWithShape="1">
          <a:blip r:embed="rId4"/>
          <a:srcRect l="229"/>
          <a:stretch/>
        </p:blipFill>
        <p:spPr>
          <a:xfrm>
            <a:off x="701336" y="2200276"/>
            <a:ext cx="6482020" cy="2743583"/>
          </a:xfrm>
          <a:prstGeom prst="rect">
            <a:avLst/>
          </a:prstGeom>
          <a:effectLst>
            <a:outerShdw blurRad="50800" dist="38100" dir="2700000" algn="tl" rotWithShape="0">
              <a:prstClr val="black">
                <a:alpha val="40000"/>
              </a:prstClr>
            </a:outerShdw>
          </a:effectLst>
        </p:spPr>
      </p:pic>
      <p:cxnSp>
        <p:nvCxnSpPr>
          <p:cNvPr id="10" name="מחבר חץ ישר 9">
            <a:extLst>
              <a:ext uri="{FF2B5EF4-FFF2-40B4-BE49-F238E27FC236}">
                <a16:creationId xmlns:a16="http://schemas.microsoft.com/office/drawing/2014/main" id="{C51C1B67-18C5-2C1E-9170-0C7C7DDB34F6}"/>
              </a:ext>
            </a:extLst>
          </p:cNvPr>
          <p:cNvCxnSpPr>
            <a:cxnSpLocks/>
          </p:cNvCxnSpPr>
          <p:nvPr/>
        </p:nvCxnSpPr>
        <p:spPr>
          <a:xfrm flipH="1">
            <a:off x="6499475" y="3470467"/>
            <a:ext cx="1466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768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67294" y="1937550"/>
            <a:ext cx="39767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Main Types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סוגי הערכים המרכזיים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603639" y="2962196"/>
            <a:ext cx="885314" cy="933604"/>
            <a:chOff x="385766" y="2800350"/>
            <a:chExt cx="1047750" cy="1104900"/>
          </a:xfrm>
        </p:grpSpPr>
        <p:pic>
          <p:nvPicPr>
            <p:cNvPr id="8" name="גרפיקה 7" descr="יהלו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811950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400051"/>
            <a:ext cx="4574958" cy="790573"/>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Main Types</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1366836"/>
            <a:ext cx="4332303" cy="4630911"/>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נציב את קומפוננט הבן בתוך קומפוננט האב ונעביר לה את המפתחות שהיא זקוקה להם באובייקט הפרופס</a:t>
            </a:r>
          </a:p>
          <a:p>
            <a:pPr marL="0" indent="0">
              <a:buNone/>
            </a:pPr>
            <a:r>
              <a:rPr lang="he-IL" sz="2000" u="sng" dirty="0">
                <a:solidFill>
                  <a:schemeClr val="bg1"/>
                </a:solidFill>
              </a:rPr>
              <a:t>בקומפוננט הבן</a:t>
            </a:r>
          </a:p>
          <a:p>
            <a:r>
              <a:rPr lang="he-IL" sz="2000" dirty="0">
                <a:solidFill>
                  <a:schemeClr val="bg1"/>
                </a:solidFill>
              </a:rPr>
              <a:t>הקומפוננט </a:t>
            </a:r>
            <a:r>
              <a:rPr lang="en-US" sz="2000" dirty="0">
                <a:solidFill>
                  <a:schemeClr val="bg1"/>
                </a:solidFill>
              </a:rPr>
              <a:t>PropTypeComponent</a:t>
            </a:r>
            <a:r>
              <a:rPr lang="he-IL" sz="2000" dirty="0">
                <a:solidFill>
                  <a:schemeClr val="bg1"/>
                </a:solidFill>
              </a:rPr>
              <a:t> מקבלת בפרמטר את האובייקט </a:t>
            </a:r>
            <a:r>
              <a:rPr lang="en-US" sz="2000" dirty="0">
                <a:solidFill>
                  <a:schemeClr val="bg1"/>
                </a:solidFill>
              </a:rPr>
              <a:t>props</a:t>
            </a:r>
            <a:r>
              <a:rPr lang="he-IL" sz="2000" dirty="0">
                <a:solidFill>
                  <a:schemeClr val="bg1"/>
                </a:solidFill>
              </a:rPr>
              <a:t> </a:t>
            </a:r>
          </a:p>
          <a:p>
            <a:r>
              <a:rPr lang="he-IL" sz="2000" dirty="0">
                <a:solidFill>
                  <a:schemeClr val="bg1"/>
                </a:solidFill>
              </a:rPr>
              <a:t>נחלץ את הערכים מתוך האובייקט </a:t>
            </a:r>
            <a:r>
              <a:rPr lang="en-US" sz="2000" dirty="0">
                <a:solidFill>
                  <a:schemeClr val="bg1"/>
                </a:solidFill>
              </a:rPr>
              <a:t>props</a:t>
            </a:r>
            <a:endParaRPr lang="he-IL" sz="2000" dirty="0">
              <a:solidFill>
                <a:schemeClr val="bg1"/>
              </a:solidFill>
            </a:endParaRPr>
          </a:p>
          <a:p>
            <a:r>
              <a:rPr lang="he-IL" sz="2000" dirty="0">
                <a:solidFill>
                  <a:schemeClr val="bg1"/>
                </a:solidFill>
              </a:rPr>
              <a:t>נעשה השמה למפתח </a:t>
            </a:r>
            <a:r>
              <a:rPr lang="en-US" sz="2000" dirty="0">
                <a:solidFill>
                  <a:schemeClr val="bg1"/>
                </a:solidFill>
              </a:rPr>
              <a:t>propTypes</a:t>
            </a:r>
            <a:r>
              <a:rPr lang="he-IL" sz="2000" dirty="0">
                <a:solidFill>
                  <a:schemeClr val="bg1"/>
                </a:solidFill>
              </a:rPr>
              <a:t> בתוך לקומפוננט </a:t>
            </a:r>
            <a:r>
              <a:rPr lang="en-US" sz="2000" dirty="0">
                <a:solidFill>
                  <a:schemeClr val="bg1"/>
                </a:solidFill>
              </a:rPr>
              <a:t>PropTypeComponent</a:t>
            </a:r>
            <a:r>
              <a:rPr lang="he-IL" sz="2000" dirty="0">
                <a:solidFill>
                  <a:schemeClr val="bg1"/>
                </a:solidFill>
              </a:rPr>
              <a:t> שיצרנו ומשווה את הערך שלו לאובייקט שיבדוק את המפתחות שאני מעוניין שיהיו באובייקט </a:t>
            </a:r>
            <a:r>
              <a:rPr lang="en-US" sz="2000" dirty="0">
                <a:solidFill>
                  <a:schemeClr val="bg1"/>
                </a:solidFill>
              </a:rPr>
              <a:t>props</a:t>
            </a:r>
            <a:r>
              <a:rPr lang="he-IL" sz="2000" dirty="0">
                <a:solidFill>
                  <a:schemeClr val="bg1"/>
                </a:solidFill>
              </a:rPr>
              <a:t> ואת הערכים שלהם</a:t>
            </a:r>
          </a:p>
        </p:txBody>
      </p:sp>
      <p:pic>
        <p:nvPicPr>
          <p:cNvPr id="7" name="תמונה 6">
            <a:extLst>
              <a:ext uri="{FF2B5EF4-FFF2-40B4-BE49-F238E27FC236}">
                <a16:creationId xmlns:a16="http://schemas.microsoft.com/office/drawing/2014/main" id="{F0E1D24B-E679-6A81-87D9-5EB2E5E2CDAF}"/>
              </a:ext>
            </a:extLst>
          </p:cNvPr>
          <p:cNvPicPr>
            <a:picLocks noChangeAspect="1"/>
          </p:cNvPicPr>
          <p:nvPr/>
        </p:nvPicPr>
        <p:blipFill rotWithShape="1">
          <a:blip r:embed="rId4"/>
          <a:srcRect r="10412"/>
          <a:stretch/>
        </p:blipFill>
        <p:spPr>
          <a:xfrm>
            <a:off x="426129" y="3468973"/>
            <a:ext cx="6784296" cy="3112597"/>
          </a:xfrm>
          <a:prstGeom prst="rect">
            <a:avLst/>
          </a:prstGeom>
        </p:spPr>
      </p:pic>
      <p:pic>
        <p:nvPicPr>
          <p:cNvPr id="11" name="תמונה 10">
            <a:extLst>
              <a:ext uri="{FF2B5EF4-FFF2-40B4-BE49-F238E27FC236}">
                <a16:creationId xmlns:a16="http://schemas.microsoft.com/office/drawing/2014/main" id="{50A792F2-05DB-BE35-3B29-68CE533BE0E4}"/>
              </a:ext>
            </a:extLst>
          </p:cNvPr>
          <p:cNvPicPr>
            <a:picLocks noChangeAspect="1"/>
          </p:cNvPicPr>
          <p:nvPr/>
        </p:nvPicPr>
        <p:blipFill rotWithShape="1">
          <a:blip r:embed="rId5"/>
          <a:srcRect r="5418"/>
          <a:stretch/>
        </p:blipFill>
        <p:spPr>
          <a:xfrm>
            <a:off x="426128" y="259353"/>
            <a:ext cx="6784296" cy="3086514"/>
          </a:xfrm>
          <a:prstGeom prst="rect">
            <a:avLst/>
          </a:prstGeom>
        </p:spPr>
      </p:pic>
      <p:sp>
        <p:nvSpPr>
          <p:cNvPr id="13" name="סוגר מסולסל ימני 12">
            <a:extLst>
              <a:ext uri="{FF2B5EF4-FFF2-40B4-BE49-F238E27FC236}">
                <a16:creationId xmlns:a16="http://schemas.microsoft.com/office/drawing/2014/main" id="{71A63883-92E0-5705-836E-D097FC68EE2A}"/>
              </a:ext>
            </a:extLst>
          </p:cNvPr>
          <p:cNvSpPr/>
          <p:nvPr/>
        </p:nvSpPr>
        <p:spPr>
          <a:xfrm>
            <a:off x="3318309" y="959647"/>
            <a:ext cx="339292" cy="1685925"/>
          </a:xfrm>
          <a:prstGeom prst="rightBrace">
            <a:avLst>
              <a:gd name="adj1" fmla="val 2798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5" name="מחבר: מרפקי 14">
            <a:extLst>
              <a:ext uri="{FF2B5EF4-FFF2-40B4-BE49-F238E27FC236}">
                <a16:creationId xmlns:a16="http://schemas.microsoft.com/office/drawing/2014/main" id="{F227AD22-2AC3-ACDD-2484-32EC241977A3}"/>
              </a:ext>
            </a:extLst>
          </p:cNvPr>
          <p:cNvCxnSpPr/>
          <p:nvPr/>
        </p:nvCxnSpPr>
        <p:spPr>
          <a:xfrm>
            <a:off x="3686175" y="1802610"/>
            <a:ext cx="4257675" cy="445290"/>
          </a:xfrm>
          <a:prstGeom prst="bentConnector3">
            <a:avLst>
              <a:gd name="adj1" fmla="val 88031"/>
            </a:avLst>
          </a:prstGeom>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58438849-40C7-DCEA-E7C4-DE3B1659755D}"/>
              </a:ext>
            </a:extLst>
          </p:cNvPr>
          <p:cNvCxnSpPr>
            <a:cxnSpLocks/>
          </p:cNvCxnSpPr>
          <p:nvPr/>
        </p:nvCxnSpPr>
        <p:spPr>
          <a:xfrm flipH="1">
            <a:off x="4657725" y="3586170"/>
            <a:ext cx="3286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3221549-2A70-C658-61CD-708B8F7AECFD}"/>
              </a:ext>
            </a:extLst>
          </p:cNvPr>
          <p:cNvCxnSpPr/>
          <p:nvPr/>
        </p:nvCxnSpPr>
        <p:spPr>
          <a:xfrm rot="10800000">
            <a:off x="5619751" y="4029075"/>
            <a:ext cx="2118619" cy="247650"/>
          </a:xfrm>
          <a:prstGeom prst="bentConnector3">
            <a:avLst>
              <a:gd name="adj1" fmla="val 99904"/>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סוגר מסולסל ימני 23">
            <a:extLst>
              <a:ext uri="{FF2B5EF4-FFF2-40B4-BE49-F238E27FC236}">
                <a16:creationId xmlns:a16="http://schemas.microsoft.com/office/drawing/2014/main" id="{27EDCBF8-D273-54A5-5656-366B44D35850}"/>
              </a:ext>
            </a:extLst>
          </p:cNvPr>
          <p:cNvSpPr/>
          <p:nvPr/>
        </p:nvSpPr>
        <p:spPr>
          <a:xfrm>
            <a:off x="4067175" y="4648200"/>
            <a:ext cx="400050" cy="1685925"/>
          </a:xfrm>
          <a:prstGeom prst="rightBrace">
            <a:avLst>
              <a:gd name="adj1" fmla="val 3214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6" name="מחבר: מרפקי 25">
            <a:extLst>
              <a:ext uri="{FF2B5EF4-FFF2-40B4-BE49-F238E27FC236}">
                <a16:creationId xmlns:a16="http://schemas.microsoft.com/office/drawing/2014/main" id="{B63D729B-8F8B-4A06-E76E-8ABD6A75EF0B}"/>
              </a:ext>
            </a:extLst>
          </p:cNvPr>
          <p:cNvCxnSpPr>
            <a:cxnSpLocks/>
            <a:stCxn id="24" idx="1"/>
          </p:cNvCxnSpPr>
          <p:nvPr/>
        </p:nvCxnSpPr>
        <p:spPr>
          <a:xfrm rot="10800000" flipH="1">
            <a:off x="4467224" y="5489575"/>
            <a:ext cx="3762373" cy="1588"/>
          </a:xfrm>
          <a:prstGeom prst="bentConnector5">
            <a:avLst>
              <a:gd name="adj1" fmla="val 100315"/>
              <a:gd name="adj2" fmla="val 2258564"/>
              <a:gd name="adj3" fmla="val 100065"/>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0856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23204" y="1937550"/>
            <a:ext cx="4419697"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ArrayOf &amp; ObjectOf Types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לפרט מה יכללו אובייקטים ומערכים באמצעות </a:t>
            </a:r>
            <a:r>
              <a:rPr lang="en-US" sz="2400" dirty="0">
                <a:solidFill>
                  <a:schemeClr val="bg1"/>
                </a:solidFill>
              </a:rPr>
              <a:t>PropTypes</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412307" y="2964543"/>
            <a:ext cx="880866" cy="928913"/>
            <a:chOff x="385766" y="2800350"/>
            <a:chExt cx="1047750" cy="1104900"/>
          </a:xfrm>
        </p:grpSpPr>
        <p:pic>
          <p:nvPicPr>
            <p:cNvPr id="8" name="גרפיקה 7" descr="יחס הזהב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1733199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400051"/>
            <a:ext cx="4574958" cy="790573"/>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arrayOf &amp; objectOf</a:t>
            </a:r>
            <a:endParaRPr lang="he-IL" sz="36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1238044"/>
            <a:ext cx="4332303" cy="4658903"/>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נציב את קומפוננט הבן בתוך קומפוננט האב ונעביר לה את המפתחות שהיא זקוקה להם באובייקט הפרופס</a:t>
            </a:r>
          </a:p>
          <a:p>
            <a:pPr marL="0" indent="0">
              <a:buNone/>
            </a:pPr>
            <a:r>
              <a:rPr lang="he-IL" sz="2000" u="sng" dirty="0">
                <a:solidFill>
                  <a:schemeClr val="bg1"/>
                </a:solidFill>
              </a:rPr>
              <a:t>בקומפוננט הבן</a:t>
            </a:r>
          </a:p>
          <a:p>
            <a:r>
              <a:rPr lang="he-IL" sz="2000" dirty="0">
                <a:solidFill>
                  <a:schemeClr val="bg1"/>
                </a:solidFill>
              </a:rPr>
              <a:t>הקומפוננט </a:t>
            </a:r>
            <a:r>
              <a:rPr lang="en-US" sz="2000" dirty="0">
                <a:solidFill>
                  <a:schemeClr val="bg1"/>
                </a:solidFill>
              </a:rPr>
              <a:t>PropTypeComponent</a:t>
            </a:r>
            <a:r>
              <a:rPr lang="he-IL" sz="2000" dirty="0">
                <a:solidFill>
                  <a:schemeClr val="bg1"/>
                </a:solidFill>
              </a:rPr>
              <a:t> מקבלת בפרמטר את האובייקט </a:t>
            </a:r>
            <a:r>
              <a:rPr lang="en-US" sz="2000" dirty="0">
                <a:solidFill>
                  <a:schemeClr val="bg1"/>
                </a:solidFill>
              </a:rPr>
              <a:t>props</a:t>
            </a:r>
            <a:r>
              <a:rPr lang="he-IL" sz="2000" dirty="0">
                <a:solidFill>
                  <a:schemeClr val="bg1"/>
                </a:solidFill>
              </a:rPr>
              <a:t> </a:t>
            </a:r>
          </a:p>
          <a:p>
            <a:r>
              <a:rPr lang="he-IL" sz="2000" dirty="0">
                <a:solidFill>
                  <a:schemeClr val="bg1"/>
                </a:solidFill>
              </a:rPr>
              <a:t>נחלץ את הערכים מתוך האובייקט </a:t>
            </a:r>
            <a:r>
              <a:rPr lang="en-US" sz="2000" dirty="0">
                <a:solidFill>
                  <a:schemeClr val="bg1"/>
                </a:solidFill>
              </a:rPr>
              <a:t>props</a:t>
            </a:r>
            <a:endParaRPr lang="he-IL" sz="2000" dirty="0">
              <a:solidFill>
                <a:schemeClr val="bg1"/>
              </a:solidFill>
            </a:endParaRPr>
          </a:p>
          <a:p>
            <a:r>
              <a:rPr lang="he-IL" sz="2000" dirty="0">
                <a:solidFill>
                  <a:schemeClr val="bg1"/>
                </a:solidFill>
              </a:rPr>
              <a:t>נעשה השמה למפתח </a:t>
            </a:r>
            <a:r>
              <a:rPr lang="en-US" sz="2000" dirty="0">
                <a:solidFill>
                  <a:schemeClr val="bg1"/>
                </a:solidFill>
              </a:rPr>
              <a:t>propTypes</a:t>
            </a:r>
            <a:r>
              <a:rPr lang="he-IL" sz="2000" dirty="0">
                <a:solidFill>
                  <a:schemeClr val="bg1"/>
                </a:solidFill>
              </a:rPr>
              <a:t> בתוך לקומפוננט </a:t>
            </a:r>
            <a:r>
              <a:rPr lang="en-US" sz="2000" dirty="0">
                <a:solidFill>
                  <a:schemeClr val="bg1"/>
                </a:solidFill>
              </a:rPr>
              <a:t>PropTypeComponent</a:t>
            </a:r>
            <a:r>
              <a:rPr lang="he-IL" sz="2000" dirty="0">
                <a:solidFill>
                  <a:schemeClr val="bg1"/>
                </a:solidFill>
              </a:rPr>
              <a:t> שיצרנו ונשווה את הערך שלו לאובייקט שיבדוק את המפתחות שאני מעוניין שיהיו באובייקט </a:t>
            </a:r>
            <a:r>
              <a:rPr lang="en-US" sz="2000" dirty="0">
                <a:solidFill>
                  <a:schemeClr val="bg1"/>
                </a:solidFill>
              </a:rPr>
              <a:t>props</a:t>
            </a:r>
            <a:r>
              <a:rPr lang="he-IL" sz="2000" dirty="0">
                <a:solidFill>
                  <a:schemeClr val="bg1"/>
                </a:solidFill>
              </a:rPr>
              <a:t> ואת הערכים שלהם</a:t>
            </a:r>
          </a:p>
        </p:txBody>
      </p:sp>
      <p:pic>
        <p:nvPicPr>
          <p:cNvPr id="9" name="תמונה 8">
            <a:extLst>
              <a:ext uri="{FF2B5EF4-FFF2-40B4-BE49-F238E27FC236}">
                <a16:creationId xmlns:a16="http://schemas.microsoft.com/office/drawing/2014/main" id="{7A9CFE6D-AF9E-31C4-D302-B5BF4DD074ED}"/>
              </a:ext>
            </a:extLst>
          </p:cNvPr>
          <p:cNvPicPr>
            <a:picLocks noChangeAspect="1"/>
          </p:cNvPicPr>
          <p:nvPr/>
        </p:nvPicPr>
        <p:blipFill>
          <a:blip r:embed="rId4"/>
          <a:stretch>
            <a:fillRect/>
          </a:stretch>
        </p:blipFill>
        <p:spPr>
          <a:xfrm>
            <a:off x="273789" y="3800704"/>
            <a:ext cx="7069464" cy="2468182"/>
          </a:xfrm>
          <a:prstGeom prst="rect">
            <a:avLst/>
          </a:prstGeom>
        </p:spPr>
      </p:pic>
      <p:pic>
        <p:nvPicPr>
          <p:cNvPr id="16" name="תמונה 15">
            <a:extLst>
              <a:ext uri="{FF2B5EF4-FFF2-40B4-BE49-F238E27FC236}">
                <a16:creationId xmlns:a16="http://schemas.microsoft.com/office/drawing/2014/main" id="{EA5444E8-4620-7641-789B-B5FE79635B9B}"/>
              </a:ext>
            </a:extLst>
          </p:cNvPr>
          <p:cNvPicPr>
            <a:picLocks noChangeAspect="1"/>
          </p:cNvPicPr>
          <p:nvPr/>
        </p:nvPicPr>
        <p:blipFill rotWithShape="1">
          <a:blip r:embed="rId5"/>
          <a:srcRect r="22905"/>
          <a:stretch/>
        </p:blipFill>
        <p:spPr>
          <a:xfrm>
            <a:off x="273789" y="620966"/>
            <a:ext cx="7069464" cy="2901341"/>
          </a:xfrm>
          <a:prstGeom prst="rect">
            <a:avLst/>
          </a:prstGeom>
        </p:spPr>
      </p:pic>
    </p:spTree>
    <p:extLst>
      <p:ext uri="{BB962C8B-B14F-4D97-AF65-F5344CB8AC3E}">
        <p14:creationId xmlns:p14="http://schemas.microsoft.com/office/powerpoint/2010/main" val="4225102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23204" y="1937550"/>
            <a:ext cx="4419697"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oneOfType vs oneOf</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יש ביכולתנו לקבוע מספר סוגי ערכים או לקבוע את הערכים באופן ליטרלי </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412307" y="2964543"/>
            <a:ext cx="880866" cy="928913"/>
            <a:chOff x="385766" y="2800350"/>
            <a:chExt cx="1047750" cy="1104900"/>
          </a:xfrm>
        </p:grpSpPr>
        <p:pic>
          <p:nvPicPr>
            <p:cNvPr id="8" name="גרפיקה 7" descr="מי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22269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0"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524000" y="736846"/>
            <a:ext cx="9144000" cy="1809157"/>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haroni" panose="02010803020104030203" pitchFamily="2" charset="-79"/>
                <a:cs typeface="Aharoni" panose="02010803020104030203" pitchFamily="2" charset="-79"/>
              </a:rPr>
              <a:t>Virtual DOM implementations</a:t>
            </a:r>
            <a:endParaRPr lang="he-IL" dirty="0">
              <a:solidFill>
                <a:schemeClr val="bg1"/>
              </a:solidFill>
              <a:latin typeface="Aharoni" panose="02010803020104030203" pitchFamily="2" charset="-79"/>
              <a:cs typeface="Aharoni" panose="02010803020104030203" pitchFamily="2" charset="-79"/>
            </a:endParaRPr>
          </a:p>
        </p:txBody>
      </p:sp>
      <p:graphicFrame>
        <p:nvGraphicFramePr>
          <p:cNvPr id="16" name="דיאגרמה 15">
            <a:extLst>
              <a:ext uri="{FF2B5EF4-FFF2-40B4-BE49-F238E27FC236}">
                <a16:creationId xmlns:a16="http://schemas.microsoft.com/office/drawing/2014/main" id="{42B4F2D6-3F34-E14A-968F-9C8C7B516EC1}"/>
              </a:ext>
            </a:extLst>
          </p:cNvPr>
          <p:cNvGraphicFramePr/>
          <p:nvPr>
            <p:extLst>
              <p:ext uri="{D42A27DB-BD31-4B8C-83A1-F6EECF244321}">
                <p14:modId xmlns:p14="http://schemas.microsoft.com/office/powerpoint/2010/main" val="2173521920"/>
              </p:ext>
            </p:extLst>
          </p:nvPr>
        </p:nvGraphicFramePr>
        <p:xfrm>
          <a:off x="1392314" y="2275811"/>
          <a:ext cx="9247573" cy="4582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63094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434448"/>
            <a:ext cx="4574958" cy="803597"/>
          </a:xfrm>
        </p:spPr>
        <p:txBody>
          <a:bodyPr>
            <a:noAutofit/>
          </a:bodyPr>
          <a:lstStyle/>
          <a:p>
            <a:pPr algn="ctr"/>
            <a:r>
              <a:rPr lang="he-IL" sz="3200" u="sng" dirty="0">
                <a:solidFill>
                  <a:schemeClr val="bg1"/>
                </a:solidFill>
                <a:latin typeface="Aharoni" panose="02010803020104030203" pitchFamily="2" charset="-79"/>
                <a:cs typeface="Aharoni" panose="02010803020104030203" pitchFamily="2" charset="-79"/>
              </a:rPr>
              <a:t> </a:t>
            </a:r>
            <a:r>
              <a:rPr lang="en-US" sz="3200" u="sng" dirty="0">
                <a:solidFill>
                  <a:schemeClr val="bg1"/>
                </a:solidFill>
                <a:latin typeface="Aharoni" panose="02010803020104030203" pitchFamily="2" charset="-79"/>
                <a:cs typeface="Aharoni" panose="02010803020104030203" pitchFamily="2" charset="-79"/>
              </a:rPr>
              <a:t>oneOfType &amp; oneOf</a:t>
            </a:r>
            <a:endParaRPr lang="he-IL" sz="32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1238045"/>
            <a:ext cx="4332303" cy="4584258"/>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נציב את קומפוננט הבן בתוך קומפוננט האב ונעביר לה את המפתחות שהיא זקוקה להם באובייקט הפרופס</a:t>
            </a:r>
          </a:p>
          <a:p>
            <a:pPr marL="0" indent="0">
              <a:buNone/>
            </a:pPr>
            <a:r>
              <a:rPr lang="he-IL" sz="2000" u="sng" dirty="0">
                <a:solidFill>
                  <a:schemeClr val="bg1"/>
                </a:solidFill>
              </a:rPr>
              <a:t>בקומפוננט הבן</a:t>
            </a:r>
          </a:p>
          <a:p>
            <a:r>
              <a:rPr lang="he-IL" sz="2000" dirty="0">
                <a:solidFill>
                  <a:schemeClr val="bg1"/>
                </a:solidFill>
              </a:rPr>
              <a:t>הקומפוננט </a:t>
            </a:r>
            <a:r>
              <a:rPr lang="en-US" sz="2000" dirty="0">
                <a:solidFill>
                  <a:schemeClr val="bg1"/>
                </a:solidFill>
              </a:rPr>
              <a:t>PropTypeComponent</a:t>
            </a:r>
            <a:r>
              <a:rPr lang="he-IL" sz="2000" dirty="0">
                <a:solidFill>
                  <a:schemeClr val="bg1"/>
                </a:solidFill>
              </a:rPr>
              <a:t> מקבלת בפרמטר את האובייקט </a:t>
            </a:r>
            <a:r>
              <a:rPr lang="en-US" sz="2000" dirty="0">
                <a:solidFill>
                  <a:schemeClr val="bg1"/>
                </a:solidFill>
              </a:rPr>
              <a:t>props</a:t>
            </a:r>
            <a:r>
              <a:rPr lang="he-IL" sz="2000" dirty="0">
                <a:solidFill>
                  <a:schemeClr val="bg1"/>
                </a:solidFill>
              </a:rPr>
              <a:t> </a:t>
            </a:r>
          </a:p>
          <a:p>
            <a:r>
              <a:rPr lang="he-IL" sz="2000" dirty="0">
                <a:solidFill>
                  <a:schemeClr val="bg1"/>
                </a:solidFill>
              </a:rPr>
              <a:t>נחלץ את הערכים מתוך האובייקט </a:t>
            </a:r>
            <a:r>
              <a:rPr lang="en-US" sz="2000" dirty="0">
                <a:solidFill>
                  <a:schemeClr val="bg1"/>
                </a:solidFill>
              </a:rPr>
              <a:t>props</a:t>
            </a:r>
            <a:endParaRPr lang="he-IL" sz="2000" dirty="0">
              <a:solidFill>
                <a:schemeClr val="bg1"/>
              </a:solidFill>
            </a:endParaRPr>
          </a:p>
          <a:p>
            <a:r>
              <a:rPr lang="he-IL" sz="2000" dirty="0">
                <a:solidFill>
                  <a:schemeClr val="bg1"/>
                </a:solidFill>
              </a:rPr>
              <a:t>נעשה השמה למפתח </a:t>
            </a:r>
            <a:r>
              <a:rPr lang="en-US" sz="2000" dirty="0">
                <a:solidFill>
                  <a:schemeClr val="bg1"/>
                </a:solidFill>
              </a:rPr>
              <a:t>propTypes</a:t>
            </a:r>
            <a:r>
              <a:rPr lang="he-IL" sz="2000" dirty="0">
                <a:solidFill>
                  <a:schemeClr val="bg1"/>
                </a:solidFill>
              </a:rPr>
              <a:t> בתוך לקומפוננט </a:t>
            </a:r>
            <a:r>
              <a:rPr lang="en-US" sz="2000" dirty="0">
                <a:solidFill>
                  <a:schemeClr val="bg1"/>
                </a:solidFill>
              </a:rPr>
              <a:t>PropTypeComponent</a:t>
            </a:r>
            <a:r>
              <a:rPr lang="he-IL" sz="2000" dirty="0">
                <a:solidFill>
                  <a:schemeClr val="bg1"/>
                </a:solidFill>
              </a:rPr>
              <a:t> שיצרנו ומשווה את הערך שלו לאובייקט שיבדוק את המפתחות שאני מעוניין שיהיו באובייקט </a:t>
            </a:r>
            <a:r>
              <a:rPr lang="en-US" sz="2000" dirty="0">
                <a:solidFill>
                  <a:schemeClr val="bg1"/>
                </a:solidFill>
              </a:rPr>
              <a:t>props</a:t>
            </a:r>
            <a:r>
              <a:rPr lang="he-IL" sz="2000" dirty="0">
                <a:solidFill>
                  <a:schemeClr val="bg1"/>
                </a:solidFill>
              </a:rPr>
              <a:t> ואת הערכים שלהם</a:t>
            </a:r>
          </a:p>
        </p:txBody>
      </p:sp>
      <p:pic>
        <p:nvPicPr>
          <p:cNvPr id="9" name="תמונה 8">
            <a:extLst>
              <a:ext uri="{FF2B5EF4-FFF2-40B4-BE49-F238E27FC236}">
                <a16:creationId xmlns:a16="http://schemas.microsoft.com/office/drawing/2014/main" id="{94F12B3F-CD89-F377-522F-5048E9EFE918}"/>
              </a:ext>
            </a:extLst>
          </p:cNvPr>
          <p:cNvPicPr>
            <a:picLocks noChangeAspect="1"/>
          </p:cNvPicPr>
          <p:nvPr/>
        </p:nvPicPr>
        <p:blipFill>
          <a:blip r:embed="rId4"/>
          <a:stretch>
            <a:fillRect/>
          </a:stretch>
        </p:blipFill>
        <p:spPr>
          <a:xfrm>
            <a:off x="360528" y="3556071"/>
            <a:ext cx="6895986" cy="2123170"/>
          </a:xfrm>
          <a:prstGeom prst="rect">
            <a:avLst/>
          </a:prstGeom>
        </p:spPr>
      </p:pic>
      <p:pic>
        <p:nvPicPr>
          <p:cNvPr id="12" name="תמונה 11">
            <a:extLst>
              <a:ext uri="{FF2B5EF4-FFF2-40B4-BE49-F238E27FC236}">
                <a16:creationId xmlns:a16="http://schemas.microsoft.com/office/drawing/2014/main" id="{10038D3C-7132-FEB8-5D88-D1AB42A65E4A}"/>
              </a:ext>
            </a:extLst>
          </p:cNvPr>
          <p:cNvPicPr>
            <a:picLocks noChangeAspect="1"/>
          </p:cNvPicPr>
          <p:nvPr/>
        </p:nvPicPr>
        <p:blipFill rotWithShape="1">
          <a:blip r:embed="rId5"/>
          <a:srcRect r="8998"/>
          <a:stretch/>
        </p:blipFill>
        <p:spPr>
          <a:xfrm>
            <a:off x="360528" y="955273"/>
            <a:ext cx="6895986" cy="2356201"/>
          </a:xfrm>
          <a:prstGeom prst="rect">
            <a:avLst/>
          </a:prstGeom>
        </p:spPr>
      </p:pic>
    </p:spTree>
    <p:extLst>
      <p:ext uri="{BB962C8B-B14F-4D97-AF65-F5344CB8AC3E}">
        <p14:creationId xmlns:p14="http://schemas.microsoft.com/office/powerpoint/2010/main" val="4289550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200276"/>
            <a:ext cx="457495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2971800"/>
            <a:ext cx="4332303" cy="13525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אנו מקבלים שגיאה בגלל שניסינו להעביר במפתח </a:t>
            </a:r>
            <a:r>
              <a:rPr lang="en-US" sz="2000" dirty="0">
                <a:solidFill>
                  <a:schemeClr val="bg1"/>
                </a:solidFill>
              </a:rPr>
              <a:t>two</a:t>
            </a:r>
            <a:r>
              <a:rPr lang="he-IL" sz="2000" dirty="0">
                <a:solidFill>
                  <a:schemeClr val="bg1"/>
                </a:solidFill>
              </a:rPr>
              <a:t> באובייקט הפרופס מחרוזת תווים שאינה אחת ממחרוזות התווים שהגדרנו</a:t>
            </a:r>
          </a:p>
        </p:txBody>
      </p:sp>
      <p:pic>
        <p:nvPicPr>
          <p:cNvPr id="6" name="תמונה 5">
            <a:extLst>
              <a:ext uri="{FF2B5EF4-FFF2-40B4-BE49-F238E27FC236}">
                <a16:creationId xmlns:a16="http://schemas.microsoft.com/office/drawing/2014/main" id="{5A910AB3-75D3-B9AE-79A1-808003E7B4F0}"/>
              </a:ext>
            </a:extLst>
          </p:cNvPr>
          <p:cNvPicPr>
            <a:picLocks noChangeAspect="1"/>
          </p:cNvPicPr>
          <p:nvPr/>
        </p:nvPicPr>
        <p:blipFill rotWithShape="1">
          <a:blip r:embed="rId4"/>
          <a:srcRect l="210"/>
          <a:stretch/>
        </p:blipFill>
        <p:spPr>
          <a:xfrm>
            <a:off x="407194" y="2314388"/>
            <a:ext cx="6825581" cy="2667372"/>
          </a:xfrm>
          <a:prstGeom prst="rect">
            <a:avLst/>
          </a:prstGeom>
          <a:effectLst>
            <a:outerShdw blurRad="50800" dist="38100" dir="2700000" algn="tl" rotWithShape="0">
              <a:prstClr val="black">
                <a:alpha val="40000"/>
              </a:prstClr>
            </a:outerShdw>
          </a:effectLst>
        </p:spPr>
      </p:pic>
      <p:cxnSp>
        <p:nvCxnSpPr>
          <p:cNvPr id="9" name="מחבר חץ ישר 8">
            <a:extLst>
              <a:ext uri="{FF2B5EF4-FFF2-40B4-BE49-F238E27FC236}">
                <a16:creationId xmlns:a16="http://schemas.microsoft.com/office/drawing/2014/main" id="{DFBECD8A-CD3F-966B-D38D-824D8FE5D0F3}"/>
              </a:ext>
            </a:extLst>
          </p:cNvPr>
          <p:cNvCxnSpPr/>
          <p:nvPr/>
        </p:nvCxnSpPr>
        <p:spPr>
          <a:xfrm flipH="1">
            <a:off x="6176865" y="3984171"/>
            <a:ext cx="4777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771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23204" y="1937550"/>
            <a:ext cx="4419697"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Exact &amp; isRequired</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יש ביכולתנו לבדוק אם באובייקט הפרופס יש בדיוק את הערכים שאנו מבקשים או לחליפין לחייב העברת מפתח ספציפי</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412307" y="2964543"/>
            <a:ext cx="880866" cy="928913"/>
            <a:chOff x="385766" y="2800350"/>
            <a:chExt cx="1047750" cy="1104900"/>
          </a:xfrm>
        </p:grpSpPr>
        <p:pic>
          <p:nvPicPr>
            <p:cNvPr id="8" name="גרפיקה 7" descr="אדוו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96750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176423"/>
            <a:ext cx="4574958" cy="803597"/>
          </a:xfrm>
        </p:spPr>
        <p:txBody>
          <a:bodyPr>
            <a:noAutofit/>
          </a:bodyPr>
          <a:lstStyle/>
          <a:p>
            <a:pPr algn="ctr"/>
            <a:r>
              <a:rPr lang="en-US" sz="6000" u="sng" dirty="0">
                <a:solidFill>
                  <a:schemeClr val="bg1"/>
                </a:solidFill>
                <a:latin typeface="Aharoni" panose="02010803020104030203" pitchFamily="2" charset="-79"/>
                <a:cs typeface="Aharoni" panose="02010803020104030203" pitchFamily="2" charset="-79"/>
              </a:rPr>
              <a:t>Exact</a:t>
            </a:r>
            <a:endParaRPr lang="he-IL" sz="66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2099936"/>
            <a:ext cx="4332303" cy="3473915"/>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נעביר לה את המפתחות שהיא זקוקה להם באובייקט הפרופס אולם נשים מפתח אחד יותר מידי בתוך האובייקט שאנו מעבירים</a:t>
            </a:r>
          </a:p>
          <a:p>
            <a:pPr marL="0" indent="0">
              <a:buNone/>
            </a:pPr>
            <a:r>
              <a:rPr lang="he-IL" sz="2000" u="sng" dirty="0">
                <a:solidFill>
                  <a:schemeClr val="bg1"/>
                </a:solidFill>
              </a:rPr>
              <a:t>בקומפוננט הבן</a:t>
            </a:r>
          </a:p>
          <a:p>
            <a:r>
              <a:rPr lang="he-IL" sz="2000" dirty="0">
                <a:solidFill>
                  <a:schemeClr val="bg1"/>
                </a:solidFill>
              </a:rPr>
              <a:t>אנו קובעים כי יש לקבל מפתח בשם </a:t>
            </a:r>
            <a:r>
              <a:rPr lang="en-US" sz="2000" dirty="0">
                <a:solidFill>
                  <a:schemeClr val="bg1"/>
                </a:solidFill>
              </a:rPr>
              <a:t>obj</a:t>
            </a:r>
            <a:r>
              <a:rPr lang="he-IL" sz="2000" dirty="0">
                <a:solidFill>
                  <a:schemeClr val="bg1"/>
                </a:solidFill>
              </a:rPr>
              <a:t> באובייקט הפרופס והוא חייב להיות עם המפתחות והערכים הבאים</a:t>
            </a:r>
          </a:p>
        </p:txBody>
      </p:sp>
      <p:pic>
        <p:nvPicPr>
          <p:cNvPr id="6" name="תמונה 5">
            <a:extLst>
              <a:ext uri="{FF2B5EF4-FFF2-40B4-BE49-F238E27FC236}">
                <a16:creationId xmlns:a16="http://schemas.microsoft.com/office/drawing/2014/main" id="{858BE8FF-86C3-9F99-B386-6084E8C382FC}"/>
              </a:ext>
            </a:extLst>
          </p:cNvPr>
          <p:cNvPicPr>
            <a:picLocks noChangeAspect="1"/>
          </p:cNvPicPr>
          <p:nvPr/>
        </p:nvPicPr>
        <p:blipFill rotWithShape="1">
          <a:blip r:embed="rId4"/>
          <a:srcRect t="1226" r="10523" b="-1226"/>
          <a:stretch/>
        </p:blipFill>
        <p:spPr>
          <a:xfrm>
            <a:off x="522541" y="2954110"/>
            <a:ext cx="6571960" cy="2619741"/>
          </a:xfrm>
          <a:prstGeom prst="rect">
            <a:avLst/>
          </a:prstGeom>
        </p:spPr>
      </p:pic>
      <p:pic>
        <p:nvPicPr>
          <p:cNvPr id="8" name="תמונה 7">
            <a:extLst>
              <a:ext uri="{FF2B5EF4-FFF2-40B4-BE49-F238E27FC236}">
                <a16:creationId xmlns:a16="http://schemas.microsoft.com/office/drawing/2014/main" id="{25FA59B9-15BF-DEF7-68BE-7F7EF06E70CA}"/>
              </a:ext>
            </a:extLst>
          </p:cNvPr>
          <p:cNvPicPr>
            <a:picLocks noChangeAspect="1"/>
          </p:cNvPicPr>
          <p:nvPr/>
        </p:nvPicPr>
        <p:blipFill rotWithShape="1">
          <a:blip r:embed="rId5"/>
          <a:srcRect r="13333"/>
          <a:stretch/>
        </p:blipFill>
        <p:spPr>
          <a:xfrm>
            <a:off x="522541" y="1729440"/>
            <a:ext cx="6571960" cy="1086002"/>
          </a:xfrm>
          <a:prstGeom prst="rect">
            <a:avLst/>
          </a:prstGeom>
        </p:spPr>
      </p:pic>
      <p:cxnSp>
        <p:nvCxnSpPr>
          <p:cNvPr id="11" name="מחבר: מרפקי 10">
            <a:extLst>
              <a:ext uri="{FF2B5EF4-FFF2-40B4-BE49-F238E27FC236}">
                <a16:creationId xmlns:a16="http://schemas.microsoft.com/office/drawing/2014/main" id="{D9D6B2E5-E72F-371F-0435-EDAC8DE026C9}"/>
              </a:ext>
            </a:extLst>
          </p:cNvPr>
          <p:cNvCxnSpPr/>
          <p:nvPr/>
        </p:nvCxnSpPr>
        <p:spPr>
          <a:xfrm rot="10800000">
            <a:off x="6027577" y="2295332"/>
            <a:ext cx="2006081" cy="783771"/>
          </a:xfrm>
          <a:prstGeom prst="bentConnector3">
            <a:avLst>
              <a:gd name="adj1" fmla="val 997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B57AFF7E-39F2-7623-FB0A-CA60ECC9DE7D}"/>
              </a:ext>
            </a:extLst>
          </p:cNvPr>
          <p:cNvCxnSpPr/>
          <p:nvPr/>
        </p:nvCxnSpPr>
        <p:spPr>
          <a:xfrm rot="10800000">
            <a:off x="3760238" y="4357397"/>
            <a:ext cx="4105469" cy="354563"/>
          </a:xfrm>
          <a:prstGeom prst="bentConnector3">
            <a:avLst>
              <a:gd name="adj1" fmla="val 1204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293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200276"/>
            <a:ext cx="457495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2971800"/>
            <a:ext cx="4332303" cy="13525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בגלל שהעברנו מפתח שלישי </a:t>
            </a:r>
            <a:r>
              <a:rPr lang="en-US" sz="2000" dirty="0">
                <a:solidFill>
                  <a:schemeClr val="bg1"/>
                </a:solidFill>
              </a:rPr>
              <a:t>PropTypes</a:t>
            </a:r>
            <a:r>
              <a:rPr lang="he-IL" sz="2000" dirty="0">
                <a:solidFill>
                  <a:schemeClr val="bg1"/>
                </a:solidFill>
              </a:rPr>
              <a:t> זורקת לנו הודעת שגיאה על כך </a:t>
            </a:r>
          </a:p>
        </p:txBody>
      </p:sp>
      <p:pic>
        <p:nvPicPr>
          <p:cNvPr id="7" name="תמונה 6">
            <a:extLst>
              <a:ext uri="{FF2B5EF4-FFF2-40B4-BE49-F238E27FC236}">
                <a16:creationId xmlns:a16="http://schemas.microsoft.com/office/drawing/2014/main" id="{21CDB1C1-CD16-FDBA-F197-348AF4242363}"/>
              </a:ext>
            </a:extLst>
          </p:cNvPr>
          <p:cNvPicPr>
            <a:picLocks noChangeAspect="1"/>
          </p:cNvPicPr>
          <p:nvPr/>
        </p:nvPicPr>
        <p:blipFill rotWithShape="1">
          <a:blip r:embed="rId4"/>
          <a:srcRect l="130" r="1061"/>
          <a:stretch/>
        </p:blipFill>
        <p:spPr>
          <a:xfrm>
            <a:off x="121328" y="2200276"/>
            <a:ext cx="6944808" cy="2853968"/>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24554325-D0AA-4370-B45C-9F471AADBA0B}"/>
              </a:ext>
            </a:extLst>
          </p:cNvPr>
          <p:cNvCxnSpPr/>
          <p:nvPr/>
        </p:nvCxnSpPr>
        <p:spPr>
          <a:xfrm rot="10800000">
            <a:off x="4394719" y="2971800"/>
            <a:ext cx="4422711" cy="457200"/>
          </a:xfrm>
          <a:prstGeom prst="bentConnector3">
            <a:avLst>
              <a:gd name="adj1" fmla="val 3586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1556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92069"/>
            <a:ext cx="4574958" cy="803597"/>
          </a:xfrm>
        </p:spPr>
        <p:txBody>
          <a:bodyPr>
            <a:noAutofit/>
          </a:bodyPr>
          <a:lstStyle/>
          <a:p>
            <a:pPr algn="ctr"/>
            <a:r>
              <a:rPr lang="en-US" sz="4800" u="sng" dirty="0">
                <a:solidFill>
                  <a:schemeClr val="bg1"/>
                </a:solidFill>
                <a:latin typeface="Aharoni" panose="02010803020104030203" pitchFamily="2" charset="-79"/>
                <a:cs typeface="Aharoni" panose="02010803020104030203" pitchFamily="2" charset="-79"/>
              </a:rPr>
              <a:t>isRequired</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995666"/>
            <a:ext cx="4332303" cy="4080367"/>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נציב את קומפוננט הבן בתוך קומפוננט האב אך לא נעביר לה את המפתח שהיא זקוקה לו באובייקט הפרופס</a:t>
            </a:r>
          </a:p>
          <a:p>
            <a:pPr marL="0" indent="0">
              <a:buNone/>
            </a:pPr>
            <a:r>
              <a:rPr lang="he-IL" sz="2000" u="sng" dirty="0">
                <a:solidFill>
                  <a:schemeClr val="bg1"/>
                </a:solidFill>
              </a:rPr>
              <a:t>בקומפוננט הבן</a:t>
            </a:r>
          </a:p>
          <a:p>
            <a:r>
              <a:rPr lang="he-IL" sz="2000" dirty="0">
                <a:solidFill>
                  <a:schemeClr val="bg1"/>
                </a:solidFill>
              </a:rPr>
              <a:t>אני מגדיר את המפתח </a:t>
            </a:r>
            <a:r>
              <a:rPr lang="en-US" sz="2000" dirty="0">
                <a:solidFill>
                  <a:schemeClr val="bg1"/>
                </a:solidFill>
              </a:rPr>
              <a:t>two</a:t>
            </a:r>
            <a:r>
              <a:rPr lang="he-IL" sz="2000" dirty="0">
                <a:solidFill>
                  <a:schemeClr val="bg1"/>
                </a:solidFill>
              </a:rPr>
              <a:t> כחובה על ידי שימת המפתח </a:t>
            </a:r>
            <a:r>
              <a:rPr lang="en-US" sz="2000" dirty="0">
                <a:solidFill>
                  <a:schemeClr val="bg1"/>
                </a:solidFill>
              </a:rPr>
              <a:t>isRequired</a:t>
            </a:r>
            <a:r>
              <a:rPr lang="he-IL" sz="2000" dirty="0">
                <a:solidFill>
                  <a:schemeClr val="bg1"/>
                </a:solidFill>
              </a:rPr>
              <a:t> לאחר הגדרת סוג הערך המבוקש למפתח</a:t>
            </a:r>
          </a:p>
          <a:p>
            <a:pPr marL="0" indent="0">
              <a:buNone/>
            </a:pPr>
            <a:r>
              <a:rPr lang="he-IL" sz="2000" u="sng" dirty="0">
                <a:solidFill>
                  <a:schemeClr val="bg1"/>
                </a:solidFill>
              </a:rPr>
              <a:t>התוצאה בדפדפן</a:t>
            </a:r>
          </a:p>
          <a:p>
            <a:r>
              <a:rPr lang="he-IL" sz="2000" dirty="0">
                <a:solidFill>
                  <a:schemeClr val="bg1"/>
                </a:solidFill>
              </a:rPr>
              <a:t>הודעת השגיאה של </a:t>
            </a:r>
            <a:r>
              <a:rPr lang="en-US" sz="2000" dirty="0">
                <a:solidFill>
                  <a:schemeClr val="bg1"/>
                </a:solidFill>
              </a:rPr>
              <a:t>PropTypes</a:t>
            </a:r>
            <a:r>
              <a:rPr lang="he-IL" sz="2000" dirty="0">
                <a:solidFill>
                  <a:schemeClr val="bg1"/>
                </a:solidFill>
              </a:rPr>
              <a:t> בגלל שלא העברנו את המפתח שהגדרנו כחובה</a:t>
            </a:r>
          </a:p>
        </p:txBody>
      </p:sp>
      <p:pic>
        <p:nvPicPr>
          <p:cNvPr id="7" name="תמונה 6">
            <a:extLst>
              <a:ext uri="{FF2B5EF4-FFF2-40B4-BE49-F238E27FC236}">
                <a16:creationId xmlns:a16="http://schemas.microsoft.com/office/drawing/2014/main" id="{DAA3C864-02BC-42B9-B508-BBCDDBEB948E}"/>
              </a:ext>
            </a:extLst>
          </p:cNvPr>
          <p:cNvPicPr>
            <a:picLocks noChangeAspect="1"/>
          </p:cNvPicPr>
          <p:nvPr/>
        </p:nvPicPr>
        <p:blipFill rotWithShape="1">
          <a:blip r:embed="rId4"/>
          <a:srcRect r="24320"/>
          <a:stretch/>
        </p:blipFill>
        <p:spPr>
          <a:xfrm>
            <a:off x="590699" y="995666"/>
            <a:ext cx="6510289" cy="1115855"/>
          </a:xfrm>
          <a:prstGeom prst="rect">
            <a:avLst/>
          </a:prstGeom>
        </p:spPr>
      </p:pic>
      <p:pic>
        <p:nvPicPr>
          <p:cNvPr id="10" name="תמונה 9">
            <a:extLst>
              <a:ext uri="{FF2B5EF4-FFF2-40B4-BE49-F238E27FC236}">
                <a16:creationId xmlns:a16="http://schemas.microsoft.com/office/drawing/2014/main" id="{EE6608CA-3917-0D8D-FAE7-CC5561471C8C}"/>
              </a:ext>
            </a:extLst>
          </p:cNvPr>
          <p:cNvPicPr>
            <a:picLocks noChangeAspect="1"/>
          </p:cNvPicPr>
          <p:nvPr/>
        </p:nvPicPr>
        <p:blipFill rotWithShape="1">
          <a:blip r:embed="rId5"/>
          <a:srcRect r="27909"/>
          <a:stretch/>
        </p:blipFill>
        <p:spPr>
          <a:xfrm>
            <a:off x="590702" y="2322221"/>
            <a:ext cx="6510286" cy="2543112"/>
          </a:xfrm>
          <a:prstGeom prst="rect">
            <a:avLst/>
          </a:prstGeom>
        </p:spPr>
      </p:pic>
      <p:pic>
        <p:nvPicPr>
          <p:cNvPr id="12" name="תמונה 11">
            <a:extLst>
              <a:ext uri="{FF2B5EF4-FFF2-40B4-BE49-F238E27FC236}">
                <a16:creationId xmlns:a16="http://schemas.microsoft.com/office/drawing/2014/main" id="{BB3BBBE4-174E-8513-F4CE-ABD10D77B936}"/>
              </a:ext>
            </a:extLst>
          </p:cNvPr>
          <p:cNvPicPr>
            <a:picLocks noChangeAspect="1"/>
          </p:cNvPicPr>
          <p:nvPr/>
        </p:nvPicPr>
        <p:blipFill>
          <a:blip r:embed="rId6"/>
          <a:stretch>
            <a:fillRect/>
          </a:stretch>
        </p:blipFill>
        <p:spPr>
          <a:xfrm>
            <a:off x="590699" y="5076033"/>
            <a:ext cx="6563078" cy="822016"/>
          </a:xfrm>
          <a:prstGeom prst="rect">
            <a:avLst/>
          </a:prstGeom>
        </p:spPr>
      </p:pic>
      <p:cxnSp>
        <p:nvCxnSpPr>
          <p:cNvPr id="14" name="מחבר חץ ישר 13">
            <a:extLst>
              <a:ext uri="{FF2B5EF4-FFF2-40B4-BE49-F238E27FC236}">
                <a16:creationId xmlns:a16="http://schemas.microsoft.com/office/drawing/2014/main" id="{610230CB-5ACC-8F21-D106-983BFA952AA1}"/>
              </a:ext>
            </a:extLst>
          </p:cNvPr>
          <p:cNvCxnSpPr/>
          <p:nvPr/>
        </p:nvCxnSpPr>
        <p:spPr>
          <a:xfrm flipH="1">
            <a:off x="6096000" y="1548882"/>
            <a:ext cx="1863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4FF88AD4-EFA5-A7CE-6F5B-7D4B7ADB91C8}"/>
              </a:ext>
            </a:extLst>
          </p:cNvPr>
          <p:cNvCxnSpPr/>
          <p:nvPr/>
        </p:nvCxnSpPr>
        <p:spPr>
          <a:xfrm rot="10800000" flipV="1">
            <a:off x="6615405" y="3498980"/>
            <a:ext cx="1660849" cy="793102"/>
          </a:xfrm>
          <a:prstGeom prst="bentConnector3">
            <a:avLst>
              <a:gd name="adj1" fmla="val 573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AD6500BD-5C6B-3378-D771-AAE208C0DD69}"/>
              </a:ext>
            </a:extLst>
          </p:cNvPr>
          <p:cNvCxnSpPr>
            <a:cxnSpLocks/>
            <a:stCxn id="3" idx="2"/>
            <a:endCxn id="12" idx="3"/>
          </p:cNvCxnSpPr>
          <p:nvPr/>
        </p:nvCxnSpPr>
        <p:spPr>
          <a:xfrm rot="5400000">
            <a:off x="8323645" y="3906165"/>
            <a:ext cx="411008" cy="27507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958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465699" y="1937550"/>
            <a:ext cx="4178370"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Shape Any &amp; defaultProps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יצירת </a:t>
            </a:r>
            <a:r>
              <a:rPr lang="en-US" sz="2400" dirty="0">
                <a:solidFill>
                  <a:schemeClr val="bg1"/>
                </a:solidFill>
              </a:rPr>
              <a:t>interface</a:t>
            </a:r>
            <a:r>
              <a:rPr lang="he-IL" sz="2400" dirty="0">
                <a:solidFill>
                  <a:schemeClr val="bg1"/>
                </a:solidFill>
              </a:rPr>
              <a:t> של אובייקט</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39608" y="2910950"/>
            <a:ext cx="1047750" cy="1104900"/>
            <a:chOff x="385766" y="2800350"/>
            <a:chExt cx="1047750" cy="1104900"/>
          </a:xfrm>
        </p:grpSpPr>
        <p:pic>
          <p:nvPicPr>
            <p:cNvPr id="8" name="גרפיקה 7" descr="מנדל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2121546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997959"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119255" y="125172"/>
            <a:ext cx="4951415" cy="991792"/>
          </a:xfrm>
        </p:spPr>
        <p:txBody>
          <a:bodyPr>
            <a:noAutofit/>
          </a:bodyPr>
          <a:lstStyle/>
          <a:p>
            <a:pPr algn="ctr"/>
            <a:r>
              <a:rPr lang="en-US" sz="6000" u="sng" dirty="0">
                <a:solidFill>
                  <a:schemeClr val="bg1"/>
                </a:solidFill>
                <a:latin typeface="Aharoni" panose="02010803020104030203" pitchFamily="2" charset="-79"/>
                <a:cs typeface="Aharoni" panose="02010803020104030203" pitchFamily="2" charset="-79"/>
              </a:rPr>
              <a:t>Shape</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119256" y="1116964"/>
            <a:ext cx="4951415" cy="5263915"/>
          </a:xfrm>
          <a:effectLst>
            <a:outerShdw blurRad="50800" dist="38100" dir="2700000" algn="tl" rotWithShape="0">
              <a:prstClr val="black">
                <a:alpha val="40000"/>
              </a:prstClr>
            </a:outerShdw>
          </a:effectLst>
        </p:spPr>
        <p:txBody>
          <a:bodyPr>
            <a:normAutofit lnSpcReduction="10000"/>
          </a:bodyPr>
          <a:lstStyle/>
          <a:p>
            <a:pPr marL="0" indent="0">
              <a:buNone/>
            </a:pPr>
            <a:r>
              <a:rPr lang="he-IL" sz="2400" dirty="0">
                <a:solidFill>
                  <a:schemeClr val="bg1"/>
                </a:solidFill>
              </a:rPr>
              <a:t>בעזרת </a:t>
            </a:r>
            <a:r>
              <a:rPr lang="en-US" sz="2400" dirty="0">
                <a:solidFill>
                  <a:schemeClr val="bg1"/>
                </a:solidFill>
              </a:rPr>
              <a:t>PropTypes.shape</a:t>
            </a:r>
            <a:r>
              <a:rPr lang="he-IL" sz="2400" dirty="0">
                <a:solidFill>
                  <a:schemeClr val="bg1"/>
                </a:solidFill>
              </a:rPr>
              <a:t> אני יכול להגדיר </a:t>
            </a:r>
            <a:r>
              <a:rPr lang="en-US" sz="2400" dirty="0">
                <a:solidFill>
                  <a:schemeClr val="bg1"/>
                </a:solidFill>
              </a:rPr>
              <a:t>interface</a:t>
            </a:r>
            <a:r>
              <a:rPr lang="he-IL" sz="2400" dirty="0">
                <a:solidFill>
                  <a:schemeClr val="bg1"/>
                </a:solidFill>
              </a:rPr>
              <a:t> של אובייקט </a:t>
            </a:r>
          </a:p>
          <a:p>
            <a:pPr marL="0" indent="0">
              <a:buNone/>
            </a:pPr>
            <a:r>
              <a:rPr lang="he-IL" sz="2000" u="sng" dirty="0">
                <a:solidFill>
                  <a:schemeClr val="bg1"/>
                </a:solidFill>
              </a:rPr>
              <a:t>בקומפוננט האב</a:t>
            </a:r>
          </a:p>
          <a:p>
            <a:r>
              <a:rPr lang="he-IL" sz="2000" dirty="0">
                <a:solidFill>
                  <a:schemeClr val="bg1"/>
                </a:solidFill>
              </a:rPr>
              <a:t>ניצור קבוע בשם </a:t>
            </a:r>
            <a:r>
              <a:rPr lang="en-US" sz="2000" dirty="0">
                <a:solidFill>
                  <a:schemeClr val="bg1"/>
                </a:solidFill>
              </a:rPr>
              <a:t>image</a:t>
            </a:r>
            <a:r>
              <a:rPr lang="he-IL" sz="2000" dirty="0">
                <a:solidFill>
                  <a:schemeClr val="bg1"/>
                </a:solidFill>
              </a:rPr>
              <a:t> שיהיה שווה ערך לאובייקט עם מפתחות וערכים של תמונה</a:t>
            </a:r>
          </a:p>
          <a:p>
            <a:r>
              <a:rPr lang="he-IL" sz="2000" dirty="0">
                <a:solidFill>
                  <a:schemeClr val="bg1"/>
                </a:solidFill>
              </a:rPr>
              <a:t>נעביר את הקבוע שיצרנו למפתח באובייקט הפרופס בשם </a:t>
            </a:r>
            <a:r>
              <a:rPr lang="en-US" sz="2000" dirty="0">
                <a:solidFill>
                  <a:schemeClr val="bg1"/>
                </a:solidFill>
              </a:rPr>
              <a:t>image</a:t>
            </a:r>
            <a:endParaRPr lang="he-IL" sz="2000" dirty="0">
              <a:solidFill>
                <a:schemeClr val="bg1"/>
              </a:solidFill>
            </a:endParaRPr>
          </a:p>
          <a:p>
            <a:pPr marL="0" indent="0">
              <a:buNone/>
            </a:pPr>
            <a:r>
              <a:rPr lang="he-IL" sz="2000" u="sng" dirty="0">
                <a:solidFill>
                  <a:schemeClr val="bg1"/>
                </a:solidFill>
              </a:rPr>
              <a:t>בקומפוננט הבן</a:t>
            </a:r>
          </a:p>
          <a:p>
            <a:r>
              <a:rPr lang="he-IL" sz="2000" dirty="0">
                <a:solidFill>
                  <a:schemeClr val="bg1"/>
                </a:solidFill>
              </a:rPr>
              <a:t>נחלץ את המפתחות שאני זקוק להם מאובייקט </a:t>
            </a:r>
            <a:r>
              <a:rPr lang="en-US" sz="2000" dirty="0">
                <a:solidFill>
                  <a:schemeClr val="bg1"/>
                </a:solidFill>
              </a:rPr>
              <a:t>PropTypes</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imageType</a:t>
            </a:r>
            <a:r>
              <a:rPr lang="he-IL" sz="2000" dirty="0">
                <a:solidFill>
                  <a:schemeClr val="bg1"/>
                </a:solidFill>
              </a:rPr>
              <a:t> שיהיה שווה ערך למפתח </a:t>
            </a:r>
            <a:r>
              <a:rPr lang="en-US" sz="2000" dirty="0">
                <a:solidFill>
                  <a:schemeClr val="bg1"/>
                </a:solidFill>
              </a:rPr>
              <a:t>shape</a:t>
            </a:r>
            <a:r>
              <a:rPr lang="he-IL" sz="2000" dirty="0">
                <a:solidFill>
                  <a:schemeClr val="bg1"/>
                </a:solidFill>
              </a:rPr>
              <a:t> מתוך אובייקט </a:t>
            </a:r>
            <a:r>
              <a:rPr lang="en-US" sz="2000" dirty="0">
                <a:solidFill>
                  <a:schemeClr val="bg1"/>
                </a:solidFill>
              </a:rPr>
              <a:t>PropTypes</a:t>
            </a:r>
            <a:r>
              <a:rPr lang="he-IL" sz="2000" dirty="0">
                <a:solidFill>
                  <a:schemeClr val="bg1"/>
                </a:solidFill>
              </a:rPr>
              <a:t> שיקבל אובייקט קונפיגורציות עם המפתחות והערכים שאנו מעוניינים שיהיו ב </a:t>
            </a:r>
            <a:r>
              <a:rPr lang="en-US" sz="2000" dirty="0">
                <a:solidFill>
                  <a:schemeClr val="bg1"/>
                </a:solidFill>
              </a:rPr>
              <a:t>interface</a:t>
            </a:r>
            <a:r>
              <a:rPr lang="he-IL" sz="2000" dirty="0">
                <a:solidFill>
                  <a:schemeClr val="bg1"/>
                </a:solidFill>
              </a:rPr>
              <a:t> של התמונה</a:t>
            </a:r>
          </a:p>
          <a:p>
            <a:r>
              <a:rPr lang="he-IL" sz="2000" dirty="0">
                <a:solidFill>
                  <a:schemeClr val="bg1"/>
                </a:solidFill>
              </a:rPr>
              <a:t>נגדיר שהערך למפתח </a:t>
            </a:r>
            <a:r>
              <a:rPr lang="en-US" sz="2000" dirty="0">
                <a:solidFill>
                  <a:schemeClr val="bg1"/>
                </a:solidFill>
              </a:rPr>
              <a:t>image</a:t>
            </a:r>
            <a:r>
              <a:rPr lang="he-IL" sz="2000" dirty="0">
                <a:solidFill>
                  <a:schemeClr val="bg1"/>
                </a:solidFill>
              </a:rPr>
              <a:t> יהיה הקבוע </a:t>
            </a:r>
            <a:r>
              <a:rPr lang="en-US" sz="2000" dirty="0">
                <a:solidFill>
                  <a:schemeClr val="bg1"/>
                </a:solidFill>
              </a:rPr>
              <a:t>imageType</a:t>
            </a:r>
            <a:r>
              <a:rPr lang="he-IL" sz="2000" dirty="0">
                <a:solidFill>
                  <a:schemeClr val="bg1"/>
                </a:solidFill>
              </a:rPr>
              <a:t> שיצרנו</a:t>
            </a:r>
          </a:p>
        </p:txBody>
      </p:sp>
      <p:pic>
        <p:nvPicPr>
          <p:cNvPr id="9" name="תמונה 8">
            <a:extLst>
              <a:ext uri="{FF2B5EF4-FFF2-40B4-BE49-F238E27FC236}">
                <a16:creationId xmlns:a16="http://schemas.microsoft.com/office/drawing/2014/main" id="{95C43DCC-57C5-0E7C-0F4C-064DCE821ABF}"/>
              </a:ext>
            </a:extLst>
          </p:cNvPr>
          <p:cNvPicPr>
            <a:picLocks noChangeAspect="1"/>
          </p:cNvPicPr>
          <p:nvPr/>
        </p:nvPicPr>
        <p:blipFill rotWithShape="1">
          <a:blip r:embed="rId4"/>
          <a:srcRect r="9578"/>
          <a:stretch/>
        </p:blipFill>
        <p:spPr>
          <a:xfrm>
            <a:off x="355207" y="3082274"/>
            <a:ext cx="6260198" cy="3382584"/>
          </a:xfrm>
          <a:prstGeom prst="rect">
            <a:avLst/>
          </a:prstGeom>
        </p:spPr>
      </p:pic>
      <p:pic>
        <p:nvPicPr>
          <p:cNvPr id="13" name="תמונה 12">
            <a:extLst>
              <a:ext uri="{FF2B5EF4-FFF2-40B4-BE49-F238E27FC236}">
                <a16:creationId xmlns:a16="http://schemas.microsoft.com/office/drawing/2014/main" id="{4D2411A3-BDC4-E563-4AC6-3B6041F8E9AD}"/>
              </a:ext>
            </a:extLst>
          </p:cNvPr>
          <p:cNvPicPr>
            <a:picLocks noChangeAspect="1"/>
          </p:cNvPicPr>
          <p:nvPr/>
        </p:nvPicPr>
        <p:blipFill rotWithShape="1">
          <a:blip r:embed="rId5"/>
          <a:srcRect r="15677"/>
          <a:stretch/>
        </p:blipFill>
        <p:spPr>
          <a:xfrm>
            <a:off x="355206" y="700691"/>
            <a:ext cx="6260198" cy="2196483"/>
          </a:xfrm>
          <a:prstGeom prst="rect">
            <a:avLst/>
          </a:prstGeom>
        </p:spPr>
      </p:pic>
      <p:cxnSp>
        <p:nvCxnSpPr>
          <p:cNvPr id="17" name="מחבר: מרפקי 16">
            <a:extLst>
              <a:ext uri="{FF2B5EF4-FFF2-40B4-BE49-F238E27FC236}">
                <a16:creationId xmlns:a16="http://schemas.microsoft.com/office/drawing/2014/main" id="{8D2132E8-85B3-B674-F80F-4104E8C45807}"/>
              </a:ext>
            </a:extLst>
          </p:cNvPr>
          <p:cNvCxnSpPr>
            <a:cxnSpLocks/>
          </p:cNvCxnSpPr>
          <p:nvPr/>
        </p:nvCxnSpPr>
        <p:spPr>
          <a:xfrm rot="10800000">
            <a:off x="2771193" y="811455"/>
            <a:ext cx="4991879" cy="1549192"/>
          </a:xfrm>
          <a:prstGeom prst="bentConnector3">
            <a:avLst>
              <a:gd name="adj1" fmla="val 182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B674784-EEE7-3B5F-C971-3A1633EA5FD7}"/>
              </a:ext>
            </a:extLst>
          </p:cNvPr>
          <p:cNvCxnSpPr>
            <a:cxnSpLocks/>
          </p:cNvCxnSpPr>
          <p:nvPr/>
        </p:nvCxnSpPr>
        <p:spPr>
          <a:xfrm rot="10800000">
            <a:off x="5645021" y="2545747"/>
            <a:ext cx="1959431" cy="452551"/>
          </a:xfrm>
          <a:prstGeom prst="bentConnector3">
            <a:avLst>
              <a:gd name="adj1" fmla="val 43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109F5A27-5F43-58E9-88E0-44B97009226B}"/>
              </a:ext>
            </a:extLst>
          </p:cNvPr>
          <p:cNvCxnSpPr>
            <a:cxnSpLocks/>
          </p:cNvCxnSpPr>
          <p:nvPr/>
        </p:nvCxnSpPr>
        <p:spPr>
          <a:xfrm rot="10800000">
            <a:off x="5271796" y="3206920"/>
            <a:ext cx="1987420" cy="749261"/>
          </a:xfrm>
          <a:prstGeom prst="bentConnector3">
            <a:avLst>
              <a:gd name="adj1" fmla="val 208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FC053617-93C6-F824-6901-5B14D93C4405}"/>
              </a:ext>
            </a:extLst>
          </p:cNvPr>
          <p:cNvCxnSpPr>
            <a:cxnSpLocks/>
          </p:cNvCxnSpPr>
          <p:nvPr/>
        </p:nvCxnSpPr>
        <p:spPr>
          <a:xfrm rot="10800000">
            <a:off x="3485306" y="3678116"/>
            <a:ext cx="3736591" cy="893887"/>
          </a:xfrm>
          <a:prstGeom prst="bentConnector3">
            <a:avLst>
              <a:gd name="adj1" fmla="val 135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חץ ישר 29">
            <a:extLst>
              <a:ext uri="{FF2B5EF4-FFF2-40B4-BE49-F238E27FC236}">
                <a16:creationId xmlns:a16="http://schemas.microsoft.com/office/drawing/2014/main" id="{8ACE09DF-7B2B-09B0-5961-122C6EEDA916}"/>
              </a:ext>
            </a:extLst>
          </p:cNvPr>
          <p:cNvCxnSpPr/>
          <p:nvPr/>
        </p:nvCxnSpPr>
        <p:spPr>
          <a:xfrm flipH="1">
            <a:off x="4012163" y="6120882"/>
            <a:ext cx="5747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3415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94447"/>
            <a:ext cx="4574958" cy="584775"/>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&amp; defaultProps</a:t>
            </a:r>
            <a:r>
              <a:rPr lang="he-IL" sz="3600" u="sng" dirty="0">
                <a:solidFill>
                  <a:schemeClr val="bg1"/>
                </a:solidFill>
                <a:latin typeface="Aharoni" panose="02010803020104030203" pitchFamily="2" charset="-79"/>
                <a:cs typeface="Aharoni" panose="02010803020104030203" pitchFamily="2" charset="-79"/>
              </a:rPr>
              <a:t> </a:t>
            </a:r>
            <a:r>
              <a:rPr lang="en-US" sz="3600" u="sng" dirty="0">
                <a:solidFill>
                  <a:schemeClr val="bg1"/>
                </a:solidFill>
                <a:latin typeface="Aharoni" panose="02010803020104030203" pitchFamily="2" charset="-79"/>
                <a:cs typeface="Aharoni" panose="02010803020104030203" pitchFamily="2" charset="-79"/>
              </a:rPr>
              <a:t>Any</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679222"/>
            <a:ext cx="4332303" cy="5499556"/>
          </a:xfrm>
          <a:effectLst>
            <a:outerShdw blurRad="50800" dist="38100" dir="2700000" algn="tl" rotWithShape="0">
              <a:prstClr val="black">
                <a:alpha val="40000"/>
              </a:prstClr>
            </a:outerShdw>
          </a:effectLst>
        </p:spPr>
        <p:txBody>
          <a:bodyPr>
            <a:normAutofit fontScale="85000" lnSpcReduction="10000"/>
          </a:bodyPr>
          <a:lstStyle/>
          <a:p>
            <a:pPr marL="0" indent="0">
              <a:buNone/>
            </a:pPr>
            <a:r>
              <a:rPr lang="he-IL" sz="2000" u="sng" dirty="0">
                <a:solidFill>
                  <a:schemeClr val="bg1"/>
                </a:solidFill>
              </a:rPr>
              <a:t>בקומפוננט האב</a:t>
            </a:r>
          </a:p>
          <a:p>
            <a:r>
              <a:rPr lang="he-IL" sz="2000" dirty="0">
                <a:solidFill>
                  <a:schemeClr val="bg1"/>
                </a:solidFill>
              </a:rPr>
              <a:t>נציב שני קומפוננטות בנים בתוך קומפוננט האב </a:t>
            </a:r>
          </a:p>
          <a:p>
            <a:pPr lvl="1"/>
            <a:r>
              <a:rPr lang="he-IL" sz="1600" dirty="0">
                <a:solidFill>
                  <a:schemeClr val="bg1"/>
                </a:solidFill>
              </a:rPr>
              <a:t>לראשונה נעביר מפתח בשם </a:t>
            </a:r>
            <a:r>
              <a:rPr lang="en-US" sz="1600" dirty="0">
                <a:solidFill>
                  <a:schemeClr val="bg1"/>
                </a:solidFill>
              </a:rPr>
              <a:t>name</a:t>
            </a:r>
            <a:r>
              <a:rPr lang="he-IL" sz="1600" dirty="0">
                <a:solidFill>
                  <a:schemeClr val="bg1"/>
                </a:solidFill>
              </a:rPr>
              <a:t> עם ערך לאובייקט הפרופס </a:t>
            </a:r>
          </a:p>
          <a:p>
            <a:pPr lvl="1"/>
            <a:r>
              <a:rPr lang="he-IL" sz="1600" dirty="0">
                <a:solidFill>
                  <a:schemeClr val="bg1"/>
                </a:solidFill>
              </a:rPr>
              <a:t>בשנייה רק נציב את הקומפוננט מבלי להעביר לה מפתחות לאובייקט הפרופס</a:t>
            </a:r>
          </a:p>
          <a:p>
            <a:pPr marL="0" indent="0">
              <a:buNone/>
            </a:pPr>
            <a:r>
              <a:rPr lang="he-IL" sz="2000" u="sng" dirty="0">
                <a:solidFill>
                  <a:schemeClr val="bg1"/>
                </a:solidFill>
              </a:rPr>
              <a:t>בקומפוננט הבן</a:t>
            </a:r>
          </a:p>
          <a:p>
            <a:r>
              <a:rPr lang="he-IL" sz="2000" dirty="0">
                <a:solidFill>
                  <a:schemeClr val="bg1"/>
                </a:solidFill>
              </a:rPr>
              <a:t>הקומפוננט צריכה לקבל את המפתח </a:t>
            </a:r>
            <a:r>
              <a:rPr lang="en-US" sz="2000" dirty="0">
                <a:solidFill>
                  <a:schemeClr val="bg1"/>
                </a:solidFill>
              </a:rPr>
              <a:t>name</a:t>
            </a:r>
            <a:r>
              <a:rPr lang="he-IL" sz="2000" dirty="0">
                <a:solidFill>
                  <a:schemeClr val="bg1"/>
                </a:solidFill>
              </a:rPr>
              <a:t> באובייקט הפרופס ולהחזיר אותו</a:t>
            </a:r>
          </a:p>
          <a:p>
            <a:r>
              <a:rPr lang="he-IL" sz="2000" dirty="0">
                <a:solidFill>
                  <a:schemeClr val="bg1"/>
                </a:solidFill>
              </a:rPr>
              <a:t>נגדיר שערך המפתח </a:t>
            </a:r>
            <a:r>
              <a:rPr lang="en-US" sz="2000" dirty="0">
                <a:solidFill>
                  <a:schemeClr val="bg1"/>
                </a:solidFill>
              </a:rPr>
              <a:t>name</a:t>
            </a:r>
            <a:r>
              <a:rPr lang="he-IL" sz="2000" dirty="0">
                <a:solidFill>
                  <a:schemeClr val="bg1"/>
                </a:solidFill>
              </a:rPr>
              <a:t> יכול להיות כל סוג של ערך בעזרת </a:t>
            </a:r>
            <a:r>
              <a:rPr lang="en-US" sz="2000" dirty="0">
                <a:solidFill>
                  <a:schemeClr val="bg1"/>
                </a:solidFill>
              </a:rPr>
              <a:t>any</a:t>
            </a:r>
            <a:r>
              <a:rPr lang="he-IL" sz="2000" dirty="0">
                <a:solidFill>
                  <a:schemeClr val="bg1"/>
                </a:solidFill>
              </a:rPr>
              <a:t> אבל שיהיה ובה להעביר בו ערך כלשהו</a:t>
            </a:r>
          </a:p>
          <a:p>
            <a:r>
              <a:rPr lang="he-IL" sz="2000" dirty="0">
                <a:solidFill>
                  <a:schemeClr val="bg1"/>
                </a:solidFill>
              </a:rPr>
              <a:t>נשתמש ב </a:t>
            </a:r>
            <a:r>
              <a:rPr lang="en-US" sz="2000" dirty="0">
                <a:solidFill>
                  <a:schemeClr val="bg1"/>
                </a:solidFill>
              </a:rPr>
              <a:t>defaultProps</a:t>
            </a:r>
            <a:r>
              <a:rPr lang="he-IL" sz="2000" dirty="0">
                <a:solidFill>
                  <a:schemeClr val="bg1"/>
                </a:solidFill>
              </a:rPr>
              <a:t> כדי לקבוע ערכים דיפולטיביים למפתחות באובייקט הפרופס כך שאם לא יעבירו לנו ערך במפתח </a:t>
            </a:r>
            <a:r>
              <a:rPr lang="en-US" sz="2000" dirty="0">
                <a:solidFill>
                  <a:schemeClr val="bg1"/>
                </a:solidFill>
              </a:rPr>
              <a:t>name</a:t>
            </a:r>
            <a:r>
              <a:rPr lang="he-IL" sz="2000" dirty="0">
                <a:solidFill>
                  <a:schemeClr val="bg1"/>
                </a:solidFill>
              </a:rPr>
              <a:t> נקבע שהערך הדיפולטיבי שלו יהיה </a:t>
            </a:r>
            <a:r>
              <a:rPr lang="en-US" sz="2000" dirty="0">
                <a:solidFill>
                  <a:schemeClr val="bg1"/>
                </a:solidFill>
              </a:rPr>
              <a:t>“</a:t>
            </a:r>
            <a:r>
              <a:rPr lang="en-US" sz="2000" dirty="0" err="1">
                <a:solidFill>
                  <a:schemeClr val="bg1"/>
                </a:solidFill>
              </a:rPr>
              <a:t>david</a:t>
            </a:r>
            <a:r>
              <a:rPr lang="en-US" sz="2000" dirty="0">
                <a:solidFill>
                  <a:schemeClr val="bg1"/>
                </a:solidFill>
              </a:rPr>
              <a:t>”</a:t>
            </a:r>
            <a:endParaRPr lang="he-IL" sz="2000" dirty="0">
              <a:solidFill>
                <a:schemeClr val="bg1"/>
              </a:solidFill>
            </a:endParaRPr>
          </a:p>
          <a:p>
            <a:pPr marL="0" indent="0">
              <a:buNone/>
            </a:pPr>
            <a:r>
              <a:rPr lang="he-IL" sz="2000" dirty="0">
                <a:solidFill>
                  <a:schemeClr val="bg1"/>
                </a:solidFill>
              </a:rPr>
              <a:t>התוצאה בדפדפן</a:t>
            </a:r>
          </a:p>
          <a:p>
            <a:r>
              <a:rPr lang="he-IL" sz="2000" dirty="0">
                <a:solidFill>
                  <a:schemeClr val="bg1"/>
                </a:solidFill>
              </a:rPr>
              <a:t>בגלל שהעברנו את המפתח </a:t>
            </a:r>
            <a:r>
              <a:rPr lang="en-US" sz="2000" dirty="0">
                <a:solidFill>
                  <a:schemeClr val="bg1"/>
                </a:solidFill>
              </a:rPr>
              <a:t>name</a:t>
            </a:r>
            <a:r>
              <a:rPr lang="he-IL" sz="2000" dirty="0">
                <a:solidFill>
                  <a:schemeClr val="bg1"/>
                </a:solidFill>
              </a:rPr>
              <a:t> לקומפוננט בן הראשון אנו מקבלים את הערך שהעברנו</a:t>
            </a:r>
          </a:p>
          <a:p>
            <a:r>
              <a:rPr lang="he-IL" sz="2000" dirty="0">
                <a:solidFill>
                  <a:schemeClr val="bg1"/>
                </a:solidFill>
              </a:rPr>
              <a:t>בגלל שלא העברנו את מפתח </a:t>
            </a:r>
            <a:r>
              <a:rPr lang="en-US" sz="2000" dirty="0">
                <a:solidFill>
                  <a:schemeClr val="bg1"/>
                </a:solidFill>
              </a:rPr>
              <a:t>name</a:t>
            </a:r>
            <a:r>
              <a:rPr lang="he-IL" sz="2000" dirty="0">
                <a:solidFill>
                  <a:schemeClr val="bg1"/>
                </a:solidFill>
              </a:rPr>
              <a:t> בקומפוננט בן השני מוצג הערך הדיפולטיבי שקבענו</a:t>
            </a:r>
          </a:p>
        </p:txBody>
      </p:sp>
      <p:pic>
        <p:nvPicPr>
          <p:cNvPr id="8" name="תמונה 7">
            <a:extLst>
              <a:ext uri="{FF2B5EF4-FFF2-40B4-BE49-F238E27FC236}">
                <a16:creationId xmlns:a16="http://schemas.microsoft.com/office/drawing/2014/main" id="{04228FED-7711-C72E-AA01-E2169AAE20FC}"/>
              </a:ext>
            </a:extLst>
          </p:cNvPr>
          <p:cNvPicPr>
            <a:picLocks noChangeAspect="1"/>
          </p:cNvPicPr>
          <p:nvPr/>
        </p:nvPicPr>
        <p:blipFill rotWithShape="1">
          <a:blip r:embed="rId4"/>
          <a:srcRect r="25371"/>
          <a:stretch/>
        </p:blipFill>
        <p:spPr>
          <a:xfrm>
            <a:off x="1153607" y="397925"/>
            <a:ext cx="5253842" cy="2343477"/>
          </a:xfrm>
          <a:prstGeom prst="rect">
            <a:avLst/>
          </a:prstGeom>
        </p:spPr>
      </p:pic>
      <p:pic>
        <p:nvPicPr>
          <p:cNvPr id="11" name="תמונה 10">
            <a:extLst>
              <a:ext uri="{FF2B5EF4-FFF2-40B4-BE49-F238E27FC236}">
                <a16:creationId xmlns:a16="http://schemas.microsoft.com/office/drawing/2014/main" id="{C187AAC5-D8F8-46FD-728B-A8786442D1C9}"/>
              </a:ext>
            </a:extLst>
          </p:cNvPr>
          <p:cNvPicPr>
            <a:picLocks noChangeAspect="1"/>
          </p:cNvPicPr>
          <p:nvPr/>
        </p:nvPicPr>
        <p:blipFill rotWithShape="1">
          <a:blip r:embed="rId5"/>
          <a:srcRect r="33148"/>
          <a:stretch/>
        </p:blipFill>
        <p:spPr>
          <a:xfrm>
            <a:off x="1153607" y="2864071"/>
            <a:ext cx="5203087" cy="2838846"/>
          </a:xfrm>
          <a:prstGeom prst="rect">
            <a:avLst/>
          </a:prstGeom>
        </p:spPr>
      </p:pic>
      <p:sp>
        <p:nvSpPr>
          <p:cNvPr id="13" name="תיבת טקסט 12">
            <a:extLst>
              <a:ext uri="{FF2B5EF4-FFF2-40B4-BE49-F238E27FC236}">
                <a16:creationId xmlns:a16="http://schemas.microsoft.com/office/drawing/2014/main" id="{C18F82C3-031F-532B-4A43-46E4D03EF703}"/>
              </a:ext>
            </a:extLst>
          </p:cNvPr>
          <p:cNvSpPr txBox="1"/>
          <p:nvPr/>
        </p:nvSpPr>
        <p:spPr>
          <a:xfrm>
            <a:off x="7738369" y="6178778"/>
            <a:ext cx="4384525"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לא מומלץ להשתמש ב – </a:t>
            </a:r>
            <a:r>
              <a:rPr lang="en-US" sz="1600" b="1" dirty="0">
                <a:solidFill>
                  <a:schemeClr val="bg1"/>
                </a:solidFill>
              </a:rPr>
              <a:t>any</a:t>
            </a:r>
            <a:r>
              <a:rPr lang="he-IL" sz="1600" b="1" dirty="0">
                <a:solidFill>
                  <a:schemeClr val="bg1"/>
                </a:solidFill>
              </a:rPr>
              <a:t> אלא להגדיר את סוג הערך המבוקש</a:t>
            </a:r>
          </a:p>
        </p:txBody>
      </p:sp>
      <p:pic>
        <p:nvPicPr>
          <p:cNvPr id="17" name="תמונה 16">
            <a:extLst>
              <a:ext uri="{FF2B5EF4-FFF2-40B4-BE49-F238E27FC236}">
                <a16:creationId xmlns:a16="http://schemas.microsoft.com/office/drawing/2014/main" id="{7AB20A1E-FC22-D5B6-B400-CA1621AA7ACB}"/>
              </a:ext>
            </a:extLst>
          </p:cNvPr>
          <p:cNvPicPr>
            <a:picLocks noChangeAspect="1"/>
          </p:cNvPicPr>
          <p:nvPr/>
        </p:nvPicPr>
        <p:blipFill>
          <a:blip r:embed="rId6"/>
          <a:stretch>
            <a:fillRect/>
          </a:stretch>
        </p:blipFill>
        <p:spPr>
          <a:xfrm>
            <a:off x="3589414" y="5927984"/>
            <a:ext cx="438211" cy="352474"/>
          </a:xfrm>
          <a:prstGeom prst="rect">
            <a:avLst/>
          </a:prstGeom>
          <a:effectLst>
            <a:outerShdw blurRad="50800" dist="38100" dir="2700000" algn="tl" rotWithShape="0">
              <a:prstClr val="black">
                <a:alpha val="40000"/>
              </a:prstClr>
            </a:outerShdw>
          </a:effectLst>
        </p:spPr>
      </p:pic>
      <p:cxnSp>
        <p:nvCxnSpPr>
          <p:cNvPr id="25" name="מחבר חץ ישר 24">
            <a:extLst>
              <a:ext uri="{FF2B5EF4-FFF2-40B4-BE49-F238E27FC236}">
                <a16:creationId xmlns:a16="http://schemas.microsoft.com/office/drawing/2014/main" id="{71189601-59F2-42AE-8D03-522BABF5DFB2}"/>
              </a:ext>
            </a:extLst>
          </p:cNvPr>
          <p:cNvCxnSpPr/>
          <p:nvPr/>
        </p:nvCxnSpPr>
        <p:spPr>
          <a:xfrm flipH="1">
            <a:off x="4693298" y="1856792"/>
            <a:ext cx="3163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315B9734-C6D7-B03F-E96E-2013437DA184}"/>
              </a:ext>
            </a:extLst>
          </p:cNvPr>
          <p:cNvCxnSpPr/>
          <p:nvPr/>
        </p:nvCxnSpPr>
        <p:spPr>
          <a:xfrm flipH="1">
            <a:off x="6096000" y="1371600"/>
            <a:ext cx="2068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1FEE0527-3493-A028-0A3E-E835C4763790}"/>
              </a:ext>
            </a:extLst>
          </p:cNvPr>
          <p:cNvCxnSpPr/>
          <p:nvPr/>
        </p:nvCxnSpPr>
        <p:spPr>
          <a:xfrm rot="10800000" flipV="1">
            <a:off x="6223518" y="2640563"/>
            <a:ext cx="1884784" cy="354564"/>
          </a:xfrm>
          <a:prstGeom prst="bentConnector3">
            <a:avLst>
              <a:gd name="adj1" fmla="val 816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09F5C513-DD77-B241-5CDE-4A12829F1DCC}"/>
              </a:ext>
            </a:extLst>
          </p:cNvPr>
          <p:cNvCxnSpPr>
            <a:stCxn id="3" idx="1"/>
          </p:cNvCxnSpPr>
          <p:nvPr/>
        </p:nvCxnSpPr>
        <p:spPr>
          <a:xfrm rot="10800000" flipV="1">
            <a:off x="5402425" y="3429000"/>
            <a:ext cx="2335945" cy="8630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מחבר: מרפקי 33">
            <a:extLst>
              <a:ext uri="{FF2B5EF4-FFF2-40B4-BE49-F238E27FC236}">
                <a16:creationId xmlns:a16="http://schemas.microsoft.com/office/drawing/2014/main" id="{10AB6503-03C9-38D3-74F5-70F14EB272E0}"/>
              </a:ext>
            </a:extLst>
          </p:cNvPr>
          <p:cNvCxnSpPr/>
          <p:nvPr/>
        </p:nvCxnSpPr>
        <p:spPr>
          <a:xfrm rot="10800000" flipV="1">
            <a:off x="5467740" y="4113002"/>
            <a:ext cx="2519265" cy="927442"/>
          </a:xfrm>
          <a:prstGeom prst="bentConnector3">
            <a:avLst>
              <a:gd name="adj1" fmla="val 41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מחבר: מרפקי 36">
            <a:extLst>
              <a:ext uri="{FF2B5EF4-FFF2-40B4-BE49-F238E27FC236}">
                <a16:creationId xmlns:a16="http://schemas.microsoft.com/office/drawing/2014/main" id="{44D8D3AF-4107-0220-75BA-38203393F039}"/>
              </a:ext>
            </a:extLst>
          </p:cNvPr>
          <p:cNvCxnSpPr/>
          <p:nvPr/>
        </p:nvCxnSpPr>
        <p:spPr>
          <a:xfrm rot="10800000" flipV="1">
            <a:off x="4105470" y="5925052"/>
            <a:ext cx="4245429" cy="211737"/>
          </a:xfrm>
          <a:prstGeom prst="bentConnector3">
            <a:avLst>
              <a:gd name="adj1" fmla="val 256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7141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800807" y="1937550"/>
            <a:ext cx="3843261"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node &amp; children</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בדיקת העברת אלמנט שניתן להציג לגולש וקומפוננטות ילדים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74715" y="2910950"/>
            <a:ext cx="1047750" cy="1104900"/>
            <a:chOff x="385766" y="2800350"/>
            <a:chExt cx="1047750" cy="1104900"/>
          </a:xfrm>
        </p:grpSpPr>
        <p:pic>
          <p:nvPicPr>
            <p:cNvPr id="8" name="גרפיקה 7" descr="ילד עם בלו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585837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1830F9-EC86-EBB6-30B8-A6B2C69281F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8D4EC98B-AA9B-0419-9995-50FF8FFABB48}"/>
              </a:ext>
            </a:extLst>
          </p:cNvPr>
          <p:cNvSpPr>
            <a:spLocks noGrp="1"/>
          </p:cNvSpPr>
          <p:nvPr>
            <p:ph idx="1"/>
          </p:nvPr>
        </p:nvSpPr>
        <p:spPr/>
        <p:txBody>
          <a:bodyPr/>
          <a:lstStyle/>
          <a:p>
            <a:endParaRPr lang="he-IL"/>
          </a:p>
        </p:txBody>
      </p:sp>
      <p:pic>
        <p:nvPicPr>
          <p:cNvPr id="4098" name="Picture 2" descr="3,002,154 Science And Technology Pattern Stock Photos, Pictures &amp;  Royalty-Free Images - iStock">
            <a:extLst>
              <a:ext uri="{FF2B5EF4-FFF2-40B4-BE49-F238E27FC236}">
                <a16:creationId xmlns:a16="http://schemas.microsoft.com/office/drawing/2014/main" id="{000E572A-886B-AE7F-D587-902B51CC79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3000"/>
                    </a14:imgEffect>
                    <a14:imgEffect>
                      <a14:brightnessContrast contrast="26000"/>
                    </a14:imgEffect>
                  </a14:imgLayer>
                </a14:imgProps>
              </a:ext>
              <a:ext uri="{28A0092B-C50C-407E-A947-70E740481C1C}">
                <a14:useLocalDpi xmlns:a14="http://schemas.microsoft.com/office/drawing/2010/main" val="0"/>
              </a:ext>
            </a:extLst>
          </a:blip>
          <a:srcRect t="22681" b="19024"/>
          <a:stretch/>
        </p:blipFill>
        <p:spPr bwMode="auto">
          <a:xfrm>
            <a:off x="-4430" y="0"/>
            <a:ext cx="12200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C5E2A975-D8DE-7900-0071-90B552DB92B2}"/>
              </a:ext>
            </a:extLst>
          </p:cNvPr>
          <p:cNvSpPr txBox="1"/>
          <p:nvPr/>
        </p:nvSpPr>
        <p:spPr>
          <a:xfrm>
            <a:off x="97654" y="1455648"/>
            <a:ext cx="12094346" cy="1200329"/>
          </a:xfrm>
          <a:prstGeom prst="rect">
            <a:avLst/>
          </a:prstGeom>
          <a:noFill/>
          <a:effectLst>
            <a:outerShdw blurRad="50800" dist="38100" dir="2700000" algn="tl" rotWithShape="0">
              <a:prstClr val="black">
                <a:alpha val="40000"/>
              </a:prstClr>
            </a:outerShdw>
          </a:effectLst>
        </p:spPr>
        <p:txBody>
          <a:bodyPr wrap="square">
            <a:spAutoFit/>
          </a:bodyPr>
          <a:lstStyle/>
          <a:p>
            <a:pPr algn="ctr" rtl="0"/>
            <a:r>
              <a:rPr lang="en-US" sz="7200" u="sng" dirty="0">
                <a:solidFill>
                  <a:schemeClr val="bg1"/>
                </a:solidFill>
                <a:latin typeface="almoniNeue"/>
              </a:rPr>
              <a:t>Simple React Snippets</a:t>
            </a:r>
            <a:endParaRPr lang="he-IL" sz="7200" u="sng" dirty="0">
              <a:solidFill>
                <a:schemeClr val="bg1"/>
              </a:solidFill>
            </a:endParaRPr>
          </a:p>
        </p:txBody>
      </p:sp>
      <p:pic>
        <p:nvPicPr>
          <p:cNvPr id="5" name="תמונה 4">
            <a:extLst>
              <a:ext uri="{FF2B5EF4-FFF2-40B4-BE49-F238E27FC236}">
                <a16:creationId xmlns:a16="http://schemas.microsoft.com/office/drawing/2014/main" id="{477290DB-37F2-F9C5-900B-92EC2A9891C5}"/>
              </a:ext>
            </a:extLst>
          </p:cNvPr>
          <p:cNvPicPr>
            <a:picLocks noChangeAspect="1"/>
          </p:cNvPicPr>
          <p:nvPr/>
        </p:nvPicPr>
        <p:blipFill rotWithShape="1">
          <a:blip r:embed="rId5"/>
          <a:srcRect l="1383" t="19107" b="15886"/>
          <a:stretch/>
        </p:blipFill>
        <p:spPr>
          <a:xfrm>
            <a:off x="1551986" y="3325874"/>
            <a:ext cx="9088025" cy="2024110"/>
          </a:xfrm>
          <a:prstGeom prst="rect">
            <a:avLst/>
          </a:prstGeom>
          <a:effectLst>
            <a:outerShdw blurRad="50800" dist="38100" dir="2700000" algn="tl" rotWithShape="0">
              <a:prstClr val="black">
                <a:alpha val="40000"/>
              </a:prstClr>
            </a:outerShdw>
          </a:effectLst>
        </p:spPr>
      </p:pic>
      <p:sp>
        <p:nvSpPr>
          <p:cNvPr id="6" name="תיבת טקסט 5">
            <a:extLst>
              <a:ext uri="{FF2B5EF4-FFF2-40B4-BE49-F238E27FC236}">
                <a16:creationId xmlns:a16="http://schemas.microsoft.com/office/drawing/2014/main" id="{7710376C-2F9B-47F9-AEE5-1EF3D2AC44A9}"/>
              </a:ext>
            </a:extLst>
          </p:cNvPr>
          <p:cNvSpPr txBox="1"/>
          <p:nvPr/>
        </p:nvSpPr>
        <p:spPr>
          <a:xfrm>
            <a:off x="0" y="2655977"/>
            <a:ext cx="12192000" cy="46166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he-IL" sz="2400" dirty="0">
                <a:solidFill>
                  <a:schemeClr val="bg1"/>
                </a:solidFill>
                <a:latin typeface="almoniNeue"/>
              </a:rPr>
              <a:t>תוסף שיעזור לנו בעבודה עם </a:t>
            </a:r>
            <a:r>
              <a:rPr lang="en-US" sz="2400" dirty="0">
                <a:solidFill>
                  <a:schemeClr val="bg1"/>
                </a:solidFill>
                <a:latin typeface="almoniNeue"/>
              </a:rPr>
              <a:t>React</a:t>
            </a:r>
            <a:r>
              <a:rPr lang="he-IL" sz="2400" dirty="0">
                <a:solidFill>
                  <a:schemeClr val="bg1"/>
                </a:solidFill>
                <a:latin typeface="almoniNeue"/>
              </a:rPr>
              <a:t> בסביבת העבודה של </a:t>
            </a:r>
            <a:r>
              <a:rPr lang="en-US" sz="2400" dirty="0">
                <a:solidFill>
                  <a:schemeClr val="bg1"/>
                </a:solidFill>
                <a:latin typeface="almoniNeue"/>
              </a:rPr>
              <a:t>vscode</a:t>
            </a:r>
            <a:endParaRPr lang="he-IL" sz="2400" dirty="0">
              <a:solidFill>
                <a:schemeClr val="bg1"/>
              </a:solidFill>
            </a:endParaRPr>
          </a:p>
        </p:txBody>
      </p:sp>
      <p:sp>
        <p:nvSpPr>
          <p:cNvPr id="7" name="מלבן 6">
            <a:extLst>
              <a:ext uri="{FF2B5EF4-FFF2-40B4-BE49-F238E27FC236}">
                <a16:creationId xmlns:a16="http://schemas.microsoft.com/office/drawing/2014/main" id="{BF59BE2C-7705-857C-9A9A-C036B9309704}"/>
              </a:ext>
            </a:extLst>
          </p:cNvPr>
          <p:cNvSpPr/>
          <p:nvPr/>
        </p:nvSpPr>
        <p:spPr>
          <a:xfrm>
            <a:off x="707624" y="681037"/>
            <a:ext cx="10776751" cy="5495926"/>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8" name="קבוצה 7">
            <a:extLst>
              <a:ext uri="{FF2B5EF4-FFF2-40B4-BE49-F238E27FC236}">
                <a16:creationId xmlns:a16="http://schemas.microsoft.com/office/drawing/2014/main" id="{C19D16F1-980D-7F96-74FE-4BF33CD4B035}"/>
              </a:ext>
            </a:extLst>
          </p:cNvPr>
          <p:cNvGrpSpPr/>
          <p:nvPr/>
        </p:nvGrpSpPr>
        <p:grpSpPr>
          <a:xfrm>
            <a:off x="10723995" y="5483902"/>
            <a:ext cx="629805" cy="579434"/>
            <a:chOff x="292964" y="6015102"/>
            <a:chExt cx="629805" cy="579434"/>
          </a:xfrm>
        </p:grpSpPr>
        <p:sp>
          <p:nvSpPr>
            <p:cNvPr id="9" name="משולש שווה-שוקיים 8">
              <a:extLst>
                <a:ext uri="{FF2B5EF4-FFF2-40B4-BE49-F238E27FC236}">
                  <a16:creationId xmlns:a16="http://schemas.microsoft.com/office/drawing/2014/main" id="{7D331CF0-D05D-CF44-7DC2-18E5D3841C08}"/>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10" name="גרפיקה 9" descr="תו ^ כלפי מעלה קו מיתאר">
              <a:hlinkClick r:id="rId6" action="ppaction://hlinksldjump"/>
              <a:extLst>
                <a:ext uri="{FF2B5EF4-FFF2-40B4-BE49-F238E27FC236}">
                  <a16:creationId xmlns:a16="http://schemas.microsoft.com/office/drawing/2014/main" id="{6B87ACE9-E2AD-F7B7-896C-D870A3508585}"/>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0505537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94447"/>
            <a:ext cx="4574958" cy="584775"/>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node &amp; children</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10349" y="679221"/>
            <a:ext cx="4360323" cy="6084331"/>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u="sng" dirty="0">
                <a:solidFill>
                  <a:schemeClr val="bg1"/>
                </a:solidFill>
              </a:rPr>
              <a:t>בקומפוננט האב</a:t>
            </a:r>
          </a:p>
          <a:p>
            <a:r>
              <a:rPr lang="he-IL" sz="2000" dirty="0">
                <a:solidFill>
                  <a:schemeClr val="bg1"/>
                </a:solidFill>
              </a:rPr>
              <a:t>אעביר למפתח באובייקט הפרופס </a:t>
            </a:r>
            <a:r>
              <a:rPr lang="en-US" sz="2000" dirty="0">
                <a:solidFill>
                  <a:schemeClr val="bg1"/>
                </a:solidFill>
              </a:rPr>
              <a:t>node</a:t>
            </a:r>
            <a:r>
              <a:rPr lang="he-IL" sz="2000" dirty="0">
                <a:solidFill>
                  <a:schemeClr val="bg1"/>
                </a:solidFill>
              </a:rPr>
              <a:t> מחרוזת תווים</a:t>
            </a:r>
          </a:p>
          <a:p>
            <a:r>
              <a:rPr lang="he-IL" sz="1900" dirty="0">
                <a:solidFill>
                  <a:schemeClr val="bg1"/>
                </a:solidFill>
              </a:rPr>
              <a:t>יש באפשרותנו להציב את הקומפוננט עם תגית פותחת ותגית סוגרת ובתוכה להעביר מחרוזת תווים או אפילו קומפוננטות שלמות</a:t>
            </a:r>
          </a:p>
          <a:p>
            <a:pPr marL="0" indent="0">
              <a:buNone/>
            </a:pPr>
            <a:r>
              <a:rPr lang="he-IL" sz="2000" u="sng" dirty="0">
                <a:solidFill>
                  <a:schemeClr val="bg1"/>
                </a:solidFill>
              </a:rPr>
              <a:t>בקומפוננט הבן</a:t>
            </a:r>
          </a:p>
          <a:p>
            <a:r>
              <a:rPr lang="he-IL" sz="2000" dirty="0">
                <a:solidFill>
                  <a:schemeClr val="bg1"/>
                </a:solidFill>
              </a:rPr>
              <a:t>הקומפוננט תחלץ מאובייקט הפרופס את מפתח </a:t>
            </a:r>
            <a:r>
              <a:rPr lang="en-US" sz="2000" dirty="0">
                <a:solidFill>
                  <a:schemeClr val="bg1"/>
                </a:solidFill>
              </a:rPr>
              <a:t>node</a:t>
            </a:r>
            <a:r>
              <a:rPr lang="he-IL" sz="2000" dirty="0">
                <a:solidFill>
                  <a:schemeClr val="bg1"/>
                </a:solidFill>
              </a:rPr>
              <a:t> ומה שהעברנו בין התגית הפותחת לתגית הסוגרת של קומפוננט יהיה בתוך מפתח שהוא גם מילה שמורה בשם </a:t>
            </a:r>
            <a:r>
              <a:rPr lang="en-US" sz="2000" dirty="0">
                <a:solidFill>
                  <a:schemeClr val="bg1"/>
                </a:solidFill>
              </a:rPr>
              <a:t>children</a:t>
            </a:r>
          </a:p>
          <a:p>
            <a:r>
              <a:rPr lang="he-IL" sz="2000" dirty="0">
                <a:solidFill>
                  <a:schemeClr val="bg1"/>
                </a:solidFill>
              </a:rPr>
              <a:t>אני מחזיר מהקומפוננט את שני המפתחות שחילצתי כך שיוצגו לגולש</a:t>
            </a:r>
          </a:p>
          <a:p>
            <a:r>
              <a:rPr lang="he-IL" sz="2000" dirty="0">
                <a:solidFill>
                  <a:schemeClr val="bg1"/>
                </a:solidFill>
              </a:rPr>
              <a:t>בעזרת </a:t>
            </a:r>
            <a:r>
              <a:rPr lang="en-US" sz="2000" dirty="0">
                <a:solidFill>
                  <a:schemeClr val="bg1"/>
                </a:solidFill>
              </a:rPr>
              <a:t>PropTypes</a:t>
            </a:r>
            <a:r>
              <a:rPr lang="he-IL" sz="2000" dirty="0">
                <a:solidFill>
                  <a:schemeClr val="bg1"/>
                </a:solidFill>
              </a:rPr>
              <a:t> נוודא ש:</a:t>
            </a:r>
          </a:p>
          <a:p>
            <a:pPr lvl="1"/>
            <a:r>
              <a:rPr lang="he-IL" sz="1600" dirty="0">
                <a:solidFill>
                  <a:schemeClr val="bg1"/>
                </a:solidFill>
              </a:rPr>
              <a:t>במפתח </a:t>
            </a:r>
            <a:r>
              <a:rPr lang="en-US" sz="1600" dirty="0">
                <a:solidFill>
                  <a:schemeClr val="bg1"/>
                </a:solidFill>
              </a:rPr>
              <a:t>node</a:t>
            </a:r>
            <a:r>
              <a:rPr lang="he-IL" sz="1600" dirty="0">
                <a:solidFill>
                  <a:schemeClr val="bg1"/>
                </a:solidFill>
              </a:rPr>
              <a:t> הועבר לנו ערך שניתן להציגו לגולש</a:t>
            </a:r>
          </a:p>
          <a:p>
            <a:pPr lvl="1"/>
            <a:r>
              <a:rPr lang="he-IL" sz="1600" dirty="0">
                <a:solidFill>
                  <a:schemeClr val="bg1"/>
                </a:solidFill>
              </a:rPr>
              <a:t>שבמפתח </a:t>
            </a:r>
            <a:r>
              <a:rPr lang="en-US" sz="1600" dirty="0">
                <a:solidFill>
                  <a:schemeClr val="bg1"/>
                </a:solidFill>
              </a:rPr>
              <a:t>children</a:t>
            </a:r>
            <a:r>
              <a:rPr lang="he-IL" sz="1600" dirty="0">
                <a:solidFill>
                  <a:schemeClr val="bg1"/>
                </a:solidFill>
              </a:rPr>
              <a:t> מועברת לנו מחרוזת תווים</a:t>
            </a:r>
          </a:p>
          <a:p>
            <a:r>
              <a:rPr lang="he-IL" sz="2000" dirty="0">
                <a:solidFill>
                  <a:schemeClr val="bg1"/>
                </a:solidFill>
              </a:rPr>
              <a:t>התוצאה בדפדפן</a:t>
            </a:r>
          </a:p>
        </p:txBody>
      </p:sp>
      <p:pic>
        <p:nvPicPr>
          <p:cNvPr id="6" name="תמונה 5">
            <a:extLst>
              <a:ext uri="{FF2B5EF4-FFF2-40B4-BE49-F238E27FC236}">
                <a16:creationId xmlns:a16="http://schemas.microsoft.com/office/drawing/2014/main" id="{98E19180-5666-FB3E-5BB4-D6C83ECDE389}"/>
              </a:ext>
            </a:extLst>
          </p:cNvPr>
          <p:cNvPicPr>
            <a:picLocks noChangeAspect="1"/>
          </p:cNvPicPr>
          <p:nvPr/>
        </p:nvPicPr>
        <p:blipFill rotWithShape="1">
          <a:blip r:embed="rId4"/>
          <a:srcRect r="2803"/>
          <a:stretch/>
        </p:blipFill>
        <p:spPr>
          <a:xfrm>
            <a:off x="311690" y="2094467"/>
            <a:ext cx="7086968" cy="698104"/>
          </a:xfrm>
          <a:prstGeom prst="rect">
            <a:avLst/>
          </a:prstGeom>
        </p:spPr>
      </p:pic>
      <p:pic>
        <p:nvPicPr>
          <p:cNvPr id="9" name="תמונה 8">
            <a:extLst>
              <a:ext uri="{FF2B5EF4-FFF2-40B4-BE49-F238E27FC236}">
                <a16:creationId xmlns:a16="http://schemas.microsoft.com/office/drawing/2014/main" id="{D0DA2C1E-AE02-99E8-2FBD-DB35AD6266C2}"/>
              </a:ext>
            </a:extLst>
          </p:cNvPr>
          <p:cNvPicPr>
            <a:picLocks noChangeAspect="1"/>
          </p:cNvPicPr>
          <p:nvPr/>
        </p:nvPicPr>
        <p:blipFill rotWithShape="1">
          <a:blip r:embed="rId5"/>
          <a:srcRect r="13716"/>
          <a:stretch/>
        </p:blipFill>
        <p:spPr>
          <a:xfrm>
            <a:off x="311690" y="2968736"/>
            <a:ext cx="7086968" cy="1913321"/>
          </a:xfrm>
          <a:prstGeom prst="rect">
            <a:avLst/>
          </a:prstGeom>
        </p:spPr>
      </p:pic>
      <p:pic>
        <p:nvPicPr>
          <p:cNvPr id="12" name="תמונה 11">
            <a:extLst>
              <a:ext uri="{FF2B5EF4-FFF2-40B4-BE49-F238E27FC236}">
                <a16:creationId xmlns:a16="http://schemas.microsoft.com/office/drawing/2014/main" id="{445A751C-B0DA-51DC-26E4-D8C2E0ABD73B}"/>
              </a:ext>
            </a:extLst>
          </p:cNvPr>
          <p:cNvPicPr>
            <a:picLocks noChangeAspect="1"/>
          </p:cNvPicPr>
          <p:nvPr/>
        </p:nvPicPr>
        <p:blipFill rotWithShape="1">
          <a:blip r:embed="rId6"/>
          <a:srcRect l="1675" t="9926" r="-1"/>
          <a:stretch/>
        </p:blipFill>
        <p:spPr>
          <a:xfrm>
            <a:off x="3372963" y="5269706"/>
            <a:ext cx="871113" cy="257422"/>
          </a:xfrm>
          <a:prstGeom prst="rect">
            <a:avLst/>
          </a:prstGeom>
          <a:effectLst>
            <a:outerShdw blurRad="50800" dist="38100" dir="2700000" algn="tl" rotWithShape="0">
              <a:prstClr val="black">
                <a:alpha val="40000"/>
              </a:prstClr>
            </a:outerShdw>
          </a:effectLst>
        </p:spPr>
      </p:pic>
      <p:cxnSp>
        <p:nvCxnSpPr>
          <p:cNvPr id="15" name="מחבר: מרפקי 14">
            <a:extLst>
              <a:ext uri="{FF2B5EF4-FFF2-40B4-BE49-F238E27FC236}">
                <a16:creationId xmlns:a16="http://schemas.microsoft.com/office/drawing/2014/main" id="{ECC23B40-8217-FFE8-9A75-A43801F81F68}"/>
              </a:ext>
            </a:extLst>
          </p:cNvPr>
          <p:cNvCxnSpPr/>
          <p:nvPr/>
        </p:nvCxnSpPr>
        <p:spPr>
          <a:xfrm rot="10800000" flipV="1">
            <a:off x="4105470" y="1263996"/>
            <a:ext cx="3750907" cy="984682"/>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E5D17179-BF6B-E9D4-3635-647567AB3CAE}"/>
              </a:ext>
            </a:extLst>
          </p:cNvPr>
          <p:cNvCxnSpPr>
            <a:cxnSpLocks/>
          </p:cNvCxnSpPr>
          <p:nvPr/>
        </p:nvCxnSpPr>
        <p:spPr>
          <a:xfrm rot="10800000" flipV="1">
            <a:off x="5085184" y="1810139"/>
            <a:ext cx="2843548" cy="429208"/>
          </a:xfrm>
          <a:prstGeom prst="bentConnector3">
            <a:avLst>
              <a:gd name="adj1" fmla="val 998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DB26C022-37A0-BB4E-4957-B9F435857A93}"/>
              </a:ext>
            </a:extLst>
          </p:cNvPr>
          <p:cNvCxnSpPr/>
          <p:nvPr/>
        </p:nvCxnSpPr>
        <p:spPr>
          <a:xfrm rot="10800000">
            <a:off x="6008915" y="3097764"/>
            <a:ext cx="1847463" cy="167951"/>
          </a:xfrm>
          <a:prstGeom prst="bentConnector3">
            <a:avLst>
              <a:gd name="adj1" fmla="val 202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5C3D64EA-50E9-B2C4-4988-AA1ADEBC7F1D}"/>
              </a:ext>
            </a:extLst>
          </p:cNvPr>
          <p:cNvCxnSpPr>
            <a:cxnSpLocks/>
          </p:cNvCxnSpPr>
          <p:nvPr/>
        </p:nvCxnSpPr>
        <p:spPr>
          <a:xfrm rot="10800000">
            <a:off x="4030825" y="3303040"/>
            <a:ext cx="4623343" cy="1017035"/>
          </a:xfrm>
          <a:prstGeom prst="bentConnector3">
            <a:avLst>
              <a:gd name="adj1" fmla="val 322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E98DC082-5EDB-B299-04C2-86BCCC8AB779}"/>
              </a:ext>
            </a:extLst>
          </p:cNvPr>
          <p:cNvCxnSpPr>
            <a:cxnSpLocks/>
          </p:cNvCxnSpPr>
          <p:nvPr/>
        </p:nvCxnSpPr>
        <p:spPr>
          <a:xfrm rot="10800000">
            <a:off x="4289156" y="4287724"/>
            <a:ext cx="3552727" cy="981983"/>
          </a:xfrm>
          <a:prstGeom prst="bentConnector3">
            <a:avLst>
              <a:gd name="adj1" fmla="val 282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B2FB7B3F-DACF-1323-664B-5FC6F85A5AC1}"/>
              </a:ext>
            </a:extLst>
          </p:cNvPr>
          <p:cNvCxnSpPr>
            <a:cxnSpLocks/>
          </p:cNvCxnSpPr>
          <p:nvPr/>
        </p:nvCxnSpPr>
        <p:spPr>
          <a:xfrm rot="10800000">
            <a:off x="3825551" y="4525347"/>
            <a:ext cx="4236098" cy="1184988"/>
          </a:xfrm>
          <a:prstGeom prst="bentConnector3">
            <a:avLst>
              <a:gd name="adj1" fmla="val 361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מחבר: מרפקי 47">
            <a:extLst>
              <a:ext uri="{FF2B5EF4-FFF2-40B4-BE49-F238E27FC236}">
                <a16:creationId xmlns:a16="http://schemas.microsoft.com/office/drawing/2014/main" id="{7A80E4CA-45C8-C929-8E9C-304565C5E084}"/>
              </a:ext>
            </a:extLst>
          </p:cNvPr>
          <p:cNvCxnSpPr>
            <a:endCxn id="12" idx="2"/>
          </p:cNvCxnSpPr>
          <p:nvPr/>
        </p:nvCxnSpPr>
        <p:spPr>
          <a:xfrm rot="10800000">
            <a:off x="3808520" y="5527129"/>
            <a:ext cx="6165904" cy="7337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068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593565" y="577725"/>
            <a:ext cx="4574958" cy="829284"/>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PropTypes.element</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9" y="1407009"/>
            <a:ext cx="4360323" cy="4377971"/>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1900" dirty="0">
                <a:solidFill>
                  <a:schemeClr val="bg1"/>
                </a:solidFill>
              </a:rPr>
              <a:t>בין התגית הפותחת לתגית הסוגרת של הקומפוננט אני יכול להעביר קומפוננט שלם ואף יותר מאחד. בדוגמה שלהלן אני מעביר את קומפוננט הבן בתוך קומפוננט הבן ולכל אחד מהם אני נותן כיתוב במפתח </a:t>
            </a:r>
            <a:r>
              <a:rPr lang="en-US" sz="1900" dirty="0">
                <a:solidFill>
                  <a:schemeClr val="bg1"/>
                </a:solidFill>
              </a:rPr>
              <a:t>node</a:t>
            </a:r>
            <a:endParaRPr lang="he-IL" sz="1900" dirty="0">
              <a:solidFill>
                <a:schemeClr val="bg1"/>
              </a:solidFill>
            </a:endParaRPr>
          </a:p>
          <a:p>
            <a:pPr marL="0" indent="0">
              <a:buNone/>
            </a:pPr>
            <a:r>
              <a:rPr lang="he-IL" sz="2000" u="sng" dirty="0">
                <a:solidFill>
                  <a:schemeClr val="bg1"/>
                </a:solidFill>
              </a:rPr>
              <a:t>בקומפוננט הבן</a:t>
            </a:r>
          </a:p>
          <a:p>
            <a:r>
              <a:rPr lang="he-IL" sz="2000" dirty="0">
                <a:solidFill>
                  <a:schemeClr val="bg1"/>
                </a:solidFill>
              </a:rPr>
              <a:t>אני מחלץ את המפתחות </a:t>
            </a:r>
            <a:r>
              <a:rPr lang="en-US" sz="2000" dirty="0">
                <a:solidFill>
                  <a:schemeClr val="bg1"/>
                </a:solidFill>
              </a:rPr>
              <a:t>node children</a:t>
            </a:r>
            <a:endParaRPr lang="he-IL" sz="2000" dirty="0">
              <a:solidFill>
                <a:schemeClr val="bg1"/>
              </a:solidFill>
            </a:endParaRPr>
          </a:p>
          <a:p>
            <a:r>
              <a:rPr lang="he-IL" sz="2000" dirty="0">
                <a:solidFill>
                  <a:schemeClr val="bg1"/>
                </a:solidFill>
              </a:rPr>
              <a:t>מדפיס בקונסול את </a:t>
            </a:r>
            <a:r>
              <a:rPr lang="en-US" sz="2000" dirty="0">
                <a:solidFill>
                  <a:schemeClr val="bg1"/>
                </a:solidFill>
              </a:rPr>
              <a:t>children</a:t>
            </a:r>
          </a:p>
          <a:p>
            <a:r>
              <a:rPr lang="he-IL" sz="2000" dirty="0">
                <a:solidFill>
                  <a:schemeClr val="bg1"/>
                </a:solidFill>
              </a:rPr>
              <a:t>מחזיר מהקומפוננט לגולש</a:t>
            </a:r>
          </a:p>
          <a:p>
            <a:r>
              <a:rPr lang="he-IL" sz="2000" dirty="0">
                <a:solidFill>
                  <a:schemeClr val="bg1"/>
                </a:solidFill>
              </a:rPr>
              <a:t>נקבע כי הערך של המפתח </a:t>
            </a:r>
            <a:r>
              <a:rPr lang="en-US" sz="2000" dirty="0">
                <a:solidFill>
                  <a:schemeClr val="bg1"/>
                </a:solidFill>
              </a:rPr>
              <a:t>children</a:t>
            </a:r>
            <a:r>
              <a:rPr lang="he-IL" sz="2000" dirty="0">
                <a:solidFill>
                  <a:schemeClr val="bg1"/>
                </a:solidFill>
              </a:rPr>
              <a:t> צריך להיות אלמנט של </a:t>
            </a:r>
            <a:r>
              <a:rPr lang="en-US" sz="2000" dirty="0">
                <a:solidFill>
                  <a:schemeClr val="bg1"/>
                </a:solidFill>
              </a:rPr>
              <a:t>react</a:t>
            </a:r>
            <a:r>
              <a:rPr lang="he-IL" sz="2000" dirty="0">
                <a:solidFill>
                  <a:schemeClr val="bg1"/>
                </a:solidFill>
              </a:rPr>
              <a:t> על ידי שימוש במפתח </a:t>
            </a:r>
            <a:r>
              <a:rPr lang="en-US" sz="2000" dirty="0">
                <a:solidFill>
                  <a:schemeClr val="bg1"/>
                </a:solidFill>
              </a:rPr>
              <a:t>element</a:t>
            </a:r>
            <a:r>
              <a:rPr lang="he-IL" sz="2000" dirty="0">
                <a:solidFill>
                  <a:schemeClr val="bg1"/>
                </a:solidFill>
              </a:rPr>
              <a:t> של </a:t>
            </a:r>
            <a:r>
              <a:rPr lang="en-US" sz="2000" dirty="0">
                <a:solidFill>
                  <a:schemeClr val="bg1"/>
                </a:solidFill>
              </a:rPr>
              <a:t>PropTypes</a:t>
            </a:r>
            <a:r>
              <a:rPr lang="he-IL" sz="2000" dirty="0">
                <a:solidFill>
                  <a:schemeClr val="bg1"/>
                </a:solidFill>
              </a:rPr>
              <a:t> </a:t>
            </a:r>
          </a:p>
        </p:txBody>
      </p:sp>
      <p:pic>
        <p:nvPicPr>
          <p:cNvPr id="7" name="תמונה 6">
            <a:extLst>
              <a:ext uri="{FF2B5EF4-FFF2-40B4-BE49-F238E27FC236}">
                <a16:creationId xmlns:a16="http://schemas.microsoft.com/office/drawing/2014/main" id="{1EA47F73-8EF5-BC1C-8151-D0900E8391BF}"/>
              </a:ext>
            </a:extLst>
          </p:cNvPr>
          <p:cNvPicPr>
            <a:picLocks noChangeAspect="1"/>
          </p:cNvPicPr>
          <p:nvPr/>
        </p:nvPicPr>
        <p:blipFill rotWithShape="1">
          <a:blip r:embed="rId4"/>
          <a:srcRect r="5669"/>
          <a:stretch/>
        </p:blipFill>
        <p:spPr>
          <a:xfrm>
            <a:off x="651587" y="806711"/>
            <a:ext cx="6290390" cy="1838582"/>
          </a:xfrm>
          <a:prstGeom prst="rect">
            <a:avLst/>
          </a:prstGeom>
        </p:spPr>
      </p:pic>
      <p:pic>
        <p:nvPicPr>
          <p:cNvPr id="10" name="תמונה 9">
            <a:extLst>
              <a:ext uri="{FF2B5EF4-FFF2-40B4-BE49-F238E27FC236}">
                <a16:creationId xmlns:a16="http://schemas.microsoft.com/office/drawing/2014/main" id="{BC5FFFB4-9F11-EF9D-657B-F0DF0CAB4D3B}"/>
              </a:ext>
            </a:extLst>
          </p:cNvPr>
          <p:cNvPicPr>
            <a:picLocks noChangeAspect="1"/>
          </p:cNvPicPr>
          <p:nvPr/>
        </p:nvPicPr>
        <p:blipFill rotWithShape="1">
          <a:blip r:embed="rId5"/>
          <a:srcRect r="29529"/>
          <a:stretch/>
        </p:blipFill>
        <p:spPr>
          <a:xfrm>
            <a:off x="651587" y="2773578"/>
            <a:ext cx="6290390" cy="3400900"/>
          </a:xfrm>
          <a:prstGeom prst="rect">
            <a:avLst/>
          </a:prstGeom>
        </p:spPr>
      </p:pic>
    </p:spTree>
    <p:extLst>
      <p:ext uri="{BB962C8B-B14F-4D97-AF65-F5344CB8AC3E}">
        <p14:creationId xmlns:p14="http://schemas.microsoft.com/office/powerpoint/2010/main" val="17091090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72412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724122" y="2155956"/>
            <a:ext cx="346787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817430" y="2971799"/>
            <a:ext cx="3253242" cy="2318657"/>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ניתן לראות שהאלמנט שהעברתי לקומפוננט ב –</a:t>
            </a:r>
            <a:r>
              <a:rPr lang="en-US" sz="2000" dirty="0">
                <a:solidFill>
                  <a:schemeClr val="bg1"/>
                </a:solidFill>
              </a:rPr>
              <a:t>children</a:t>
            </a:r>
            <a:r>
              <a:rPr lang="he-IL" sz="2000" dirty="0">
                <a:solidFill>
                  <a:schemeClr val="bg1"/>
                </a:solidFill>
              </a:rPr>
              <a:t> הוא מסוג אובייקט</a:t>
            </a:r>
          </a:p>
          <a:p>
            <a:r>
              <a:rPr lang="he-IL" sz="2000" dirty="0">
                <a:solidFill>
                  <a:schemeClr val="bg1"/>
                </a:solidFill>
              </a:rPr>
              <a:t>שיש לו מפתח בשם </a:t>
            </a:r>
            <a:r>
              <a:rPr lang="en-US" sz="2000" dirty="0">
                <a:solidFill>
                  <a:schemeClr val="bg1"/>
                </a:solidFill>
              </a:rPr>
              <a:t>props</a:t>
            </a:r>
            <a:r>
              <a:rPr lang="he-IL" sz="2000" dirty="0">
                <a:solidFill>
                  <a:schemeClr val="bg1"/>
                </a:solidFill>
              </a:rPr>
              <a:t> שהערך שלו הוא אובייקט עם המפתח </a:t>
            </a:r>
            <a:r>
              <a:rPr lang="en-US" sz="2000" dirty="0">
                <a:solidFill>
                  <a:schemeClr val="bg1"/>
                </a:solidFill>
              </a:rPr>
              <a:t>node</a:t>
            </a:r>
            <a:r>
              <a:rPr lang="he-IL" sz="2000" dirty="0">
                <a:solidFill>
                  <a:schemeClr val="bg1"/>
                </a:solidFill>
              </a:rPr>
              <a:t> והערך שהעברתי לקומפוננט הבן שבתוך קומפוננט הבן</a:t>
            </a:r>
          </a:p>
        </p:txBody>
      </p:sp>
      <p:pic>
        <p:nvPicPr>
          <p:cNvPr id="7" name="תמונה 6">
            <a:extLst>
              <a:ext uri="{FF2B5EF4-FFF2-40B4-BE49-F238E27FC236}">
                <a16:creationId xmlns:a16="http://schemas.microsoft.com/office/drawing/2014/main" id="{EA8E8A01-FF43-7FFF-24B7-915B3284231E}"/>
              </a:ext>
            </a:extLst>
          </p:cNvPr>
          <p:cNvPicPr>
            <a:picLocks noChangeAspect="1"/>
          </p:cNvPicPr>
          <p:nvPr/>
        </p:nvPicPr>
        <p:blipFill>
          <a:blip r:embed="rId4"/>
          <a:stretch>
            <a:fillRect/>
          </a:stretch>
        </p:blipFill>
        <p:spPr>
          <a:xfrm>
            <a:off x="315537" y="2200276"/>
            <a:ext cx="8156629" cy="2664784"/>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24554325-D0AA-4370-B45C-9F471AADBA0B}"/>
              </a:ext>
            </a:extLst>
          </p:cNvPr>
          <p:cNvCxnSpPr>
            <a:cxnSpLocks/>
          </p:cNvCxnSpPr>
          <p:nvPr/>
        </p:nvCxnSpPr>
        <p:spPr>
          <a:xfrm rot="10800000">
            <a:off x="2799187" y="3060442"/>
            <a:ext cx="6240473" cy="368559"/>
          </a:xfrm>
          <a:prstGeom prst="bentConnector3">
            <a:avLst>
              <a:gd name="adj1" fmla="val 69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06B76798-B67B-CD0F-CD25-4E0ADBC6BF9F}"/>
              </a:ext>
            </a:extLst>
          </p:cNvPr>
          <p:cNvCxnSpPr>
            <a:stCxn id="3" idx="1"/>
          </p:cNvCxnSpPr>
          <p:nvPr/>
        </p:nvCxnSpPr>
        <p:spPr>
          <a:xfrm rot="10800000">
            <a:off x="3834882" y="3564294"/>
            <a:ext cx="4982548" cy="566834"/>
          </a:xfrm>
          <a:prstGeom prst="bentConnector3">
            <a:avLst>
              <a:gd name="adj1" fmla="val 121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7938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3232"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724359" y="819105"/>
            <a:ext cx="4574958" cy="947278"/>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arrayOf(element)</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9" y="1642189"/>
            <a:ext cx="4360323" cy="3965510"/>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בקומפוננט האב</a:t>
            </a:r>
          </a:p>
          <a:p>
            <a:r>
              <a:rPr lang="he-IL" sz="2000" dirty="0">
                <a:solidFill>
                  <a:schemeClr val="bg1"/>
                </a:solidFill>
              </a:rPr>
              <a:t>הפעם נעביר לקומפוננט הבן במפתח ה – </a:t>
            </a:r>
            <a:r>
              <a:rPr lang="en-US" sz="2000" dirty="0">
                <a:solidFill>
                  <a:schemeClr val="bg1"/>
                </a:solidFill>
              </a:rPr>
              <a:t>children</a:t>
            </a:r>
            <a:r>
              <a:rPr lang="he-IL" sz="2000" dirty="0">
                <a:solidFill>
                  <a:schemeClr val="bg1"/>
                </a:solidFill>
              </a:rPr>
              <a:t> מספר אלמנטים</a:t>
            </a:r>
            <a:endParaRPr lang="he-IL" sz="1900" dirty="0">
              <a:solidFill>
                <a:schemeClr val="bg1"/>
              </a:solidFill>
            </a:endParaRPr>
          </a:p>
          <a:p>
            <a:pPr marL="0" indent="0">
              <a:buNone/>
            </a:pPr>
            <a:r>
              <a:rPr lang="he-IL" sz="2000" u="sng" dirty="0">
                <a:solidFill>
                  <a:schemeClr val="bg1"/>
                </a:solidFill>
              </a:rPr>
              <a:t>בקומפוננט הבן</a:t>
            </a:r>
          </a:p>
          <a:p>
            <a:r>
              <a:rPr lang="he-IL" sz="2000" dirty="0">
                <a:solidFill>
                  <a:schemeClr val="bg1"/>
                </a:solidFill>
              </a:rPr>
              <a:t>נחלץ את מפתח </a:t>
            </a:r>
            <a:r>
              <a:rPr lang="en-US" sz="2000" dirty="0">
                <a:solidFill>
                  <a:schemeClr val="bg1"/>
                </a:solidFill>
              </a:rPr>
              <a:t>children</a:t>
            </a:r>
          </a:p>
          <a:p>
            <a:r>
              <a:rPr lang="he-IL" sz="2000" dirty="0">
                <a:solidFill>
                  <a:schemeClr val="bg1"/>
                </a:solidFill>
              </a:rPr>
              <a:t>נדפיס אותו</a:t>
            </a:r>
          </a:p>
          <a:p>
            <a:r>
              <a:rPr lang="he-IL" sz="2000" dirty="0">
                <a:solidFill>
                  <a:schemeClr val="bg1"/>
                </a:solidFill>
              </a:rPr>
              <a:t>נחזיר אותו מהקומפוננט</a:t>
            </a:r>
          </a:p>
          <a:p>
            <a:r>
              <a:rPr lang="he-IL" sz="2000" dirty="0">
                <a:solidFill>
                  <a:schemeClr val="bg1"/>
                </a:solidFill>
              </a:rPr>
              <a:t>באמצעות </a:t>
            </a:r>
            <a:r>
              <a:rPr lang="en-US" sz="2000" dirty="0">
                <a:solidFill>
                  <a:schemeClr val="bg1"/>
                </a:solidFill>
              </a:rPr>
              <a:t>PropTypes</a:t>
            </a:r>
            <a:r>
              <a:rPr lang="he-IL" sz="2000" dirty="0">
                <a:solidFill>
                  <a:schemeClr val="bg1"/>
                </a:solidFill>
              </a:rPr>
              <a:t> נבדוק שאכן הועברו לקומפוננט יותר מאלמנט </a:t>
            </a:r>
            <a:r>
              <a:rPr lang="en-US" sz="2000" dirty="0">
                <a:solidFill>
                  <a:schemeClr val="bg1"/>
                </a:solidFill>
              </a:rPr>
              <a:t>React</a:t>
            </a:r>
            <a:r>
              <a:rPr lang="he-IL" sz="2000" dirty="0">
                <a:solidFill>
                  <a:schemeClr val="bg1"/>
                </a:solidFill>
              </a:rPr>
              <a:t> אחד באמצעות השילוב של הפונקציה </a:t>
            </a:r>
            <a:r>
              <a:rPr lang="en-US" sz="2000" dirty="0">
                <a:solidFill>
                  <a:schemeClr val="bg1"/>
                </a:solidFill>
              </a:rPr>
              <a:t>arrayOf</a:t>
            </a:r>
            <a:r>
              <a:rPr lang="he-IL" sz="2000" dirty="0">
                <a:solidFill>
                  <a:schemeClr val="bg1"/>
                </a:solidFill>
              </a:rPr>
              <a:t> שתקבל </a:t>
            </a:r>
            <a:r>
              <a:rPr lang="en-US" sz="2000" dirty="0" err="1">
                <a:solidFill>
                  <a:schemeClr val="bg1"/>
                </a:solidFill>
              </a:rPr>
              <a:t>PropTyes.element</a:t>
            </a:r>
            <a:endParaRPr lang="he-IL" sz="1600" dirty="0">
              <a:solidFill>
                <a:schemeClr val="bg1"/>
              </a:solidFill>
            </a:endParaRPr>
          </a:p>
        </p:txBody>
      </p:sp>
      <p:pic>
        <p:nvPicPr>
          <p:cNvPr id="6" name="תמונה 5">
            <a:extLst>
              <a:ext uri="{FF2B5EF4-FFF2-40B4-BE49-F238E27FC236}">
                <a16:creationId xmlns:a16="http://schemas.microsoft.com/office/drawing/2014/main" id="{9CE4CB33-6003-F1B8-07DA-DFC33E01B51F}"/>
              </a:ext>
            </a:extLst>
          </p:cNvPr>
          <p:cNvPicPr>
            <a:picLocks noChangeAspect="1"/>
          </p:cNvPicPr>
          <p:nvPr/>
        </p:nvPicPr>
        <p:blipFill rotWithShape="1">
          <a:blip r:embed="rId4"/>
          <a:srcRect r="26199"/>
          <a:stretch/>
        </p:blipFill>
        <p:spPr>
          <a:xfrm>
            <a:off x="371593" y="1041725"/>
            <a:ext cx="6843023" cy="2331435"/>
          </a:xfrm>
          <a:prstGeom prst="rect">
            <a:avLst/>
          </a:prstGeom>
        </p:spPr>
      </p:pic>
      <p:pic>
        <p:nvPicPr>
          <p:cNvPr id="8" name="תמונה 7">
            <a:extLst>
              <a:ext uri="{FF2B5EF4-FFF2-40B4-BE49-F238E27FC236}">
                <a16:creationId xmlns:a16="http://schemas.microsoft.com/office/drawing/2014/main" id="{24DF0B54-A96C-01C8-EC2B-76D4C74D0FA8}"/>
              </a:ext>
            </a:extLst>
          </p:cNvPr>
          <p:cNvPicPr>
            <a:picLocks noChangeAspect="1"/>
          </p:cNvPicPr>
          <p:nvPr/>
        </p:nvPicPr>
        <p:blipFill rotWithShape="1">
          <a:blip r:embed="rId5"/>
          <a:srcRect r="24367"/>
          <a:stretch/>
        </p:blipFill>
        <p:spPr>
          <a:xfrm>
            <a:off x="373777" y="3624943"/>
            <a:ext cx="6843023" cy="2342129"/>
          </a:xfrm>
          <a:prstGeom prst="rect">
            <a:avLst/>
          </a:prstGeom>
        </p:spPr>
      </p:pic>
      <p:sp>
        <p:nvSpPr>
          <p:cNvPr id="9" name="סוגר מסולסל ימני 8">
            <a:extLst>
              <a:ext uri="{FF2B5EF4-FFF2-40B4-BE49-F238E27FC236}">
                <a16:creationId xmlns:a16="http://schemas.microsoft.com/office/drawing/2014/main" id="{11DA17E7-709F-AFD1-B17B-39D606E12114}"/>
              </a:ext>
            </a:extLst>
          </p:cNvPr>
          <p:cNvSpPr/>
          <p:nvPr/>
        </p:nvSpPr>
        <p:spPr>
          <a:xfrm>
            <a:off x="4646645" y="1642188"/>
            <a:ext cx="335902" cy="1194318"/>
          </a:xfrm>
          <a:prstGeom prst="rightBrace">
            <a:avLst>
              <a:gd name="adj1" fmla="val 25000"/>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7" name="מחבר ישר 16">
            <a:extLst>
              <a:ext uri="{FF2B5EF4-FFF2-40B4-BE49-F238E27FC236}">
                <a16:creationId xmlns:a16="http://schemas.microsoft.com/office/drawing/2014/main" id="{667EA686-0965-53D0-AC22-C28FBE78666F}"/>
              </a:ext>
            </a:extLst>
          </p:cNvPr>
          <p:cNvCxnSpPr>
            <a:stCxn id="9" idx="1"/>
          </p:cNvCxnSpPr>
          <p:nvPr/>
        </p:nvCxnSpPr>
        <p:spPr>
          <a:xfrm flipV="1">
            <a:off x="4982547" y="2207442"/>
            <a:ext cx="2808514" cy="3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E3B340D1-9DEB-8219-B174-0258ECE6FA13}"/>
              </a:ext>
            </a:extLst>
          </p:cNvPr>
          <p:cNvCxnSpPr/>
          <p:nvPr/>
        </p:nvCxnSpPr>
        <p:spPr>
          <a:xfrm rot="10800000" flipV="1">
            <a:off x="6718041" y="3373159"/>
            <a:ext cx="2539558" cy="387077"/>
          </a:xfrm>
          <a:prstGeom prst="bentConnector3">
            <a:avLst>
              <a:gd name="adj1" fmla="val 74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1F5D67FA-79EC-4FB2-A5B8-2E49D9A9C28D}"/>
              </a:ext>
            </a:extLst>
          </p:cNvPr>
          <p:cNvCxnSpPr/>
          <p:nvPr/>
        </p:nvCxnSpPr>
        <p:spPr>
          <a:xfrm rot="10800000" flipV="1">
            <a:off x="4170785" y="3742532"/>
            <a:ext cx="6391469" cy="344276"/>
          </a:xfrm>
          <a:prstGeom prst="bentConnector3">
            <a:avLst>
              <a:gd name="adj1" fmla="val 482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EBDE5D07-E5B1-59F1-0529-8BF8DB545565}"/>
              </a:ext>
            </a:extLst>
          </p:cNvPr>
          <p:cNvCxnSpPr/>
          <p:nvPr/>
        </p:nvCxnSpPr>
        <p:spPr>
          <a:xfrm rot="10800000" flipV="1">
            <a:off x="3498981" y="4033561"/>
            <a:ext cx="5878285" cy="381324"/>
          </a:xfrm>
          <a:prstGeom prst="bentConnector3">
            <a:avLst>
              <a:gd name="adj1" fmla="val 273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85ED33A4-00F6-51B6-B1DA-A3CDA7E5B9E0}"/>
              </a:ext>
            </a:extLst>
          </p:cNvPr>
          <p:cNvCxnSpPr>
            <a:cxnSpLocks/>
            <a:stCxn id="3" idx="2"/>
          </p:cNvCxnSpPr>
          <p:nvPr/>
        </p:nvCxnSpPr>
        <p:spPr>
          <a:xfrm rot="5400000" flipH="1">
            <a:off x="8546022" y="4249201"/>
            <a:ext cx="27093" cy="2689905"/>
          </a:xfrm>
          <a:prstGeom prst="bentConnector4">
            <a:avLst>
              <a:gd name="adj1" fmla="val -843760"/>
              <a:gd name="adj2" fmla="val 9052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547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72412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724122" y="2200276"/>
            <a:ext cx="346787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817430" y="2971800"/>
            <a:ext cx="3253242" cy="13525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בגלל שהעברנו יותר מאלמנט אחד </a:t>
            </a:r>
            <a:r>
              <a:rPr lang="en-US" sz="2000" dirty="0">
                <a:solidFill>
                  <a:schemeClr val="bg1"/>
                </a:solidFill>
              </a:rPr>
              <a:t>React</a:t>
            </a:r>
            <a:r>
              <a:rPr lang="he-IL" sz="2000" dirty="0">
                <a:solidFill>
                  <a:schemeClr val="bg1"/>
                </a:solidFill>
              </a:rPr>
              <a:t> הכניסה את האלמנטים לתוך מערך כשכל אלמנט הוא איבר במערך</a:t>
            </a:r>
          </a:p>
        </p:txBody>
      </p:sp>
      <p:pic>
        <p:nvPicPr>
          <p:cNvPr id="6" name="תמונה 5">
            <a:extLst>
              <a:ext uri="{FF2B5EF4-FFF2-40B4-BE49-F238E27FC236}">
                <a16:creationId xmlns:a16="http://schemas.microsoft.com/office/drawing/2014/main" id="{42705AAF-53B5-F9D9-D7FF-FAB30E5D9D67}"/>
              </a:ext>
            </a:extLst>
          </p:cNvPr>
          <p:cNvPicPr>
            <a:picLocks noChangeAspect="1"/>
          </p:cNvPicPr>
          <p:nvPr/>
        </p:nvPicPr>
        <p:blipFill>
          <a:blip r:embed="rId4"/>
          <a:stretch>
            <a:fillRect/>
          </a:stretch>
        </p:blipFill>
        <p:spPr>
          <a:xfrm>
            <a:off x="362945" y="1760680"/>
            <a:ext cx="8063548" cy="3336640"/>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24554325-D0AA-4370-B45C-9F471AADBA0B}"/>
              </a:ext>
            </a:extLst>
          </p:cNvPr>
          <p:cNvCxnSpPr>
            <a:cxnSpLocks/>
          </p:cNvCxnSpPr>
          <p:nvPr/>
        </p:nvCxnSpPr>
        <p:spPr>
          <a:xfrm rot="10800000">
            <a:off x="2967135" y="2612572"/>
            <a:ext cx="5850296" cy="816427"/>
          </a:xfrm>
          <a:prstGeom prst="bentConnector3">
            <a:avLst>
              <a:gd name="adj1" fmla="val 37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6161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186612"/>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  </a:t>
            </a:r>
            <a:r>
              <a:rPr lang="en-US" sz="4000" dirty="0">
                <a:solidFill>
                  <a:schemeClr val="bg1"/>
                </a:solidFill>
                <a:latin typeface="Aharoni" panose="02010803020104030203" pitchFamily="2" charset="-79"/>
                <a:cs typeface="Aharoni" panose="02010803020104030203" pitchFamily="2" charset="-79"/>
              </a:rPr>
              <a:t>PropTypes</a:t>
            </a:r>
            <a:r>
              <a:rPr lang="he-IL" sz="4000" dirty="0">
                <a:solidFill>
                  <a:schemeClr val="bg1"/>
                </a:solidFill>
                <a:latin typeface="Aharoni" panose="02010803020104030203" pitchFamily="2" charset="-79"/>
                <a:cs typeface="Aharoni" panose="02010803020104030203" pitchFamily="2" charset="-79"/>
              </a:rPr>
              <a:t> חלק א'</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49282" y="850500"/>
            <a:ext cx="7044611" cy="5836050"/>
          </a:xfrm>
          <a:effectLst/>
        </p:spPr>
        <p:txBody>
          <a:bodyPr anchor="ctr">
            <a:normAutofit lnSpcReduction="10000"/>
          </a:bodyPr>
          <a:lstStyle/>
          <a:p>
            <a:r>
              <a:rPr lang="he-IL" sz="2400" dirty="0"/>
              <a:t>צור את הנתיב </a:t>
            </a:r>
            <a:r>
              <a:rPr lang="en-US" sz="2400" dirty="0"/>
              <a:t>src/cards/models/types</a:t>
            </a:r>
            <a:endParaRPr lang="he-IL" sz="2400" dirty="0"/>
          </a:p>
          <a:p>
            <a:r>
              <a:rPr lang="he-IL" sz="2400" dirty="0"/>
              <a:t>צור שלושה קבצים בנתיב שיצרת:</a:t>
            </a:r>
          </a:p>
          <a:p>
            <a:pPr lvl="1"/>
            <a:r>
              <a:rPr lang="en-US" sz="2000" dirty="0"/>
              <a:t>cardType.js</a:t>
            </a:r>
            <a:r>
              <a:rPr lang="he-IL" sz="2000" dirty="0"/>
              <a:t> – פירוט על קובץ זה בעמוד הבא</a:t>
            </a:r>
          </a:p>
          <a:p>
            <a:pPr lvl="1"/>
            <a:r>
              <a:rPr lang="en-US" sz="2000" dirty="0"/>
              <a:t>imageType.js</a:t>
            </a:r>
            <a:endParaRPr lang="he-IL" sz="2000" dirty="0"/>
          </a:p>
          <a:p>
            <a:pPr lvl="2"/>
            <a:r>
              <a:rPr lang="he-IL" sz="1600" dirty="0"/>
              <a:t>צור קבוע בשם </a:t>
            </a:r>
            <a:r>
              <a:rPr lang="en-US" sz="1600" dirty="0"/>
              <a:t>imageType</a:t>
            </a:r>
            <a:r>
              <a:rPr lang="he-IL" sz="1600" dirty="0"/>
              <a:t> שיהיה שווה ערך לערך שיחזור ממטודת </a:t>
            </a:r>
            <a:r>
              <a:rPr lang="en-US" sz="1600" dirty="0"/>
              <a:t>PropTypes.shape</a:t>
            </a:r>
            <a:r>
              <a:rPr lang="he-IL" sz="1600" dirty="0"/>
              <a:t> אליה תעביר את אובייקט הקונפיגורציות עם הערכים הבאים:</a:t>
            </a:r>
          </a:p>
          <a:p>
            <a:pPr lvl="3"/>
            <a:r>
              <a:rPr lang="en-US" sz="1400" dirty="0"/>
              <a:t>url</a:t>
            </a:r>
            <a:r>
              <a:rPr lang="he-IL" sz="1400" dirty="0"/>
              <a:t> – מסוג מחרוזת תווים שדה חובה</a:t>
            </a:r>
          </a:p>
          <a:p>
            <a:pPr lvl="3"/>
            <a:r>
              <a:rPr lang="en-US" sz="1400" dirty="0" err="1"/>
              <a:t>atl</a:t>
            </a:r>
            <a:r>
              <a:rPr lang="he-IL" sz="1400" dirty="0"/>
              <a:t> – מסוג מחרוזת תווים שדה חובה</a:t>
            </a:r>
          </a:p>
          <a:p>
            <a:pPr lvl="2"/>
            <a:r>
              <a:rPr lang="he-IL" sz="1600" dirty="0"/>
              <a:t>ייצא את הקבוע שיצרת באמצעות </a:t>
            </a:r>
            <a:r>
              <a:rPr lang="en-US" sz="1600" dirty="0"/>
              <a:t>export default</a:t>
            </a:r>
            <a:endParaRPr lang="he-IL" sz="1600" dirty="0"/>
          </a:p>
          <a:p>
            <a:pPr lvl="1"/>
            <a:r>
              <a:rPr lang="en-US" sz="2000" dirty="0"/>
              <a:t>addressType.js</a:t>
            </a:r>
            <a:endParaRPr lang="he-IL" sz="2000" dirty="0"/>
          </a:p>
          <a:p>
            <a:pPr lvl="2"/>
            <a:r>
              <a:rPr lang="he-IL" sz="1600" dirty="0"/>
              <a:t>צור קבוע בשם </a:t>
            </a:r>
            <a:r>
              <a:rPr lang="en-US" sz="1600" dirty="0" err="1"/>
              <a:t>addressType</a:t>
            </a:r>
            <a:r>
              <a:rPr lang="he-IL" sz="1600" dirty="0"/>
              <a:t> שיהיה שווה ערך לערך שיחזור ממטודת </a:t>
            </a:r>
            <a:r>
              <a:rPr lang="en-US" sz="1600" dirty="0"/>
              <a:t>PropTypes.shape</a:t>
            </a:r>
            <a:r>
              <a:rPr lang="he-IL" sz="1600" dirty="0"/>
              <a:t> אליה תעביר את אובייקט הקונפיגורציות עם הערכים הבאים:</a:t>
            </a:r>
          </a:p>
          <a:p>
            <a:pPr lvl="3"/>
            <a:r>
              <a:rPr lang="en-US" sz="1400" dirty="0"/>
              <a:t>state</a:t>
            </a:r>
            <a:r>
              <a:rPr lang="he-IL" sz="1400" dirty="0"/>
              <a:t> – מסוג מחרוזת תווים </a:t>
            </a:r>
          </a:p>
          <a:p>
            <a:pPr lvl="3"/>
            <a:r>
              <a:rPr lang="en-US" sz="1400" dirty="0"/>
              <a:t>country</a:t>
            </a:r>
            <a:r>
              <a:rPr lang="he-IL" sz="1400" dirty="0"/>
              <a:t> – מסוג מחרוזת תווים ערך חובה</a:t>
            </a:r>
          </a:p>
          <a:p>
            <a:pPr lvl="3"/>
            <a:r>
              <a:rPr lang="en-US" sz="1400" dirty="0"/>
              <a:t>city</a:t>
            </a:r>
            <a:r>
              <a:rPr lang="he-IL" sz="1400" dirty="0"/>
              <a:t> - מסוג מחרוזת תווים ערך חובה</a:t>
            </a:r>
          </a:p>
          <a:p>
            <a:pPr lvl="3"/>
            <a:r>
              <a:rPr lang="en-US" sz="1400" dirty="0"/>
              <a:t>street</a:t>
            </a:r>
            <a:r>
              <a:rPr lang="he-IL" sz="1400" dirty="0"/>
              <a:t> - מסוג מחרוזת תווים ערך חובה</a:t>
            </a:r>
          </a:p>
          <a:p>
            <a:pPr lvl="3"/>
            <a:r>
              <a:rPr lang="en-US" sz="1400" dirty="0"/>
              <a:t>houseNumber</a:t>
            </a:r>
            <a:r>
              <a:rPr lang="he-IL" sz="1400" dirty="0"/>
              <a:t> - מסוג מספר ערך חובה</a:t>
            </a:r>
          </a:p>
          <a:p>
            <a:pPr lvl="3"/>
            <a:r>
              <a:rPr lang="en-US" sz="1400" dirty="0"/>
              <a:t>zip</a:t>
            </a:r>
            <a:r>
              <a:rPr lang="he-IL" sz="1400" dirty="0"/>
              <a:t> – מסוג מספר</a:t>
            </a:r>
            <a:endParaRPr lang="he-IL" sz="2000" dirty="0"/>
          </a:p>
          <a:p>
            <a:pPr lvl="2"/>
            <a:r>
              <a:rPr lang="he-IL" sz="1600" dirty="0"/>
              <a:t>ייצא את הקבוע שיצרת באמצעות </a:t>
            </a:r>
            <a:r>
              <a:rPr lang="en-US" sz="1600" dirty="0"/>
              <a:t> export default</a:t>
            </a:r>
            <a:endParaRPr lang="he-IL" sz="1600" dirty="0"/>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0" y="127171"/>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spTree>
    <p:extLst>
      <p:ext uri="{BB962C8B-B14F-4D97-AF65-F5344CB8AC3E}">
        <p14:creationId xmlns:p14="http://schemas.microsoft.com/office/powerpoint/2010/main" val="16066400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186612"/>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  </a:t>
            </a:r>
            <a:r>
              <a:rPr lang="en-US" sz="4000" dirty="0">
                <a:solidFill>
                  <a:schemeClr val="bg1"/>
                </a:solidFill>
                <a:latin typeface="Aharoni" panose="02010803020104030203" pitchFamily="2" charset="-79"/>
                <a:cs typeface="Aharoni" panose="02010803020104030203" pitchFamily="2" charset="-79"/>
              </a:rPr>
              <a:t>PropTypes</a:t>
            </a:r>
            <a:r>
              <a:rPr lang="he-IL" sz="4000" dirty="0">
                <a:solidFill>
                  <a:schemeClr val="bg1"/>
                </a:solidFill>
                <a:latin typeface="Aharoni" panose="02010803020104030203" pitchFamily="2" charset="-79"/>
                <a:cs typeface="Aharoni" panose="02010803020104030203" pitchFamily="2" charset="-79"/>
              </a:rPr>
              <a:t> חלק ב'</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637314" y="850500"/>
            <a:ext cx="7025951" cy="5836050"/>
          </a:xfrm>
          <a:effectLst/>
        </p:spPr>
        <p:txBody>
          <a:bodyPr anchor="ctr">
            <a:normAutofit/>
          </a:bodyPr>
          <a:lstStyle/>
          <a:p>
            <a:pPr lvl="1"/>
            <a:r>
              <a:rPr lang="en-US" dirty="0"/>
              <a:t>cardType</a:t>
            </a:r>
            <a:r>
              <a:rPr lang="he-IL" dirty="0"/>
              <a:t> </a:t>
            </a:r>
          </a:p>
          <a:p>
            <a:pPr lvl="2"/>
            <a:r>
              <a:rPr lang="he-IL" sz="1800" dirty="0"/>
              <a:t>ייבא את הקבועים </a:t>
            </a:r>
            <a:r>
              <a:rPr lang="en-US" sz="1800" dirty="0"/>
              <a:t>imageType addressType</a:t>
            </a:r>
            <a:r>
              <a:rPr lang="he-IL" sz="1800" dirty="0"/>
              <a:t> שיצרת למודול</a:t>
            </a:r>
          </a:p>
          <a:p>
            <a:pPr lvl="2"/>
            <a:r>
              <a:rPr lang="he-IL" sz="1800" dirty="0"/>
              <a:t>צור קבוע בשם </a:t>
            </a:r>
            <a:r>
              <a:rPr lang="en-US" sz="1800" dirty="0"/>
              <a:t>cardType</a:t>
            </a:r>
            <a:r>
              <a:rPr lang="he-IL" sz="1800" dirty="0"/>
              <a:t> שיהיה שווה ערך לערך שיחזור ממטודת </a:t>
            </a:r>
            <a:r>
              <a:rPr lang="en-US" sz="1800" dirty="0"/>
              <a:t>PropTypes.shape</a:t>
            </a:r>
            <a:r>
              <a:rPr lang="he-IL" sz="1800" dirty="0"/>
              <a:t> אליה תעביר את אובייקט הקונפיגורציות עם הערכים הבאים:</a:t>
            </a:r>
          </a:p>
          <a:p>
            <a:pPr lvl="3"/>
            <a:r>
              <a:rPr lang="en-US" sz="1600" dirty="0"/>
              <a:t>_id</a:t>
            </a:r>
            <a:r>
              <a:rPr lang="he-IL" sz="1600" dirty="0"/>
              <a:t> – מסוג מחרוזת תווים שדה חובה</a:t>
            </a:r>
          </a:p>
          <a:p>
            <a:pPr lvl="3"/>
            <a:r>
              <a:rPr lang="en-US" sz="1600" dirty="0"/>
              <a:t>title</a:t>
            </a:r>
            <a:r>
              <a:rPr lang="he-IL" sz="1600" dirty="0"/>
              <a:t> – מסוג מחרוזת תווים שדה חובה</a:t>
            </a:r>
          </a:p>
          <a:p>
            <a:pPr lvl="3"/>
            <a:r>
              <a:rPr lang="en-US" sz="1600" dirty="0"/>
              <a:t>subtitle</a:t>
            </a:r>
            <a:r>
              <a:rPr lang="he-IL" sz="1600" dirty="0"/>
              <a:t> - מסוג מחרוזת תווים שדה חובה</a:t>
            </a:r>
          </a:p>
          <a:p>
            <a:pPr lvl="3"/>
            <a:r>
              <a:rPr lang="en-US" sz="1600" dirty="0"/>
              <a:t>description</a:t>
            </a:r>
            <a:r>
              <a:rPr lang="he-IL" sz="1600" dirty="0"/>
              <a:t> - מסוג מחרוזת תווים שדה חובה</a:t>
            </a:r>
          </a:p>
          <a:p>
            <a:pPr lvl="3"/>
            <a:r>
              <a:rPr lang="en-US" sz="1600" dirty="0"/>
              <a:t>address</a:t>
            </a:r>
            <a:r>
              <a:rPr lang="he-IL" sz="1600" dirty="0"/>
              <a:t> – מסוג </a:t>
            </a:r>
            <a:r>
              <a:rPr lang="en-US" sz="1600" dirty="0"/>
              <a:t>addressType</a:t>
            </a:r>
            <a:r>
              <a:rPr lang="he-IL" sz="1600" dirty="0"/>
              <a:t> שדה חובה</a:t>
            </a:r>
          </a:p>
          <a:p>
            <a:pPr lvl="3"/>
            <a:r>
              <a:rPr lang="en-US" sz="1600" dirty="0"/>
              <a:t>image</a:t>
            </a:r>
            <a:r>
              <a:rPr lang="he-IL" sz="1600" dirty="0"/>
              <a:t> – מסוג </a:t>
            </a:r>
            <a:r>
              <a:rPr lang="en-US" sz="1600" dirty="0"/>
              <a:t>imageType</a:t>
            </a:r>
            <a:r>
              <a:rPr lang="he-IL" sz="1600" dirty="0"/>
              <a:t> שדה חובה</a:t>
            </a:r>
          </a:p>
          <a:p>
            <a:pPr lvl="3"/>
            <a:r>
              <a:rPr lang="en-US" sz="1600" dirty="0"/>
              <a:t>bizNumber</a:t>
            </a:r>
            <a:r>
              <a:rPr lang="he-IL" sz="1600" dirty="0"/>
              <a:t> – מסוג מספר שדה חובה</a:t>
            </a:r>
          </a:p>
          <a:p>
            <a:pPr lvl="3"/>
            <a:r>
              <a:rPr lang="en-US" sz="1600" dirty="0"/>
              <a:t>phone</a:t>
            </a:r>
            <a:r>
              <a:rPr lang="he-IL" sz="1600" dirty="0"/>
              <a:t> - מסוג מחרוזת תווים שדה חובה</a:t>
            </a:r>
          </a:p>
          <a:p>
            <a:pPr lvl="3"/>
            <a:r>
              <a:rPr lang="en-US" sz="1600" dirty="0"/>
              <a:t>likes</a:t>
            </a:r>
            <a:r>
              <a:rPr lang="he-IL" sz="1600" dirty="0"/>
              <a:t> – מסוג מערך של מחרוזות תווים שדה חובה</a:t>
            </a:r>
          </a:p>
          <a:p>
            <a:pPr lvl="3"/>
            <a:r>
              <a:rPr lang="en-US" sz="1600" dirty="0"/>
              <a:t>web</a:t>
            </a:r>
            <a:r>
              <a:rPr lang="he-IL" sz="1600" dirty="0"/>
              <a:t> - מסוג מחרוזת תווים או </a:t>
            </a:r>
            <a:r>
              <a:rPr lang="en-US" sz="1600" dirty="0"/>
              <a:t>undefined</a:t>
            </a:r>
            <a:r>
              <a:rPr lang="he-IL" sz="1600" dirty="0"/>
              <a:t> שדה חובה</a:t>
            </a:r>
          </a:p>
          <a:p>
            <a:pPr lvl="3"/>
            <a:r>
              <a:rPr lang="en-US" sz="1600" dirty="0"/>
              <a:t>email</a:t>
            </a:r>
            <a:r>
              <a:rPr lang="he-IL" sz="1600" dirty="0"/>
              <a:t> - מסוג מחרוזת תווים שדה חובה</a:t>
            </a:r>
          </a:p>
          <a:p>
            <a:pPr lvl="3"/>
            <a:r>
              <a:rPr lang="en-US" sz="1600" dirty="0" err="1"/>
              <a:t>user_id</a:t>
            </a:r>
            <a:r>
              <a:rPr lang="he-IL" sz="1600" dirty="0"/>
              <a:t> - מסוג מחרוזת תווים שדה חובה</a:t>
            </a:r>
          </a:p>
          <a:p>
            <a:pPr lvl="3"/>
            <a:r>
              <a:rPr lang="en-US" sz="1600" dirty="0"/>
              <a:t>createdAt</a:t>
            </a:r>
            <a:r>
              <a:rPr lang="he-IL" sz="1600" dirty="0"/>
              <a:t> - מסוג מחרוזת תווים שדה חובה</a:t>
            </a:r>
          </a:p>
          <a:p>
            <a:pPr lvl="2"/>
            <a:r>
              <a:rPr lang="he-IL" sz="1800" dirty="0"/>
              <a:t>ייצא את הקבוע שיצרת באמצעות </a:t>
            </a:r>
            <a:r>
              <a:rPr lang="en-US" sz="1800" dirty="0"/>
              <a:t>export default</a:t>
            </a:r>
            <a:endParaRPr lang="he-IL" sz="1800" dirty="0"/>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0" y="81058"/>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spTree>
    <p:extLst>
      <p:ext uri="{BB962C8B-B14F-4D97-AF65-F5344CB8AC3E}">
        <p14:creationId xmlns:p14="http://schemas.microsoft.com/office/powerpoint/2010/main" val="33991782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186612"/>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  </a:t>
            </a:r>
            <a:r>
              <a:rPr lang="en-US" sz="4000" dirty="0">
                <a:solidFill>
                  <a:schemeClr val="bg1"/>
                </a:solidFill>
                <a:latin typeface="Aharoni" panose="02010803020104030203" pitchFamily="2" charset="-79"/>
                <a:cs typeface="Aharoni" panose="02010803020104030203" pitchFamily="2" charset="-79"/>
              </a:rPr>
              <a:t>PropTypes</a:t>
            </a:r>
            <a:r>
              <a:rPr lang="he-IL" sz="4000" dirty="0">
                <a:solidFill>
                  <a:schemeClr val="bg1"/>
                </a:solidFill>
                <a:latin typeface="Aharoni" panose="02010803020104030203" pitchFamily="2" charset="-79"/>
                <a:cs typeface="Aharoni" panose="02010803020104030203" pitchFamily="2" charset="-79"/>
              </a:rPr>
              <a:t> חלק ג'</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977670"/>
            <a:ext cx="6339394" cy="5708879"/>
          </a:xfrm>
          <a:effectLst/>
        </p:spPr>
        <p:txBody>
          <a:bodyPr anchor="ctr">
            <a:normAutofit/>
          </a:bodyPr>
          <a:lstStyle/>
          <a:p>
            <a:pPr lvl="1"/>
            <a:r>
              <a:rPr lang="he-IL" sz="2000" dirty="0"/>
              <a:t>בקומפוננט </a:t>
            </a:r>
            <a:r>
              <a:rPr lang="en-US" sz="2000" dirty="0"/>
              <a:t>card</a:t>
            </a:r>
            <a:r>
              <a:rPr lang="he-IL" sz="2000" dirty="0"/>
              <a:t> השתמש ב </a:t>
            </a:r>
            <a:r>
              <a:rPr lang="en-US" sz="2000" dirty="0"/>
              <a:t>PropTypes</a:t>
            </a:r>
            <a:r>
              <a:rPr lang="he-IL" sz="2000" dirty="0"/>
              <a:t> ובמודלים שיצרת בשקפים הקודמים על מנת לוודא כי כרטיס ביקור מסוג של </a:t>
            </a:r>
            <a:r>
              <a:rPr lang="en-US" sz="2000" dirty="0"/>
              <a:t>cardType</a:t>
            </a:r>
            <a:r>
              <a:rPr lang="he-IL" sz="2000" dirty="0"/>
              <a:t> מועבר לקומפוננט</a:t>
            </a:r>
          </a:p>
          <a:p>
            <a:pPr lvl="1"/>
            <a:r>
              <a:rPr lang="he-IL" sz="2000" dirty="0"/>
              <a:t>וודא שכל הקומפוננטות שמרכיבות את קומפוננט </a:t>
            </a:r>
            <a:r>
              <a:rPr lang="en-US" sz="2000" dirty="0"/>
              <a:t>Card</a:t>
            </a:r>
            <a:r>
              <a:rPr lang="he-IL" sz="2000" dirty="0"/>
              <a:t> מקבלות גם הן את הפרופס הדרושים להם כדי לעבוד כהלכה בעזרת המודלים שיצרת בשקפים הקודמים</a:t>
            </a:r>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79" y="588510"/>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spTree>
    <p:extLst>
      <p:ext uri="{BB962C8B-B14F-4D97-AF65-F5344CB8AC3E}">
        <p14:creationId xmlns:p14="http://schemas.microsoft.com/office/powerpoint/2010/main" val="62796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Shared Components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dirty="0">
                <a:solidFill>
                  <a:schemeClr val="bg1"/>
                </a:solidFill>
                <a:latin typeface="almoniNeue"/>
              </a:rPr>
              <a:t>יצירת קומפוננטות המשותפות למספר דפים ומספר פיצ'רים</a:t>
            </a:r>
            <a:endParaRPr lang="he-IL" sz="2800" b="0"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3581212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800807" y="1937550"/>
            <a:ext cx="3843261"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PageHeader</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יצירת קומפוננט של כותרות וכותרות משנה לדפים באתר</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74715" y="2910950"/>
            <a:ext cx="1047750" cy="1104900"/>
            <a:chOff x="385766" y="2800350"/>
            <a:chExt cx="1047750" cy="1104900"/>
          </a:xfrm>
        </p:grpSpPr>
        <p:pic>
          <p:nvPicPr>
            <p:cNvPr id="8" name="גרפיקה 7" descr="עיתו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60354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Create-react-app</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947260" y="3595164"/>
            <a:ext cx="10515600" cy="1500187"/>
          </a:xfrm>
          <a:effectLst>
            <a:outerShdw blurRad="50800" dist="38100" dir="2700000" algn="tl" rotWithShape="0">
              <a:prstClr val="black">
                <a:alpha val="40000"/>
              </a:prstClr>
            </a:outerShdw>
          </a:effectLst>
        </p:spPr>
        <p:txBody>
          <a:bodyPr>
            <a:normAutofit/>
          </a:bodyPr>
          <a:lstStyle/>
          <a:p>
            <a:pPr algn="ctr"/>
            <a:r>
              <a:rPr lang="he-IL" sz="2800" dirty="0">
                <a:solidFill>
                  <a:schemeClr val="bg1"/>
                </a:solidFill>
              </a:rPr>
              <a:t>כלי שיעזור לנו לפתוח פרויקט חדש ב - </a:t>
            </a:r>
            <a:r>
              <a:rPr lang="en-US" sz="2800" dirty="0">
                <a:solidFill>
                  <a:schemeClr val="bg1"/>
                </a:solidFill>
              </a:rPr>
              <a:t>React</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1216A5CA-4722-8A8B-6879-8227B0EBC153}"/>
              </a:ext>
            </a:extLst>
          </p:cNvPr>
          <p:cNvGrpSpPr/>
          <p:nvPr/>
        </p:nvGrpSpPr>
        <p:grpSpPr>
          <a:xfrm>
            <a:off x="11332439" y="6113250"/>
            <a:ext cx="629805" cy="579434"/>
            <a:chOff x="292964" y="6015102"/>
            <a:chExt cx="629805" cy="579434"/>
          </a:xfrm>
        </p:grpSpPr>
        <p:sp>
          <p:nvSpPr>
            <p:cNvPr id="3" name="משולש שווה-שוקיים 2">
              <a:extLst>
                <a:ext uri="{FF2B5EF4-FFF2-40B4-BE49-F238E27FC236}">
                  <a16:creationId xmlns:a16="http://schemas.microsoft.com/office/drawing/2014/main" id="{CC903E26-9E0C-4A75-389D-9304E339C9F9}"/>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27EDA568-F033-6382-04F8-4D86707C94EB}"/>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106196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0" y="1012941"/>
            <a:ext cx="4574958" cy="829284"/>
          </a:xfrm>
        </p:spPr>
        <p:txBody>
          <a:bodyPr>
            <a:noAutofit/>
          </a:bodyPr>
          <a:lstStyle/>
          <a:p>
            <a:pPr algn="ctr"/>
            <a:r>
              <a:rPr lang="en-US" sz="3600" u="sng" dirty="0">
                <a:solidFill>
                  <a:schemeClr val="bg1"/>
                </a:solidFill>
                <a:latin typeface="Verdana Pro Black" panose="020B0A04030504040204" pitchFamily="34" charset="0"/>
                <a:cs typeface="Aharoni" panose="02010803020104030203" pitchFamily="2" charset="-79"/>
              </a:rPr>
              <a:t>PageHeader.jsx</a:t>
            </a:r>
            <a:endParaRPr lang="he-IL" sz="40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8" y="1959429"/>
            <a:ext cx="4360323" cy="342433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את הנתיב : </a:t>
            </a:r>
            <a:r>
              <a:rPr lang="en-US" sz="2000" dirty="0">
                <a:solidFill>
                  <a:schemeClr val="bg1"/>
                </a:solidFill>
              </a:rPr>
              <a:t>src/component/PageHeader.jsx</a:t>
            </a:r>
            <a:endParaRPr lang="he-IL" sz="2000" dirty="0">
              <a:solidFill>
                <a:schemeClr val="bg1"/>
              </a:solidFill>
            </a:endParaRPr>
          </a:p>
          <a:p>
            <a:r>
              <a:rPr lang="he-IL" sz="1900" dirty="0">
                <a:solidFill>
                  <a:schemeClr val="bg1"/>
                </a:solidFill>
              </a:rPr>
              <a:t>הקומפוננט תקבל את המפתחות </a:t>
            </a:r>
            <a:r>
              <a:rPr lang="en-US" sz="1900" dirty="0">
                <a:solidFill>
                  <a:schemeClr val="bg1"/>
                </a:solidFill>
              </a:rPr>
              <a:t>title subtitle</a:t>
            </a:r>
            <a:r>
              <a:rPr lang="he-IL" sz="1900" dirty="0">
                <a:solidFill>
                  <a:schemeClr val="bg1"/>
                </a:solidFill>
              </a:rPr>
              <a:t> באובייקט הפרופס</a:t>
            </a:r>
          </a:p>
          <a:p>
            <a:r>
              <a:rPr lang="he-IL" sz="1900" dirty="0">
                <a:solidFill>
                  <a:schemeClr val="bg1"/>
                </a:solidFill>
              </a:rPr>
              <a:t>ניצור אלמנט </a:t>
            </a:r>
            <a:r>
              <a:rPr lang="en-US" sz="1900" dirty="0">
                <a:solidFill>
                  <a:schemeClr val="bg1"/>
                </a:solidFill>
              </a:rPr>
              <a:t>h1</a:t>
            </a:r>
            <a:r>
              <a:rPr lang="he-IL" sz="1900" dirty="0">
                <a:solidFill>
                  <a:schemeClr val="bg1"/>
                </a:solidFill>
              </a:rPr>
              <a:t> עם עיצוב של </a:t>
            </a:r>
            <a:r>
              <a:rPr lang="en-US" sz="1900" dirty="0">
                <a:solidFill>
                  <a:schemeClr val="bg1"/>
                </a:solidFill>
              </a:rPr>
              <a:t>h2</a:t>
            </a:r>
          </a:p>
          <a:p>
            <a:r>
              <a:rPr lang="he-IL" sz="1900" dirty="0">
                <a:solidFill>
                  <a:schemeClr val="bg1"/>
                </a:solidFill>
              </a:rPr>
              <a:t>ניצור אלמנט </a:t>
            </a:r>
            <a:r>
              <a:rPr lang="en-US" sz="1900" dirty="0">
                <a:solidFill>
                  <a:schemeClr val="bg1"/>
                </a:solidFill>
              </a:rPr>
              <a:t>h2</a:t>
            </a:r>
            <a:r>
              <a:rPr lang="he-IL" sz="1900" dirty="0">
                <a:solidFill>
                  <a:schemeClr val="bg1"/>
                </a:solidFill>
              </a:rPr>
              <a:t> עם עיצוב של </a:t>
            </a:r>
            <a:r>
              <a:rPr lang="en-US" sz="1900" dirty="0">
                <a:solidFill>
                  <a:schemeClr val="bg1"/>
                </a:solidFill>
              </a:rPr>
              <a:t>h5</a:t>
            </a:r>
            <a:endParaRPr lang="he-IL" sz="1900" dirty="0">
              <a:solidFill>
                <a:schemeClr val="bg1"/>
              </a:solidFill>
            </a:endParaRPr>
          </a:p>
          <a:p>
            <a:r>
              <a:rPr lang="he-IL" sz="1900" dirty="0">
                <a:solidFill>
                  <a:schemeClr val="bg1"/>
                </a:solidFill>
              </a:rPr>
              <a:t>ניצור אלמנט </a:t>
            </a:r>
            <a:r>
              <a:rPr lang="en-US" sz="1900" dirty="0">
                <a:solidFill>
                  <a:schemeClr val="bg1"/>
                </a:solidFill>
              </a:rPr>
              <a:t>hr</a:t>
            </a:r>
            <a:r>
              <a:rPr lang="he-IL" sz="1900" dirty="0">
                <a:solidFill>
                  <a:schemeClr val="bg1"/>
                </a:solidFill>
              </a:rPr>
              <a:t> בעזרת הקומפוננט </a:t>
            </a:r>
            <a:r>
              <a:rPr lang="en-US" sz="1900" dirty="0">
                <a:solidFill>
                  <a:schemeClr val="bg1"/>
                </a:solidFill>
              </a:rPr>
              <a:t>Divider</a:t>
            </a:r>
            <a:endParaRPr lang="he-IL" sz="1900" dirty="0">
              <a:solidFill>
                <a:schemeClr val="bg1"/>
              </a:solidFill>
            </a:endParaRPr>
          </a:p>
          <a:p>
            <a:r>
              <a:rPr lang="he-IL" sz="1900" dirty="0">
                <a:solidFill>
                  <a:schemeClr val="bg1"/>
                </a:solidFill>
              </a:rPr>
              <a:t>נוודא שהקומפוננט מקבלת את המפתחות הדרושים לה באובייקט הפרופס באמצעות </a:t>
            </a:r>
            <a:r>
              <a:rPr lang="en-US" sz="1900" dirty="0">
                <a:solidFill>
                  <a:schemeClr val="bg1"/>
                </a:solidFill>
              </a:rPr>
              <a:t>propTypes</a:t>
            </a:r>
            <a:endParaRPr lang="he-IL" sz="2000" dirty="0">
              <a:solidFill>
                <a:schemeClr val="bg1"/>
              </a:solidFill>
            </a:endParaRPr>
          </a:p>
        </p:txBody>
      </p:sp>
      <p:pic>
        <p:nvPicPr>
          <p:cNvPr id="6" name="תמונה 5">
            <a:extLst>
              <a:ext uri="{FF2B5EF4-FFF2-40B4-BE49-F238E27FC236}">
                <a16:creationId xmlns:a16="http://schemas.microsoft.com/office/drawing/2014/main" id="{2A4EF147-5905-9386-18A3-4813675BFFF0}"/>
              </a:ext>
            </a:extLst>
          </p:cNvPr>
          <p:cNvPicPr>
            <a:picLocks noChangeAspect="1"/>
          </p:cNvPicPr>
          <p:nvPr/>
        </p:nvPicPr>
        <p:blipFill>
          <a:blip r:embed="rId4"/>
          <a:stretch>
            <a:fillRect/>
          </a:stretch>
        </p:blipFill>
        <p:spPr>
          <a:xfrm>
            <a:off x="1203069" y="399627"/>
            <a:ext cx="5210902" cy="6058746"/>
          </a:xfrm>
          <a:prstGeom prst="rect">
            <a:avLst/>
          </a:prstGeom>
        </p:spPr>
      </p:pic>
      <p:cxnSp>
        <p:nvCxnSpPr>
          <p:cNvPr id="9" name="מחבר: מרפקי 8">
            <a:extLst>
              <a:ext uri="{FF2B5EF4-FFF2-40B4-BE49-F238E27FC236}">
                <a16:creationId xmlns:a16="http://schemas.microsoft.com/office/drawing/2014/main" id="{010C5F51-321F-6A96-D131-6B51700E8B43}"/>
              </a:ext>
            </a:extLst>
          </p:cNvPr>
          <p:cNvCxnSpPr/>
          <p:nvPr/>
        </p:nvCxnSpPr>
        <p:spPr>
          <a:xfrm rot="10800000">
            <a:off x="6027576" y="2192695"/>
            <a:ext cx="2136710" cy="625151"/>
          </a:xfrm>
          <a:prstGeom prst="bentConnector3">
            <a:avLst>
              <a:gd name="adj1" fmla="val 369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441AF9A7-9632-0B16-0CED-5B303A2FE034}"/>
              </a:ext>
            </a:extLst>
          </p:cNvPr>
          <p:cNvCxnSpPr/>
          <p:nvPr/>
        </p:nvCxnSpPr>
        <p:spPr>
          <a:xfrm rot="10800000">
            <a:off x="6096001" y="2855166"/>
            <a:ext cx="2516155" cy="573834"/>
          </a:xfrm>
          <a:prstGeom prst="bentConnector3">
            <a:avLst>
              <a:gd name="adj1" fmla="val 585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3BC20D6A-EC27-6658-F59C-3061E2002282}"/>
              </a:ext>
            </a:extLst>
          </p:cNvPr>
          <p:cNvCxnSpPr/>
          <p:nvPr/>
        </p:nvCxnSpPr>
        <p:spPr>
          <a:xfrm rot="10800000">
            <a:off x="6096000" y="3508310"/>
            <a:ext cx="2550442" cy="328904"/>
          </a:xfrm>
          <a:prstGeom prst="bentConnector3">
            <a:avLst>
              <a:gd name="adj1" fmla="val 693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5FC8C4B9-93CF-4616-61B4-690DF1E7408E}"/>
              </a:ext>
            </a:extLst>
          </p:cNvPr>
          <p:cNvCxnSpPr/>
          <p:nvPr/>
        </p:nvCxnSpPr>
        <p:spPr>
          <a:xfrm flipH="1">
            <a:off x="4851918" y="4209273"/>
            <a:ext cx="2872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49B502E-19AB-B6B0-1846-EBA8AF10CDB7}"/>
              </a:ext>
            </a:extLst>
          </p:cNvPr>
          <p:cNvCxnSpPr>
            <a:cxnSpLocks/>
            <a:stCxn id="3" idx="2"/>
          </p:cNvCxnSpPr>
          <p:nvPr/>
        </p:nvCxnSpPr>
        <p:spPr>
          <a:xfrm rot="5400000">
            <a:off x="7177614" y="2852799"/>
            <a:ext cx="195943" cy="52578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214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494038"/>
            <a:ext cx="4574958" cy="829284"/>
          </a:xfrm>
        </p:spPr>
        <p:txBody>
          <a:bodyPr>
            <a:noAutofit/>
          </a:bodyPr>
          <a:lstStyle/>
          <a:p>
            <a:pPr algn="ctr"/>
            <a:r>
              <a:rPr lang="en-US" sz="3600" u="sng" dirty="0">
                <a:solidFill>
                  <a:schemeClr val="bg1"/>
                </a:solidFill>
                <a:latin typeface="Verdana Pro Black" panose="020B0A04030504040204" pitchFamily="34" charset="0"/>
                <a:cs typeface="Aharoni" panose="02010803020104030203" pitchFamily="2" charset="-79"/>
              </a:rPr>
              <a:t>CardsPage.jsx</a:t>
            </a:r>
            <a:endParaRPr lang="he-IL" sz="40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55462" y="2323322"/>
            <a:ext cx="4360323" cy="346165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את הנתיב: </a:t>
            </a:r>
            <a:r>
              <a:rPr lang="en-US" sz="2000" dirty="0">
                <a:solidFill>
                  <a:schemeClr val="bg1"/>
                </a:solidFill>
              </a:rPr>
              <a:t>src/cards/pages/CardsPage.jsx</a:t>
            </a:r>
            <a:endParaRPr lang="he-IL" sz="2000" dirty="0">
              <a:solidFill>
                <a:schemeClr val="bg1"/>
              </a:solidFill>
            </a:endParaRPr>
          </a:p>
          <a:p>
            <a:r>
              <a:rPr lang="he-IL" sz="2000" dirty="0">
                <a:solidFill>
                  <a:schemeClr val="bg1"/>
                </a:solidFill>
              </a:rPr>
              <a:t>נעביר את הכרטיסים לקומפוננט הזאת </a:t>
            </a:r>
          </a:p>
          <a:p>
            <a:r>
              <a:rPr lang="he-IL" sz="2000" dirty="0">
                <a:solidFill>
                  <a:schemeClr val="bg1"/>
                </a:solidFill>
              </a:rPr>
              <a:t>נעטוף את תוכן הדף במיכל של </a:t>
            </a:r>
            <a:r>
              <a:rPr lang="en-US" sz="2000" dirty="0">
                <a:solidFill>
                  <a:schemeClr val="bg1"/>
                </a:solidFill>
              </a:rPr>
              <a:t>MUI</a:t>
            </a:r>
            <a:endParaRPr lang="he-IL" sz="2000" dirty="0">
              <a:solidFill>
                <a:schemeClr val="bg1"/>
              </a:solidFill>
            </a:endParaRPr>
          </a:p>
          <a:p>
            <a:r>
              <a:rPr lang="he-IL" sz="2000" dirty="0">
                <a:solidFill>
                  <a:schemeClr val="bg1"/>
                </a:solidFill>
              </a:rPr>
              <a:t>נציב את הקומפוננט שיצרנו </a:t>
            </a:r>
            <a:r>
              <a:rPr lang="en-US" sz="2000" dirty="0">
                <a:solidFill>
                  <a:schemeClr val="bg1"/>
                </a:solidFill>
              </a:rPr>
              <a:t>PageHeader</a:t>
            </a:r>
            <a:r>
              <a:rPr lang="he-IL" sz="2000" dirty="0">
                <a:solidFill>
                  <a:schemeClr val="bg1"/>
                </a:solidFill>
              </a:rPr>
              <a:t> בתוך דף המיועד לתצוגת הכרטיסים עם הכותרות המתאימות</a:t>
            </a:r>
          </a:p>
          <a:p>
            <a:r>
              <a:rPr lang="he-IL" sz="2000" dirty="0">
                <a:solidFill>
                  <a:schemeClr val="bg1"/>
                </a:solidFill>
              </a:rPr>
              <a:t>נציב את הקומפוננט </a:t>
            </a:r>
            <a:r>
              <a:rPr lang="en-US" sz="2000" dirty="0">
                <a:solidFill>
                  <a:schemeClr val="bg1"/>
                </a:solidFill>
              </a:rPr>
              <a:t>Cards</a:t>
            </a:r>
            <a:r>
              <a:rPr lang="he-IL" sz="2000" dirty="0">
                <a:solidFill>
                  <a:schemeClr val="bg1"/>
                </a:solidFill>
              </a:rPr>
              <a:t> ונעביר אליו את המשתנה </a:t>
            </a:r>
            <a:r>
              <a:rPr lang="en-US" sz="2000" dirty="0">
                <a:solidFill>
                  <a:schemeClr val="bg1"/>
                </a:solidFill>
              </a:rPr>
              <a:t>cards</a:t>
            </a:r>
            <a:r>
              <a:rPr lang="he-IL" sz="2000" dirty="0">
                <a:solidFill>
                  <a:schemeClr val="bg1"/>
                </a:solidFill>
              </a:rPr>
              <a:t> כמפתח באובייקט הפרופס</a:t>
            </a:r>
          </a:p>
          <a:p>
            <a:endParaRPr lang="he-IL" sz="2000" dirty="0">
              <a:solidFill>
                <a:schemeClr val="bg1"/>
              </a:solidFill>
            </a:endParaRPr>
          </a:p>
          <a:p>
            <a:endParaRPr lang="he-IL" sz="2000" dirty="0">
              <a:solidFill>
                <a:schemeClr val="bg1"/>
              </a:solidFill>
            </a:endParaRPr>
          </a:p>
        </p:txBody>
      </p:sp>
      <p:pic>
        <p:nvPicPr>
          <p:cNvPr id="7" name="תמונה 6">
            <a:extLst>
              <a:ext uri="{FF2B5EF4-FFF2-40B4-BE49-F238E27FC236}">
                <a16:creationId xmlns:a16="http://schemas.microsoft.com/office/drawing/2014/main" id="{10A71A97-5076-473B-C71B-79D3AE834E34}"/>
              </a:ext>
            </a:extLst>
          </p:cNvPr>
          <p:cNvPicPr>
            <a:picLocks noChangeAspect="1"/>
          </p:cNvPicPr>
          <p:nvPr/>
        </p:nvPicPr>
        <p:blipFill>
          <a:blip r:embed="rId4"/>
          <a:stretch>
            <a:fillRect/>
          </a:stretch>
        </p:blipFill>
        <p:spPr>
          <a:xfrm>
            <a:off x="206306" y="633022"/>
            <a:ext cx="7173326" cy="5591955"/>
          </a:xfrm>
          <a:prstGeom prst="rect">
            <a:avLst/>
          </a:prstGeom>
        </p:spPr>
      </p:pic>
      <p:cxnSp>
        <p:nvCxnSpPr>
          <p:cNvPr id="9" name="מחבר: מרפקי 8">
            <a:extLst>
              <a:ext uri="{FF2B5EF4-FFF2-40B4-BE49-F238E27FC236}">
                <a16:creationId xmlns:a16="http://schemas.microsoft.com/office/drawing/2014/main" id="{96AA6B19-1A35-A9C8-0400-A5F5C99F90A8}"/>
              </a:ext>
            </a:extLst>
          </p:cNvPr>
          <p:cNvCxnSpPr/>
          <p:nvPr/>
        </p:nvCxnSpPr>
        <p:spPr>
          <a:xfrm rot="10800000">
            <a:off x="2780523" y="2593910"/>
            <a:ext cx="5243805" cy="606490"/>
          </a:xfrm>
          <a:prstGeom prst="bentConnector3">
            <a:avLst>
              <a:gd name="adj1" fmla="val 15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5FA61853-1FA3-F587-2643-B35EF4BB3B42}"/>
              </a:ext>
            </a:extLst>
          </p:cNvPr>
          <p:cNvCxnSpPr/>
          <p:nvPr/>
        </p:nvCxnSpPr>
        <p:spPr>
          <a:xfrm flipH="1">
            <a:off x="3629608" y="3517639"/>
            <a:ext cx="4544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1B9631E7-36BD-D229-7A4D-1858E86D4F7F}"/>
              </a:ext>
            </a:extLst>
          </p:cNvPr>
          <p:cNvCxnSpPr>
            <a:cxnSpLocks/>
          </p:cNvCxnSpPr>
          <p:nvPr/>
        </p:nvCxnSpPr>
        <p:spPr>
          <a:xfrm flipH="1" flipV="1">
            <a:off x="2892490" y="3909524"/>
            <a:ext cx="4862972" cy="79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חץ ישר 17">
            <a:extLst>
              <a:ext uri="{FF2B5EF4-FFF2-40B4-BE49-F238E27FC236}">
                <a16:creationId xmlns:a16="http://schemas.microsoft.com/office/drawing/2014/main" id="{AF0E0035-AEB0-628D-4ADD-2A518D9CB6E3}"/>
              </a:ext>
            </a:extLst>
          </p:cNvPr>
          <p:cNvCxnSpPr/>
          <p:nvPr/>
        </p:nvCxnSpPr>
        <p:spPr>
          <a:xfrm flipH="1">
            <a:off x="3620276" y="5026864"/>
            <a:ext cx="4301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634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a:t>
            </a:r>
          </a:p>
          <a:p>
            <a:r>
              <a:rPr lang="he-IL" sz="2000" dirty="0">
                <a:solidFill>
                  <a:schemeClr val="bg1"/>
                </a:solidFill>
              </a:rPr>
              <a:t>אנחנו רואים את כותרות הדף</a:t>
            </a:r>
          </a:p>
          <a:p>
            <a:r>
              <a:rPr lang="he-IL" sz="2000" dirty="0">
                <a:solidFill>
                  <a:schemeClr val="bg1"/>
                </a:solidFill>
              </a:rPr>
              <a:t>את החלק המיועד לטקס המסביר על האפליקציה</a:t>
            </a:r>
          </a:p>
          <a:p>
            <a:r>
              <a:rPr lang="he-IL" sz="2000" dirty="0">
                <a:solidFill>
                  <a:schemeClr val="bg1"/>
                </a:solidFill>
              </a:rPr>
              <a:t>ורואים את התמונה של הכרטיס</a:t>
            </a:r>
          </a:p>
        </p:txBody>
      </p:sp>
      <p:pic>
        <p:nvPicPr>
          <p:cNvPr id="7" name="תמונה 6">
            <a:extLst>
              <a:ext uri="{FF2B5EF4-FFF2-40B4-BE49-F238E27FC236}">
                <a16:creationId xmlns:a16="http://schemas.microsoft.com/office/drawing/2014/main" id="{23BFE30A-E491-6471-9F15-AA96D6A6C3E6}"/>
              </a:ext>
            </a:extLst>
          </p:cNvPr>
          <p:cNvPicPr>
            <a:picLocks noChangeAspect="1"/>
          </p:cNvPicPr>
          <p:nvPr/>
        </p:nvPicPr>
        <p:blipFill>
          <a:blip r:embed="rId4"/>
          <a:stretch>
            <a:fillRect/>
          </a:stretch>
        </p:blipFill>
        <p:spPr>
          <a:xfrm>
            <a:off x="676276" y="1339227"/>
            <a:ext cx="6552308" cy="4179546"/>
          </a:xfrm>
          <a:prstGeom prst="rect">
            <a:avLst/>
          </a:prstGeom>
        </p:spPr>
      </p:pic>
    </p:spTree>
    <p:extLst>
      <p:ext uri="{BB962C8B-B14F-4D97-AF65-F5344CB8AC3E}">
        <p14:creationId xmlns:p14="http://schemas.microsoft.com/office/powerpoint/2010/main" val="41183296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Static Folder</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429000"/>
            <a:ext cx="8646851" cy="819713"/>
          </a:xfrm>
          <a:effectLst>
            <a:outerShdw blurRad="50800" dist="38100" dir="2700000" algn="tl" rotWithShape="0">
              <a:prstClr val="black">
                <a:alpha val="40000"/>
              </a:prstClr>
            </a:outerShdw>
          </a:effectLst>
        </p:spPr>
        <p:txBody>
          <a:bodyPr>
            <a:normAutofit/>
          </a:bodyPr>
          <a:lstStyle/>
          <a:p>
            <a:pPr marL="0" indent="0" algn="ctr">
              <a:buNone/>
            </a:pPr>
            <a:r>
              <a:rPr lang="en-US" sz="2800" b="1" i="0" dirty="0">
                <a:solidFill>
                  <a:schemeClr val="bg1"/>
                </a:solidFill>
                <a:effectLst/>
                <a:latin typeface="almoniNeue"/>
              </a:rPr>
              <a:t>Using the Public Folder</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8DF8866A-F693-836E-5364-473BDF553C75}"/>
              </a:ext>
            </a:extLst>
          </p:cNvPr>
          <p:cNvSpPr txBox="1"/>
          <p:nvPr/>
        </p:nvSpPr>
        <p:spPr>
          <a:xfrm>
            <a:off x="1784411" y="3942199"/>
            <a:ext cx="8646851" cy="369332"/>
          </a:xfrm>
          <a:prstGeom prst="rect">
            <a:avLst/>
          </a:prstGeom>
          <a:noFill/>
        </p:spPr>
        <p:txBody>
          <a:bodyPr wrap="square">
            <a:spAutoFit/>
          </a:bodyPr>
          <a:lstStyle/>
          <a:p>
            <a:pPr algn="ctr"/>
            <a:r>
              <a:rPr lang="en-US" dirty="0">
                <a:hlinkClick r:id="rId7"/>
              </a:rPr>
              <a:t>https://create-react-app.dev/docs/using-the-public-folder/</a:t>
            </a:r>
            <a:r>
              <a:rPr lang="he-IL" dirty="0"/>
              <a:t> </a:t>
            </a:r>
          </a:p>
        </p:txBody>
      </p:sp>
    </p:spTree>
    <p:extLst>
      <p:ext uri="{BB962C8B-B14F-4D97-AF65-F5344CB8AC3E}">
        <p14:creationId xmlns:p14="http://schemas.microsoft.com/office/powerpoint/2010/main" val="3613685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782045" y="1771095"/>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55076" y="2789232"/>
            <a:ext cx="6015999" cy="1889300"/>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נוסיף לנתיב </a:t>
            </a:r>
            <a:r>
              <a:rPr lang="en-US" sz="2000" b="1" dirty="0">
                <a:solidFill>
                  <a:schemeClr val="bg1"/>
                </a:solidFill>
                <a:latin typeface="almoniNeue"/>
              </a:rPr>
              <a:t>public/assets/images</a:t>
            </a:r>
            <a:r>
              <a:rPr lang="he-IL" sz="2000" b="1" dirty="0">
                <a:solidFill>
                  <a:schemeClr val="bg1"/>
                </a:solidFill>
                <a:latin typeface="almoniNeue"/>
              </a:rPr>
              <a:t> תמונה של כרטיס ונקרה לה </a:t>
            </a:r>
            <a:r>
              <a:rPr lang="en-US" sz="2000" b="1" dirty="0">
                <a:solidFill>
                  <a:schemeClr val="bg1"/>
                </a:solidFill>
                <a:latin typeface="almoniNeue"/>
              </a:rPr>
              <a:t>card.jpg</a:t>
            </a:r>
            <a:endParaRPr lang="he-IL" sz="2000" b="1" dirty="0">
              <a:solidFill>
                <a:schemeClr val="bg1"/>
              </a:solidFill>
              <a:latin typeface="almoniNeue"/>
            </a:endParaRPr>
          </a:p>
          <a:p>
            <a:pPr marL="342900" indent="-342900">
              <a:lnSpc>
                <a:spcPct val="150000"/>
              </a:lnSpc>
              <a:buFont typeface="Arial" panose="020B0604020202020204" pitchFamily="34" charset="0"/>
              <a:buChar char="•"/>
            </a:pPr>
            <a:r>
              <a:rPr lang="he-IL" sz="2000" b="1" dirty="0">
                <a:solidFill>
                  <a:schemeClr val="bg1"/>
                </a:solidFill>
                <a:latin typeface="almoniNeue"/>
              </a:rPr>
              <a:t>בתוך תיקיית </a:t>
            </a:r>
            <a:r>
              <a:rPr lang="en-US" sz="2000" b="1" dirty="0">
                <a:solidFill>
                  <a:schemeClr val="bg1"/>
                </a:solidFill>
                <a:latin typeface="almoniNeue"/>
              </a:rPr>
              <a:t>src</a:t>
            </a:r>
            <a:r>
              <a:rPr lang="he-IL" sz="2000" b="1" dirty="0">
                <a:solidFill>
                  <a:schemeClr val="bg1"/>
                </a:solidFill>
                <a:latin typeface="almoniNeue"/>
              </a:rPr>
              <a:t> ניצור תיקייה חדשה בשם </a:t>
            </a:r>
            <a:r>
              <a:rPr lang="en-US" sz="2000" b="1" dirty="0">
                <a:solidFill>
                  <a:schemeClr val="bg1"/>
                </a:solidFill>
                <a:latin typeface="almoniNeue"/>
              </a:rPr>
              <a:t>pages</a:t>
            </a:r>
          </a:p>
          <a:p>
            <a:pPr marL="800100" lvl="1" indent="-342900">
              <a:lnSpc>
                <a:spcPct val="150000"/>
              </a:lnSpc>
              <a:buFont typeface="Arial" panose="020B0604020202020204" pitchFamily="34" charset="0"/>
              <a:buChar char="•"/>
            </a:pPr>
            <a:r>
              <a:rPr lang="he-IL" sz="2000" b="1" dirty="0">
                <a:solidFill>
                  <a:schemeClr val="bg1"/>
                </a:solidFill>
                <a:latin typeface="almoniNeue"/>
              </a:rPr>
              <a:t>בתוכה ניצור קובץ בשם </a:t>
            </a:r>
            <a:r>
              <a:rPr lang="en-US" sz="2000" b="1" dirty="0">
                <a:solidFill>
                  <a:schemeClr val="bg1"/>
                </a:solidFill>
                <a:latin typeface="almoniNeue"/>
              </a:rPr>
              <a:t>AboutPage.jsx</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5B7E5ACB-345A-E039-BCB0-7BAF64508779}"/>
              </a:ext>
            </a:extLst>
          </p:cNvPr>
          <p:cNvPicPr>
            <a:picLocks noChangeAspect="1"/>
          </p:cNvPicPr>
          <p:nvPr/>
        </p:nvPicPr>
        <p:blipFill rotWithShape="1">
          <a:blip r:embed="rId4"/>
          <a:srcRect r="9533"/>
          <a:stretch/>
        </p:blipFill>
        <p:spPr>
          <a:xfrm>
            <a:off x="393957" y="1004931"/>
            <a:ext cx="3032824" cy="4848138"/>
          </a:xfrm>
          <a:prstGeom prst="rect">
            <a:avLst/>
          </a:prstGeom>
        </p:spPr>
      </p:pic>
    </p:spTree>
    <p:extLst>
      <p:ext uri="{BB962C8B-B14F-4D97-AF65-F5344CB8AC3E}">
        <p14:creationId xmlns:p14="http://schemas.microsoft.com/office/powerpoint/2010/main" val="1942755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237788"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
            <a:ext cx="5779098" cy="914401"/>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AboutPage.jsx</a:t>
            </a:r>
            <a:endParaRPr lang="he-IL" sz="24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12902" y="834501"/>
            <a:ext cx="5603983" cy="5911528"/>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rPr>
              <a:t>ניצור דף אודות שישתמש בתמונה שנשמור בתיקיית </a:t>
            </a:r>
            <a:r>
              <a:rPr lang="en-US" sz="2400" dirty="0">
                <a:solidFill>
                  <a:schemeClr val="bg1"/>
                </a:solidFill>
              </a:rPr>
              <a:t>public</a:t>
            </a:r>
            <a:endParaRPr lang="he-IL" sz="2400" dirty="0">
              <a:solidFill>
                <a:schemeClr val="bg1"/>
              </a:solidFill>
            </a:endParaRPr>
          </a:p>
          <a:p>
            <a:r>
              <a:rPr lang="he-IL" sz="2400" dirty="0">
                <a:solidFill>
                  <a:schemeClr val="bg1"/>
                </a:solidFill>
              </a:rPr>
              <a:t>ניצור קומפוננט בשם </a:t>
            </a:r>
            <a:r>
              <a:rPr lang="en-US" sz="2400" dirty="0" err="1">
                <a:solidFill>
                  <a:schemeClr val="bg1"/>
                </a:solidFill>
              </a:rPr>
              <a:t>AboutPage</a:t>
            </a:r>
            <a:r>
              <a:rPr lang="he-IL" sz="2400" dirty="0">
                <a:solidFill>
                  <a:schemeClr val="bg1"/>
                </a:solidFill>
              </a:rPr>
              <a:t> שתחזיר</a:t>
            </a:r>
          </a:p>
          <a:p>
            <a:pPr lvl="1"/>
            <a:r>
              <a:rPr lang="he-IL" sz="2000" dirty="0">
                <a:solidFill>
                  <a:schemeClr val="bg1"/>
                </a:solidFill>
              </a:rPr>
              <a:t>נשתמש בקומפוננט </a:t>
            </a:r>
            <a:r>
              <a:rPr lang="en-US" sz="2000" dirty="0">
                <a:solidFill>
                  <a:schemeClr val="bg1"/>
                </a:solidFill>
              </a:rPr>
              <a:t>Container</a:t>
            </a:r>
            <a:r>
              <a:rPr lang="he-IL" sz="2000" dirty="0">
                <a:solidFill>
                  <a:schemeClr val="bg1"/>
                </a:solidFill>
              </a:rPr>
              <a:t> כדי לתת רווח לתוכן בגדלי מסך שונים</a:t>
            </a:r>
          </a:p>
          <a:p>
            <a:pPr lvl="1"/>
            <a:r>
              <a:rPr lang="he-IL" sz="2000" dirty="0">
                <a:solidFill>
                  <a:schemeClr val="bg1"/>
                </a:solidFill>
              </a:rPr>
              <a:t>אני מציב את הקומפוננט </a:t>
            </a:r>
            <a:r>
              <a:rPr lang="en-US" sz="2000" dirty="0">
                <a:solidFill>
                  <a:schemeClr val="bg1"/>
                </a:solidFill>
              </a:rPr>
              <a:t>PageHeader</a:t>
            </a:r>
            <a:r>
              <a:rPr lang="he-IL" sz="2000" dirty="0">
                <a:solidFill>
                  <a:schemeClr val="bg1"/>
                </a:solidFill>
              </a:rPr>
              <a:t> עם הכותרות המתאימות</a:t>
            </a:r>
          </a:p>
          <a:p>
            <a:pPr lvl="1"/>
            <a:r>
              <a:rPr lang="he-IL" sz="2000" dirty="0">
                <a:solidFill>
                  <a:schemeClr val="bg1"/>
                </a:solidFill>
              </a:rPr>
              <a:t>ניצור אזור רספונסיבי באמצעות הקומפוננט </a:t>
            </a:r>
            <a:r>
              <a:rPr lang="en-US" sz="2000" dirty="0">
                <a:solidFill>
                  <a:schemeClr val="bg1"/>
                </a:solidFill>
              </a:rPr>
              <a:t>Grid</a:t>
            </a:r>
            <a:endParaRPr lang="he-IL" sz="2000" dirty="0">
              <a:solidFill>
                <a:schemeClr val="bg1"/>
              </a:solidFill>
            </a:endParaRPr>
          </a:p>
          <a:p>
            <a:pPr lvl="2"/>
            <a:r>
              <a:rPr lang="he-IL" sz="1600" dirty="0">
                <a:solidFill>
                  <a:schemeClr val="bg1"/>
                </a:solidFill>
              </a:rPr>
              <a:t>נקבע כי החלק של המלל יתפוס את כל רוחב המסך בגודל מסך קטן ויתפוס 8 עמודות מעל גודל מסך </a:t>
            </a:r>
            <a:r>
              <a:rPr lang="en-US" sz="1600" dirty="0">
                <a:solidFill>
                  <a:schemeClr val="bg1"/>
                </a:solidFill>
              </a:rPr>
              <a:t>md</a:t>
            </a:r>
            <a:r>
              <a:rPr lang="he-IL" sz="1600" dirty="0">
                <a:solidFill>
                  <a:schemeClr val="bg1"/>
                </a:solidFill>
              </a:rPr>
              <a:t> ונמרכז את התוכן לאמצע באמצעות </a:t>
            </a:r>
            <a:r>
              <a:rPr lang="en-US" sz="1600" dirty="0" err="1">
                <a:solidFill>
                  <a:schemeClr val="bg1"/>
                </a:solidFill>
              </a:rPr>
              <a:t>alignSelf</a:t>
            </a:r>
            <a:r>
              <a:rPr lang="en-US" sz="1600" dirty="0">
                <a:solidFill>
                  <a:schemeClr val="bg1"/>
                </a:solidFill>
              </a:rPr>
              <a:t>=“center”</a:t>
            </a:r>
            <a:endParaRPr lang="he-IL" sz="1600" dirty="0">
              <a:solidFill>
                <a:schemeClr val="bg1"/>
              </a:solidFill>
            </a:endParaRPr>
          </a:p>
          <a:p>
            <a:pPr lvl="2"/>
            <a:r>
              <a:rPr lang="he-IL" sz="1600" dirty="0">
                <a:solidFill>
                  <a:schemeClr val="bg1"/>
                </a:solidFill>
              </a:rPr>
              <a:t>נקבע את החלק של התמונה כך שיוצג לגולש רק מגודל מסך </a:t>
            </a:r>
            <a:r>
              <a:rPr lang="en-US" sz="1600" dirty="0">
                <a:solidFill>
                  <a:schemeClr val="bg1"/>
                </a:solidFill>
              </a:rPr>
              <a:t>md</a:t>
            </a:r>
            <a:r>
              <a:rPr lang="he-IL" sz="1600" dirty="0">
                <a:solidFill>
                  <a:schemeClr val="bg1"/>
                </a:solidFill>
              </a:rPr>
              <a:t> ונמרכז אותו </a:t>
            </a:r>
          </a:p>
          <a:p>
            <a:pPr lvl="3"/>
            <a:r>
              <a:rPr lang="he-IL" sz="1400" dirty="0">
                <a:solidFill>
                  <a:schemeClr val="bg1"/>
                </a:solidFill>
              </a:rPr>
              <a:t>מחרוזת התווים בערך של מאפיין </a:t>
            </a:r>
            <a:r>
              <a:rPr lang="en-US" sz="1400" dirty="0">
                <a:solidFill>
                  <a:schemeClr val="bg1"/>
                </a:solidFill>
              </a:rPr>
              <a:t>src</a:t>
            </a:r>
            <a:r>
              <a:rPr lang="he-IL" sz="1400" dirty="0">
                <a:solidFill>
                  <a:schemeClr val="bg1"/>
                </a:solidFill>
              </a:rPr>
              <a:t> תתחיל בסימן </a:t>
            </a:r>
            <a:r>
              <a:rPr lang="he-IL" sz="1400" dirty="0" err="1">
                <a:solidFill>
                  <a:schemeClr val="bg1"/>
                </a:solidFill>
              </a:rPr>
              <a:t>סלאש</a:t>
            </a:r>
            <a:r>
              <a:rPr lang="he-IL" sz="1400" dirty="0">
                <a:solidFill>
                  <a:schemeClr val="bg1"/>
                </a:solidFill>
              </a:rPr>
              <a:t> / כדי ש </a:t>
            </a:r>
            <a:r>
              <a:rPr lang="en-US" sz="1400" dirty="0">
                <a:solidFill>
                  <a:schemeClr val="bg1"/>
                </a:solidFill>
              </a:rPr>
              <a:t>react</a:t>
            </a:r>
            <a:r>
              <a:rPr lang="he-IL" sz="1400" dirty="0">
                <a:solidFill>
                  <a:schemeClr val="bg1"/>
                </a:solidFill>
              </a:rPr>
              <a:t> תתחיל את החיפוש של בתיקיית </a:t>
            </a:r>
            <a:r>
              <a:rPr lang="en-US" sz="1400" dirty="0">
                <a:solidFill>
                  <a:schemeClr val="bg1"/>
                </a:solidFill>
              </a:rPr>
              <a:t>public</a:t>
            </a:r>
            <a:r>
              <a:rPr lang="he-IL" sz="1400" dirty="0">
                <a:solidFill>
                  <a:schemeClr val="bg1"/>
                </a:solidFill>
              </a:rPr>
              <a:t> ולאחר מכן נשלים את הנתיב עד לתמונה המבוקשת </a:t>
            </a:r>
          </a:p>
        </p:txBody>
      </p:sp>
      <p:pic>
        <p:nvPicPr>
          <p:cNvPr id="6" name="תמונה 5">
            <a:extLst>
              <a:ext uri="{FF2B5EF4-FFF2-40B4-BE49-F238E27FC236}">
                <a16:creationId xmlns:a16="http://schemas.microsoft.com/office/drawing/2014/main" id="{A04CE69C-A397-F8EF-486A-03397E90C3F7}"/>
              </a:ext>
            </a:extLst>
          </p:cNvPr>
          <p:cNvPicPr>
            <a:picLocks noChangeAspect="1"/>
          </p:cNvPicPr>
          <p:nvPr/>
        </p:nvPicPr>
        <p:blipFill>
          <a:blip r:embed="rId4"/>
          <a:stretch>
            <a:fillRect/>
          </a:stretch>
        </p:blipFill>
        <p:spPr>
          <a:xfrm>
            <a:off x="2806" y="0"/>
            <a:ext cx="5674093" cy="6858000"/>
          </a:xfrm>
          <a:prstGeom prst="rect">
            <a:avLst/>
          </a:prstGeom>
        </p:spPr>
      </p:pic>
      <p:cxnSp>
        <p:nvCxnSpPr>
          <p:cNvPr id="8" name="מחבר: מרפקי 7">
            <a:extLst>
              <a:ext uri="{FF2B5EF4-FFF2-40B4-BE49-F238E27FC236}">
                <a16:creationId xmlns:a16="http://schemas.microsoft.com/office/drawing/2014/main" id="{1DC1036C-EA52-03ED-02FE-9BBFF113AA28}"/>
              </a:ext>
            </a:extLst>
          </p:cNvPr>
          <p:cNvCxnSpPr>
            <a:cxnSpLocks/>
          </p:cNvCxnSpPr>
          <p:nvPr/>
        </p:nvCxnSpPr>
        <p:spPr>
          <a:xfrm rot="10800000">
            <a:off x="3045044" y="1988598"/>
            <a:ext cx="3790763" cy="204186"/>
          </a:xfrm>
          <a:prstGeom prst="bentConnector3">
            <a:avLst>
              <a:gd name="adj1" fmla="val 2002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סוגר מסולסל ימני 17">
            <a:extLst>
              <a:ext uri="{FF2B5EF4-FFF2-40B4-BE49-F238E27FC236}">
                <a16:creationId xmlns:a16="http://schemas.microsoft.com/office/drawing/2014/main" id="{A6DAA147-C738-9100-C344-8B2E27020BF4}"/>
              </a:ext>
            </a:extLst>
          </p:cNvPr>
          <p:cNvSpPr/>
          <p:nvPr/>
        </p:nvSpPr>
        <p:spPr>
          <a:xfrm>
            <a:off x="5175682" y="2192784"/>
            <a:ext cx="230819" cy="727969"/>
          </a:xfrm>
          <a:prstGeom prst="rightBrace">
            <a:avLst>
              <a:gd name="adj1" fmla="val 1987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0" name="מחבר: מרפקי 19">
            <a:extLst>
              <a:ext uri="{FF2B5EF4-FFF2-40B4-BE49-F238E27FC236}">
                <a16:creationId xmlns:a16="http://schemas.microsoft.com/office/drawing/2014/main" id="{F5839DE2-E506-BD7C-8C5D-A20F0D0AEF55}"/>
              </a:ext>
            </a:extLst>
          </p:cNvPr>
          <p:cNvCxnSpPr>
            <a:cxnSpLocks/>
            <a:stCxn id="18" idx="1"/>
          </p:cNvCxnSpPr>
          <p:nvPr/>
        </p:nvCxnSpPr>
        <p:spPr>
          <a:xfrm rot="10800000" flipH="1" flipV="1">
            <a:off x="5406501" y="2556769"/>
            <a:ext cx="1757778" cy="239696"/>
          </a:xfrm>
          <a:prstGeom prst="bentConnector5">
            <a:avLst>
              <a:gd name="adj1" fmla="val 38510"/>
              <a:gd name="adj2" fmla="val 100926"/>
              <a:gd name="adj3" fmla="val 99495"/>
            </a:avLst>
          </a:prstGeom>
        </p:spPr>
        <p:style>
          <a:lnRef idx="1">
            <a:schemeClr val="accent1"/>
          </a:lnRef>
          <a:fillRef idx="0">
            <a:schemeClr val="accent1"/>
          </a:fillRef>
          <a:effectRef idx="0">
            <a:schemeClr val="accent1"/>
          </a:effectRef>
          <a:fontRef idx="minor">
            <a:schemeClr val="tx1"/>
          </a:fontRef>
        </p:style>
      </p:cxnSp>
      <p:cxnSp>
        <p:nvCxnSpPr>
          <p:cNvPr id="32" name="מחבר חץ ישר 31">
            <a:extLst>
              <a:ext uri="{FF2B5EF4-FFF2-40B4-BE49-F238E27FC236}">
                <a16:creationId xmlns:a16="http://schemas.microsoft.com/office/drawing/2014/main" id="{90285AD2-E21B-E42C-65C4-0B6DF3894E33}"/>
              </a:ext>
            </a:extLst>
          </p:cNvPr>
          <p:cNvCxnSpPr/>
          <p:nvPr/>
        </p:nvCxnSpPr>
        <p:spPr>
          <a:xfrm flipH="1">
            <a:off x="3435660" y="3404586"/>
            <a:ext cx="3095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FF86F657-1715-C54E-BBFD-21CD899BE650}"/>
              </a:ext>
            </a:extLst>
          </p:cNvPr>
          <p:cNvCxnSpPr/>
          <p:nvPr/>
        </p:nvCxnSpPr>
        <p:spPr>
          <a:xfrm rot="10800000">
            <a:off x="5255582" y="3595456"/>
            <a:ext cx="1464815" cy="124288"/>
          </a:xfrm>
          <a:prstGeom prst="bentConnector3">
            <a:avLst>
              <a:gd name="adj1" fmla="val 415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רפקי 38">
            <a:extLst>
              <a:ext uri="{FF2B5EF4-FFF2-40B4-BE49-F238E27FC236}">
                <a16:creationId xmlns:a16="http://schemas.microsoft.com/office/drawing/2014/main" id="{33D4E90B-E8C3-B917-0B37-6833517CFBC2}"/>
              </a:ext>
            </a:extLst>
          </p:cNvPr>
          <p:cNvCxnSpPr/>
          <p:nvPr/>
        </p:nvCxnSpPr>
        <p:spPr>
          <a:xfrm rot="10800000" flipV="1">
            <a:off x="4589755" y="4438832"/>
            <a:ext cx="1925348" cy="346231"/>
          </a:xfrm>
          <a:prstGeom prst="bentConnector3">
            <a:avLst>
              <a:gd name="adj1" fmla="val 361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מחבר: מרפקי 41">
            <a:extLst>
              <a:ext uri="{FF2B5EF4-FFF2-40B4-BE49-F238E27FC236}">
                <a16:creationId xmlns:a16="http://schemas.microsoft.com/office/drawing/2014/main" id="{72B358DE-6914-DDA4-956D-1904EFDAAE4A}"/>
              </a:ext>
            </a:extLst>
          </p:cNvPr>
          <p:cNvCxnSpPr/>
          <p:nvPr/>
        </p:nvCxnSpPr>
        <p:spPr>
          <a:xfrm rot="10800000" flipV="1">
            <a:off x="5326602" y="5140170"/>
            <a:ext cx="1287262" cy="2396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8734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a:t>
            </a:r>
          </a:p>
          <a:p>
            <a:r>
              <a:rPr lang="he-IL" sz="2000" dirty="0">
                <a:solidFill>
                  <a:schemeClr val="bg1"/>
                </a:solidFill>
              </a:rPr>
              <a:t>אנחנו רואים את כותרות הדף</a:t>
            </a:r>
          </a:p>
          <a:p>
            <a:r>
              <a:rPr lang="he-IL" sz="2000" dirty="0">
                <a:solidFill>
                  <a:schemeClr val="bg1"/>
                </a:solidFill>
              </a:rPr>
              <a:t>את החלק המיועד לטקס המסביר על האפליקציה</a:t>
            </a:r>
          </a:p>
          <a:p>
            <a:r>
              <a:rPr lang="he-IL" sz="2000" dirty="0">
                <a:solidFill>
                  <a:schemeClr val="bg1"/>
                </a:solidFill>
              </a:rPr>
              <a:t>ורואים את התמונה של הכרטיס</a:t>
            </a:r>
          </a:p>
        </p:txBody>
      </p:sp>
      <p:pic>
        <p:nvPicPr>
          <p:cNvPr id="7" name="תמונה 6">
            <a:extLst>
              <a:ext uri="{FF2B5EF4-FFF2-40B4-BE49-F238E27FC236}">
                <a16:creationId xmlns:a16="http://schemas.microsoft.com/office/drawing/2014/main" id="{9DB92C5E-13F5-ACD6-BC52-394B9CC071F5}"/>
              </a:ext>
            </a:extLst>
          </p:cNvPr>
          <p:cNvPicPr>
            <a:picLocks noChangeAspect="1"/>
          </p:cNvPicPr>
          <p:nvPr/>
        </p:nvPicPr>
        <p:blipFill>
          <a:blip r:embed="rId4"/>
          <a:stretch>
            <a:fillRect/>
          </a:stretch>
        </p:blipFill>
        <p:spPr>
          <a:xfrm>
            <a:off x="362447" y="1348457"/>
            <a:ext cx="7163991" cy="4161085"/>
          </a:xfrm>
          <a:prstGeom prst="rect">
            <a:avLst/>
          </a:prstGeom>
        </p:spPr>
      </p:pic>
    </p:spTree>
    <p:extLst>
      <p:ext uri="{BB962C8B-B14F-4D97-AF65-F5344CB8AC3E}">
        <p14:creationId xmlns:p14="http://schemas.microsoft.com/office/powerpoint/2010/main" val="36874799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291993"/>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Hooks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271522"/>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en-US" sz="2800" b="1" i="0" dirty="0">
                <a:solidFill>
                  <a:schemeClr val="bg1"/>
                </a:solidFill>
                <a:effectLst/>
                <a:latin typeface="almoniNeue"/>
              </a:rPr>
              <a:t>Hooks are a new addition in React 16.8. They let you use state and other React features without writing a class.</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8DF8866A-F693-836E-5364-473BDF553C75}"/>
              </a:ext>
            </a:extLst>
          </p:cNvPr>
          <p:cNvSpPr txBox="1"/>
          <p:nvPr/>
        </p:nvSpPr>
        <p:spPr>
          <a:xfrm>
            <a:off x="1660124" y="5153072"/>
            <a:ext cx="8646851" cy="369332"/>
          </a:xfrm>
          <a:prstGeom prst="rect">
            <a:avLst/>
          </a:prstGeom>
          <a:noFill/>
        </p:spPr>
        <p:txBody>
          <a:bodyPr wrap="square">
            <a:spAutoFit/>
          </a:bodyPr>
          <a:lstStyle/>
          <a:p>
            <a:pPr algn="ctr"/>
            <a:r>
              <a:rPr lang="he-IL" dirty="0">
                <a:hlinkClick r:id="rId7"/>
              </a:rPr>
              <a:t>https://reactjs.org/docs/hooks-overview.html</a:t>
            </a:r>
            <a:r>
              <a:rPr lang="he-IL" dirty="0"/>
              <a:t> </a:t>
            </a:r>
          </a:p>
        </p:txBody>
      </p:sp>
    </p:spTree>
    <p:extLst>
      <p:ext uri="{BB962C8B-B14F-4D97-AF65-F5344CB8AC3E}">
        <p14:creationId xmlns:p14="http://schemas.microsoft.com/office/powerpoint/2010/main" val="21063468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1830F9-EC86-EBB6-30B8-A6B2C69281F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8D4EC98B-AA9B-0419-9995-50FF8FFABB48}"/>
              </a:ext>
            </a:extLst>
          </p:cNvPr>
          <p:cNvSpPr>
            <a:spLocks noGrp="1"/>
          </p:cNvSpPr>
          <p:nvPr>
            <p:ph idx="1"/>
          </p:nvPr>
        </p:nvSpPr>
        <p:spPr/>
        <p:txBody>
          <a:bodyPr/>
          <a:lstStyle/>
          <a:p>
            <a:endParaRPr lang="he-IL"/>
          </a:p>
        </p:txBody>
      </p:sp>
      <p:pic>
        <p:nvPicPr>
          <p:cNvPr id="5122" name="Picture 2" descr="Blockchain Wallpapers - Top Free Blockchain Backgrounds - WallpaperAccess">
            <a:extLst>
              <a:ext uri="{FF2B5EF4-FFF2-40B4-BE49-F238E27FC236}">
                <a16:creationId xmlns:a16="http://schemas.microsoft.com/office/drawing/2014/main" id="{33A81F9A-7D75-710E-B7D6-DC63A2A4F4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1">
            <a:extLst>
              <a:ext uri="{FF2B5EF4-FFF2-40B4-BE49-F238E27FC236}">
                <a16:creationId xmlns:a16="http://schemas.microsoft.com/office/drawing/2014/main" id="{776A736E-1EBA-D09A-9DB3-DF4A9E82783D}"/>
              </a:ext>
            </a:extLst>
          </p:cNvPr>
          <p:cNvSpPr txBox="1">
            <a:spLocks/>
          </p:cNvSpPr>
          <p:nvPr/>
        </p:nvSpPr>
        <p:spPr>
          <a:xfrm>
            <a:off x="-14427" y="2684757"/>
            <a:ext cx="12192000" cy="1325563"/>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cs typeface="+mn-cs"/>
              </a:rPr>
              <a:t>Introducing React Hooks</a:t>
            </a:r>
            <a:endParaRPr lang="he-IL" dirty="0">
              <a:cs typeface="+mn-cs"/>
            </a:endParaRPr>
          </a:p>
        </p:txBody>
      </p:sp>
      <p:sp>
        <p:nvSpPr>
          <p:cNvPr id="5" name="תיבת טקסט 4">
            <a:extLst>
              <a:ext uri="{FF2B5EF4-FFF2-40B4-BE49-F238E27FC236}">
                <a16:creationId xmlns:a16="http://schemas.microsoft.com/office/drawing/2014/main" id="{31BB054B-462A-D78A-9DCF-76C53D411707}"/>
              </a:ext>
            </a:extLst>
          </p:cNvPr>
          <p:cNvSpPr txBox="1"/>
          <p:nvPr/>
        </p:nvSpPr>
        <p:spPr>
          <a:xfrm>
            <a:off x="0" y="3825654"/>
            <a:ext cx="12192000" cy="369332"/>
          </a:xfrm>
          <a:prstGeom prst="rect">
            <a:avLst/>
          </a:prstGeom>
          <a:noFill/>
        </p:spPr>
        <p:txBody>
          <a:bodyPr wrap="square">
            <a:spAutoFit/>
          </a:bodyPr>
          <a:lstStyle/>
          <a:p>
            <a:pPr algn="ctr"/>
            <a:r>
              <a:rPr lang="he-IL" u="sng" dirty="0">
                <a:solidFill>
                  <a:srgbClr val="3770B7"/>
                </a:solidFill>
                <a:hlinkClick r:id="rId4">
                  <a:extLst>
                    <a:ext uri="{A12FA001-AC4F-418D-AE19-62706E023703}">
                      <ahyp:hlinkClr xmlns:ahyp="http://schemas.microsoft.com/office/drawing/2018/hyperlinkcolor" val="tx"/>
                    </a:ext>
                  </a:extLst>
                </a:hlinkClick>
              </a:rPr>
              <a:t>https://www.youtube.com/watch?v=dpw9EHDh2bM&amp;t=4s</a:t>
            </a:r>
            <a:r>
              <a:rPr lang="he-IL" u="sng" dirty="0">
                <a:solidFill>
                  <a:srgbClr val="3770B7"/>
                </a:solidFill>
              </a:rPr>
              <a:t> </a:t>
            </a:r>
          </a:p>
        </p:txBody>
      </p:sp>
      <p:sp>
        <p:nvSpPr>
          <p:cNvPr id="6" name="מלבן 5">
            <a:extLst>
              <a:ext uri="{FF2B5EF4-FFF2-40B4-BE49-F238E27FC236}">
                <a16:creationId xmlns:a16="http://schemas.microsoft.com/office/drawing/2014/main" id="{547FB611-7182-A0A2-3F55-4874013CE661}"/>
              </a:ext>
            </a:extLst>
          </p:cNvPr>
          <p:cNvSpPr/>
          <p:nvPr/>
        </p:nvSpPr>
        <p:spPr>
          <a:xfrm>
            <a:off x="541538" y="612559"/>
            <a:ext cx="11026066" cy="5672831"/>
          </a:xfrm>
          <a:prstGeom prst="rect">
            <a:avLst/>
          </a:prstGeom>
          <a:noFill/>
          <a:ln w="9525" cap="flat" cmpd="sng" algn="ctr">
            <a:solidFill>
              <a:srgbClr val="3770B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Tree>
    <p:extLst>
      <p:ext uri="{BB962C8B-B14F-4D97-AF65-F5344CB8AC3E}">
        <p14:creationId xmlns:p14="http://schemas.microsoft.com/office/powerpoint/2010/main" val="4780883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Rules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500979" y="4439"/>
            <a:ext cx="7691020" cy="6849122"/>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זכר משטרה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682601" y="257453"/>
            <a:ext cx="7398798" cy="6343094"/>
          </a:xfrm>
          <a:prstGeom prst="rect">
            <a:avLst/>
          </a:prstGeom>
          <a:blipFill dpi="0"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2482068503"/>
              </p:ext>
            </p:extLst>
          </p:nvPr>
        </p:nvGraphicFramePr>
        <p:xfrm>
          <a:off x="5266886" y="1006926"/>
          <a:ext cx="6230228" cy="488009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7" name="תיבת טקסט 6">
            <a:extLst>
              <a:ext uri="{FF2B5EF4-FFF2-40B4-BE49-F238E27FC236}">
                <a16:creationId xmlns:a16="http://schemas.microsoft.com/office/drawing/2014/main" id="{88EA3E32-C583-F307-773A-84BA825A09AD}"/>
              </a:ext>
            </a:extLst>
          </p:cNvPr>
          <p:cNvSpPr txBox="1"/>
          <p:nvPr/>
        </p:nvSpPr>
        <p:spPr>
          <a:xfrm>
            <a:off x="4570705" y="6173056"/>
            <a:ext cx="7398799" cy="369332"/>
          </a:xfrm>
          <a:prstGeom prst="rect">
            <a:avLst/>
          </a:prstGeom>
          <a:noFill/>
        </p:spPr>
        <p:txBody>
          <a:bodyPr wrap="square">
            <a:spAutoFit/>
          </a:bodyPr>
          <a:lstStyle/>
          <a:p>
            <a:pPr algn="ctr"/>
            <a:r>
              <a:rPr lang="he-IL" dirty="0">
                <a:hlinkClick r:id="rId15"/>
              </a:rPr>
              <a:t>https://reactjs.org/docs/hooks-rules.html</a:t>
            </a:r>
            <a:r>
              <a:rPr lang="he-IL" dirty="0"/>
              <a:t> </a:t>
            </a:r>
          </a:p>
        </p:txBody>
      </p:sp>
    </p:spTree>
    <p:extLst>
      <p:ext uri="{BB962C8B-B14F-4D97-AF65-F5344CB8AC3E}">
        <p14:creationId xmlns:p14="http://schemas.microsoft.com/office/powerpoint/2010/main" val="428195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4800" dirty="0">
                <a:solidFill>
                  <a:schemeClr val="bg1"/>
                </a:solidFill>
              </a:rPr>
              <a:t>Installation</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lgn="ctr" rtl="0">
              <a:buNone/>
            </a:pPr>
            <a:r>
              <a:rPr lang="en-US" sz="3200" dirty="0">
                <a:solidFill>
                  <a:schemeClr val="bg1"/>
                </a:solidFill>
              </a:rPr>
              <a:t>npm i -g create-react-app</a:t>
            </a:r>
            <a:endParaRPr lang="he-IL" sz="3200" dirty="0">
              <a:solidFill>
                <a:schemeClr val="bg1"/>
              </a:solidFill>
            </a:endParaRPr>
          </a:p>
        </p:txBody>
      </p:sp>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4553679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800807" y="1937550"/>
            <a:ext cx="3843261"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useState</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Hook</a:t>
            </a:r>
            <a:r>
              <a:rPr lang="he-IL" sz="2400" dirty="0">
                <a:solidFill>
                  <a:schemeClr val="bg1"/>
                </a:solidFill>
              </a:rPr>
              <a:t> שתפקידו הוא לנהל את האובייקט </a:t>
            </a:r>
            <a:r>
              <a:rPr lang="en-US" sz="2400" dirty="0">
                <a:solidFill>
                  <a:schemeClr val="bg1"/>
                </a:solidFill>
              </a:rPr>
              <a:t>State</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74715" y="2910950"/>
            <a:ext cx="1047750" cy="1104900"/>
            <a:chOff x="385766" y="2800350"/>
            <a:chExt cx="1047750" cy="1104900"/>
          </a:xfrm>
        </p:grpSpPr>
        <p:pic>
          <p:nvPicPr>
            <p:cNvPr id="8" name="גרפיקה 7" descr="דו-מצבי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469731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0080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11970"/>
            <a:ext cx="5779098" cy="837942"/>
          </a:xfrm>
        </p:spPr>
        <p:txBody>
          <a:bodyPr>
            <a:noAutofit/>
          </a:bodyPr>
          <a:lstStyle/>
          <a:p>
            <a:pPr algn="ctr"/>
            <a:r>
              <a:rPr lang="en-US" sz="5400" u="sng" dirty="0">
                <a:solidFill>
                  <a:schemeClr val="bg1"/>
                </a:solidFill>
                <a:latin typeface="Verdana Pro Black" panose="020B0A04030504040204" pitchFamily="34" charset="0"/>
                <a:cs typeface="Aharoni" panose="02010803020104030203" pitchFamily="2" charset="-79"/>
              </a:rPr>
              <a:t>useState</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80699" y="949911"/>
            <a:ext cx="5603983" cy="5796119"/>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400" dirty="0">
                <a:solidFill>
                  <a:schemeClr val="bg1"/>
                </a:solidFill>
              </a:rPr>
              <a:t>בדוגמה שלהלן ניצור </a:t>
            </a:r>
            <a:r>
              <a:rPr lang="en-US" sz="2400" dirty="0">
                <a:solidFill>
                  <a:schemeClr val="bg1"/>
                </a:solidFill>
              </a:rPr>
              <a:t>counter</a:t>
            </a:r>
            <a:r>
              <a:rPr lang="he-IL" sz="2400" dirty="0">
                <a:solidFill>
                  <a:schemeClr val="bg1"/>
                </a:solidFill>
              </a:rPr>
              <a:t> בעזרת </a:t>
            </a:r>
            <a:r>
              <a:rPr lang="en-US" sz="2400" dirty="0">
                <a:solidFill>
                  <a:schemeClr val="bg1"/>
                </a:solidFill>
              </a:rPr>
              <a:t>useState hook</a:t>
            </a:r>
            <a:r>
              <a:rPr lang="he-IL" sz="2400" dirty="0">
                <a:solidFill>
                  <a:schemeClr val="bg1"/>
                </a:solidFill>
              </a:rPr>
              <a:t> </a:t>
            </a:r>
          </a:p>
          <a:p>
            <a:r>
              <a:rPr lang="he-IL" sz="2200" dirty="0">
                <a:solidFill>
                  <a:schemeClr val="bg1"/>
                </a:solidFill>
              </a:rPr>
              <a:t>נחלץ את מטודת </a:t>
            </a:r>
            <a:r>
              <a:rPr lang="en-US" sz="2200" dirty="0">
                <a:solidFill>
                  <a:schemeClr val="bg1"/>
                </a:solidFill>
              </a:rPr>
              <a:t>useState</a:t>
            </a:r>
            <a:r>
              <a:rPr lang="he-IL" sz="2200" dirty="0">
                <a:solidFill>
                  <a:schemeClr val="bg1"/>
                </a:solidFill>
              </a:rPr>
              <a:t> מספריית </a:t>
            </a:r>
            <a:r>
              <a:rPr lang="en-US" sz="2200" dirty="0">
                <a:solidFill>
                  <a:schemeClr val="bg1"/>
                </a:solidFill>
              </a:rPr>
              <a:t>react</a:t>
            </a:r>
          </a:p>
          <a:p>
            <a:r>
              <a:rPr lang="he-IL" sz="2200" dirty="0">
                <a:solidFill>
                  <a:schemeClr val="bg1"/>
                </a:solidFill>
              </a:rPr>
              <a:t>ניצור קומפוננט בשם </a:t>
            </a:r>
            <a:r>
              <a:rPr lang="en-US" sz="2200" dirty="0">
                <a:solidFill>
                  <a:schemeClr val="bg1"/>
                </a:solidFill>
              </a:rPr>
              <a:t>SetCounter</a:t>
            </a:r>
            <a:r>
              <a:rPr lang="he-IL" sz="2200" dirty="0">
                <a:solidFill>
                  <a:schemeClr val="bg1"/>
                </a:solidFill>
              </a:rPr>
              <a:t> </a:t>
            </a:r>
          </a:p>
          <a:p>
            <a:pPr lvl="1"/>
            <a:r>
              <a:rPr lang="he-IL" sz="1900" dirty="0">
                <a:solidFill>
                  <a:schemeClr val="bg1"/>
                </a:solidFill>
              </a:rPr>
              <a:t>נעשה </a:t>
            </a:r>
            <a:r>
              <a:rPr lang="en-US" sz="1900" dirty="0">
                <a:solidFill>
                  <a:schemeClr val="bg1"/>
                </a:solidFill>
              </a:rPr>
              <a:t>array destructor</a:t>
            </a:r>
            <a:r>
              <a:rPr lang="he-IL" sz="1900" dirty="0">
                <a:solidFill>
                  <a:schemeClr val="bg1"/>
                </a:solidFill>
              </a:rPr>
              <a:t> למערך שיחזור אלינו מהפעלת מטודת </a:t>
            </a:r>
            <a:r>
              <a:rPr lang="en-US" sz="1900" dirty="0">
                <a:solidFill>
                  <a:schemeClr val="bg1"/>
                </a:solidFill>
              </a:rPr>
              <a:t>useState</a:t>
            </a:r>
            <a:r>
              <a:rPr lang="he-IL" sz="1900" dirty="0">
                <a:solidFill>
                  <a:schemeClr val="bg1"/>
                </a:solidFill>
              </a:rPr>
              <a:t> עם הפרמטר 0 ונחלץ ממנו את המפתחות:</a:t>
            </a:r>
          </a:p>
          <a:p>
            <a:pPr lvl="2"/>
            <a:r>
              <a:rPr lang="en-US" sz="1700" dirty="0">
                <a:solidFill>
                  <a:schemeClr val="bg1"/>
                </a:solidFill>
              </a:rPr>
              <a:t>counter</a:t>
            </a:r>
            <a:r>
              <a:rPr lang="he-IL" sz="1700" dirty="0">
                <a:solidFill>
                  <a:schemeClr val="bg1"/>
                </a:solidFill>
              </a:rPr>
              <a:t> – שם המשתנה </a:t>
            </a:r>
          </a:p>
          <a:p>
            <a:pPr lvl="2"/>
            <a:r>
              <a:rPr lang="en-US" sz="1700" dirty="0">
                <a:solidFill>
                  <a:schemeClr val="bg1"/>
                </a:solidFill>
              </a:rPr>
              <a:t>setCounter</a:t>
            </a:r>
            <a:r>
              <a:rPr lang="he-IL" sz="1700" dirty="0">
                <a:solidFill>
                  <a:schemeClr val="bg1"/>
                </a:solidFill>
              </a:rPr>
              <a:t> – מטודה שאחראית על שינוי ערכו של המשתנה</a:t>
            </a:r>
          </a:p>
          <a:p>
            <a:pPr lvl="1"/>
            <a:r>
              <a:rPr lang="he-IL" sz="1900" dirty="0">
                <a:solidFill>
                  <a:schemeClr val="bg1"/>
                </a:solidFill>
              </a:rPr>
              <a:t>נציב את הערך של המשתנה </a:t>
            </a:r>
            <a:r>
              <a:rPr lang="en-US" sz="1900" dirty="0">
                <a:solidFill>
                  <a:schemeClr val="bg1"/>
                </a:solidFill>
              </a:rPr>
              <a:t>counter</a:t>
            </a:r>
          </a:p>
          <a:p>
            <a:pPr lvl="1"/>
            <a:r>
              <a:rPr lang="he-IL" sz="1900" dirty="0">
                <a:solidFill>
                  <a:schemeClr val="bg1"/>
                </a:solidFill>
              </a:rPr>
              <a:t>ניצור כפתור שבלחיצה עליו יפעיל פונקציה אנונימית </a:t>
            </a:r>
          </a:p>
          <a:p>
            <a:pPr lvl="2"/>
            <a:r>
              <a:rPr lang="he-IL" sz="1700" dirty="0">
                <a:solidFill>
                  <a:schemeClr val="bg1"/>
                </a:solidFill>
              </a:rPr>
              <a:t>הפונקציה האנונימית תפעיל את מטודת </a:t>
            </a:r>
            <a:r>
              <a:rPr lang="en-US" sz="1700" dirty="0">
                <a:solidFill>
                  <a:schemeClr val="bg1"/>
                </a:solidFill>
              </a:rPr>
              <a:t>setCounter</a:t>
            </a:r>
            <a:r>
              <a:rPr lang="he-IL" sz="1700" dirty="0">
                <a:solidFill>
                  <a:schemeClr val="bg1"/>
                </a:solidFill>
              </a:rPr>
              <a:t> שחילצנו </a:t>
            </a:r>
          </a:p>
          <a:p>
            <a:pPr lvl="3"/>
            <a:r>
              <a:rPr lang="he-IL" sz="1500" dirty="0">
                <a:solidFill>
                  <a:schemeClr val="bg1"/>
                </a:solidFill>
              </a:rPr>
              <a:t>הפונקציה </a:t>
            </a:r>
            <a:r>
              <a:rPr lang="en-US" sz="1500" dirty="0">
                <a:solidFill>
                  <a:schemeClr val="bg1"/>
                </a:solidFill>
              </a:rPr>
              <a:t>setCounter</a:t>
            </a:r>
            <a:r>
              <a:rPr lang="he-IL" sz="1500" dirty="0">
                <a:solidFill>
                  <a:schemeClr val="bg1"/>
                </a:solidFill>
              </a:rPr>
              <a:t> מקבלת פונקציה אנונימית כאשר בפרמטר שלה היא מקבלת את ערכו של המשתנה </a:t>
            </a:r>
            <a:r>
              <a:rPr lang="en-US" sz="1500" dirty="0">
                <a:solidFill>
                  <a:schemeClr val="bg1"/>
                </a:solidFill>
              </a:rPr>
              <a:t>counter</a:t>
            </a:r>
            <a:r>
              <a:rPr lang="he-IL" sz="1500" dirty="0">
                <a:solidFill>
                  <a:schemeClr val="bg1"/>
                </a:solidFill>
              </a:rPr>
              <a:t> והיא מעלה אותו באחד</a:t>
            </a:r>
          </a:p>
          <a:p>
            <a:pPr lvl="3"/>
            <a:r>
              <a:rPr lang="he-IL" sz="1500" dirty="0">
                <a:solidFill>
                  <a:schemeClr val="bg1"/>
                </a:solidFill>
              </a:rPr>
              <a:t>הפונקציה </a:t>
            </a:r>
            <a:r>
              <a:rPr lang="en-US" sz="1500" dirty="0">
                <a:solidFill>
                  <a:schemeClr val="bg1"/>
                </a:solidFill>
              </a:rPr>
              <a:t>setCounter</a:t>
            </a:r>
            <a:r>
              <a:rPr lang="he-IL" sz="1500" dirty="0">
                <a:solidFill>
                  <a:schemeClr val="bg1"/>
                </a:solidFill>
              </a:rPr>
              <a:t> מקבלת פונקציה אנונימית כאשר בפרמטר שלה היא מקבלת את ערכו של המשתנה </a:t>
            </a:r>
            <a:r>
              <a:rPr lang="en-US" sz="1500" dirty="0">
                <a:solidFill>
                  <a:schemeClr val="bg1"/>
                </a:solidFill>
              </a:rPr>
              <a:t>counter</a:t>
            </a:r>
            <a:r>
              <a:rPr lang="he-IL" sz="1500" dirty="0">
                <a:solidFill>
                  <a:schemeClr val="bg1"/>
                </a:solidFill>
              </a:rPr>
              <a:t> והיא מורידה אותו באחד</a:t>
            </a:r>
          </a:p>
          <a:p>
            <a:pPr lvl="3"/>
            <a:r>
              <a:rPr lang="he-IL" sz="1500" dirty="0">
                <a:solidFill>
                  <a:schemeClr val="bg1"/>
                </a:solidFill>
              </a:rPr>
              <a:t>הפעם אנחנו מעבירים לפונקציה </a:t>
            </a:r>
            <a:r>
              <a:rPr lang="en-US" sz="1500" dirty="0">
                <a:solidFill>
                  <a:schemeClr val="bg1"/>
                </a:solidFill>
              </a:rPr>
              <a:t>setCounter</a:t>
            </a:r>
            <a:r>
              <a:rPr lang="he-IL" sz="1500" dirty="0">
                <a:solidFill>
                  <a:schemeClr val="bg1"/>
                </a:solidFill>
              </a:rPr>
              <a:t> את הערך שאנו מעוניינים שיהיה למשתנה </a:t>
            </a:r>
            <a:r>
              <a:rPr lang="en-US" sz="1500" dirty="0">
                <a:solidFill>
                  <a:schemeClr val="bg1"/>
                </a:solidFill>
              </a:rPr>
              <a:t>counter</a:t>
            </a:r>
            <a:r>
              <a:rPr lang="he-IL" sz="1500" dirty="0">
                <a:solidFill>
                  <a:schemeClr val="bg1"/>
                </a:solidFill>
              </a:rPr>
              <a:t> מבלי להעביר פונקציה אנונימית כי אין אנחנו לא משנים את הערך על בסיס הערך הקודם אלא מאפסים את הערך למספר אפס</a:t>
            </a:r>
          </a:p>
        </p:txBody>
      </p:sp>
      <p:pic>
        <p:nvPicPr>
          <p:cNvPr id="22" name="תמונה 21">
            <a:extLst>
              <a:ext uri="{FF2B5EF4-FFF2-40B4-BE49-F238E27FC236}">
                <a16:creationId xmlns:a16="http://schemas.microsoft.com/office/drawing/2014/main" id="{80D7558E-5753-82AB-A87B-15BE7670842D}"/>
              </a:ext>
            </a:extLst>
          </p:cNvPr>
          <p:cNvPicPr>
            <a:picLocks noChangeAspect="1"/>
          </p:cNvPicPr>
          <p:nvPr/>
        </p:nvPicPr>
        <p:blipFill>
          <a:blip r:embed="rId4"/>
          <a:stretch>
            <a:fillRect/>
          </a:stretch>
        </p:blipFill>
        <p:spPr>
          <a:xfrm>
            <a:off x="-12103" y="0"/>
            <a:ext cx="5727290" cy="6858000"/>
          </a:xfrm>
          <a:prstGeom prst="rect">
            <a:avLst/>
          </a:prstGeom>
        </p:spPr>
      </p:pic>
      <p:cxnSp>
        <p:nvCxnSpPr>
          <p:cNvPr id="25" name="מחבר: מרפקי 24">
            <a:extLst>
              <a:ext uri="{FF2B5EF4-FFF2-40B4-BE49-F238E27FC236}">
                <a16:creationId xmlns:a16="http://schemas.microsoft.com/office/drawing/2014/main" id="{EC0111FD-E700-EB46-8AF6-2F81D6025B98}"/>
              </a:ext>
            </a:extLst>
          </p:cNvPr>
          <p:cNvCxnSpPr/>
          <p:nvPr/>
        </p:nvCxnSpPr>
        <p:spPr>
          <a:xfrm rot="10800000">
            <a:off x="3986074" y="1145219"/>
            <a:ext cx="2426828" cy="1305018"/>
          </a:xfrm>
          <a:prstGeom prst="bentConnector3">
            <a:avLst>
              <a:gd name="adj1" fmla="val 137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B911DA62-FA90-B742-38DE-D782E44001BD}"/>
              </a:ext>
            </a:extLst>
          </p:cNvPr>
          <p:cNvCxnSpPr/>
          <p:nvPr/>
        </p:nvCxnSpPr>
        <p:spPr>
          <a:xfrm rot="10800000">
            <a:off x="3195962" y="568171"/>
            <a:ext cx="4376691" cy="1180730"/>
          </a:xfrm>
          <a:prstGeom prst="bentConnector3">
            <a:avLst>
              <a:gd name="adj1" fmla="val 295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C9B43C6C-50F8-61A2-67F4-4CCF6FC7D74D}"/>
              </a:ext>
            </a:extLst>
          </p:cNvPr>
          <p:cNvCxnSpPr/>
          <p:nvPr/>
        </p:nvCxnSpPr>
        <p:spPr>
          <a:xfrm rot="10800000">
            <a:off x="3329127" y="2281562"/>
            <a:ext cx="4554245" cy="1580225"/>
          </a:xfrm>
          <a:prstGeom prst="bentConnector3">
            <a:avLst>
              <a:gd name="adj1" fmla="val 416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מחבר: מרפקי 33">
            <a:extLst>
              <a:ext uri="{FF2B5EF4-FFF2-40B4-BE49-F238E27FC236}">
                <a16:creationId xmlns:a16="http://schemas.microsoft.com/office/drawing/2014/main" id="{89FA3206-65DD-0481-FC12-DD9B7E160E2E}"/>
              </a:ext>
            </a:extLst>
          </p:cNvPr>
          <p:cNvCxnSpPr>
            <a:cxnSpLocks/>
          </p:cNvCxnSpPr>
          <p:nvPr/>
        </p:nvCxnSpPr>
        <p:spPr>
          <a:xfrm rot="10800000">
            <a:off x="5255581" y="3027286"/>
            <a:ext cx="2903000" cy="2166153"/>
          </a:xfrm>
          <a:prstGeom prst="bentConnector3">
            <a:avLst>
              <a:gd name="adj1" fmla="val 799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מחבר: מרפקי 39">
            <a:extLst>
              <a:ext uri="{FF2B5EF4-FFF2-40B4-BE49-F238E27FC236}">
                <a16:creationId xmlns:a16="http://schemas.microsoft.com/office/drawing/2014/main" id="{4A329FE4-C665-5E83-20C3-B36B1EEB9B85}"/>
              </a:ext>
            </a:extLst>
          </p:cNvPr>
          <p:cNvCxnSpPr/>
          <p:nvPr/>
        </p:nvCxnSpPr>
        <p:spPr>
          <a:xfrm rot="10800000">
            <a:off x="4563123" y="4296793"/>
            <a:ext cx="2015231" cy="1118587"/>
          </a:xfrm>
          <a:prstGeom prst="bentConnector3">
            <a:avLst>
              <a:gd name="adj1" fmla="val 997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מחבר: מרפקי 42">
            <a:extLst>
              <a:ext uri="{FF2B5EF4-FFF2-40B4-BE49-F238E27FC236}">
                <a16:creationId xmlns:a16="http://schemas.microsoft.com/office/drawing/2014/main" id="{F7423018-64F0-44FC-0E4C-F11686E720BD}"/>
              </a:ext>
            </a:extLst>
          </p:cNvPr>
          <p:cNvCxnSpPr/>
          <p:nvPr/>
        </p:nvCxnSpPr>
        <p:spPr>
          <a:xfrm rot="10800000">
            <a:off x="3799643" y="5264458"/>
            <a:ext cx="2870978" cy="754602"/>
          </a:xfrm>
          <a:prstGeom prst="bentConnector3">
            <a:avLst>
              <a:gd name="adj1" fmla="val 8525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2239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0080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11969"/>
            <a:ext cx="5779098" cy="1250105"/>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useState with Function</a:t>
            </a:r>
            <a:endParaRPr lang="he-IL" sz="40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80699" y="1466850"/>
            <a:ext cx="5603983" cy="5279180"/>
          </a:xfrm>
          <a:effectLst>
            <a:outerShdw blurRad="50800" dist="38100" dir="2700000" algn="tl" rotWithShape="0">
              <a:prstClr val="black">
                <a:alpha val="40000"/>
              </a:prstClr>
            </a:outerShdw>
          </a:effectLst>
        </p:spPr>
        <p:txBody>
          <a:bodyPr>
            <a:normAutofit fontScale="92500" lnSpcReduction="20000"/>
          </a:bodyPr>
          <a:lstStyle/>
          <a:p>
            <a:pPr marL="0" indent="0">
              <a:buNone/>
            </a:pPr>
            <a:r>
              <a:rPr lang="he-IL" sz="2400" dirty="0">
                <a:solidFill>
                  <a:schemeClr val="bg1"/>
                </a:solidFill>
              </a:rPr>
              <a:t>בדוגמה שלהלן יצרנו פונקציה שבהתאם למה שנעביר לה היא תפעיל תשנה את ערכו של </a:t>
            </a:r>
            <a:r>
              <a:rPr lang="en-US" sz="2400" dirty="0">
                <a:solidFill>
                  <a:schemeClr val="bg1"/>
                </a:solidFill>
              </a:rPr>
              <a:t>counter</a:t>
            </a:r>
            <a:r>
              <a:rPr lang="he-IL" sz="2400" dirty="0">
                <a:solidFill>
                  <a:schemeClr val="bg1"/>
                </a:solidFill>
              </a:rPr>
              <a:t> בעזרת </a:t>
            </a:r>
            <a:r>
              <a:rPr lang="en-US" sz="2400" dirty="0">
                <a:solidFill>
                  <a:schemeClr val="bg1"/>
                </a:solidFill>
              </a:rPr>
              <a:t>useState</a:t>
            </a:r>
            <a:r>
              <a:rPr lang="he-IL" sz="2400" dirty="0">
                <a:solidFill>
                  <a:schemeClr val="bg1"/>
                </a:solidFill>
              </a:rPr>
              <a:t> </a:t>
            </a:r>
          </a:p>
          <a:p>
            <a:r>
              <a:rPr lang="he-IL" sz="2200" dirty="0">
                <a:solidFill>
                  <a:schemeClr val="bg1"/>
                </a:solidFill>
              </a:rPr>
              <a:t>ניצור קומפוננט בשם </a:t>
            </a:r>
            <a:r>
              <a:rPr lang="en-US" sz="2200" dirty="0" err="1">
                <a:solidFill>
                  <a:schemeClr val="bg1"/>
                </a:solidFill>
              </a:rPr>
              <a:t>SetFunction</a:t>
            </a:r>
            <a:r>
              <a:rPr lang="he-IL" sz="2200" dirty="0">
                <a:solidFill>
                  <a:schemeClr val="bg1"/>
                </a:solidFill>
              </a:rPr>
              <a:t> </a:t>
            </a:r>
          </a:p>
          <a:p>
            <a:pPr lvl="1"/>
            <a:r>
              <a:rPr lang="he-IL" sz="1900" dirty="0">
                <a:solidFill>
                  <a:schemeClr val="bg1"/>
                </a:solidFill>
              </a:rPr>
              <a:t>נעשה </a:t>
            </a:r>
            <a:r>
              <a:rPr lang="en-US" sz="1900" dirty="0">
                <a:solidFill>
                  <a:schemeClr val="bg1"/>
                </a:solidFill>
              </a:rPr>
              <a:t>array destructor</a:t>
            </a:r>
            <a:r>
              <a:rPr lang="he-IL" sz="1900" dirty="0">
                <a:solidFill>
                  <a:schemeClr val="bg1"/>
                </a:solidFill>
              </a:rPr>
              <a:t> למערך שיחזור אלינו מהפעלת מטודת </a:t>
            </a:r>
            <a:r>
              <a:rPr lang="en-US" sz="1900" dirty="0">
                <a:solidFill>
                  <a:schemeClr val="bg1"/>
                </a:solidFill>
              </a:rPr>
              <a:t>useState</a:t>
            </a:r>
            <a:r>
              <a:rPr lang="he-IL" sz="1900" dirty="0">
                <a:solidFill>
                  <a:schemeClr val="bg1"/>
                </a:solidFill>
              </a:rPr>
              <a:t> עם הפרמטר 0 ונחלץ ממנו את המפתחות:</a:t>
            </a:r>
          </a:p>
          <a:p>
            <a:pPr lvl="2"/>
            <a:r>
              <a:rPr lang="en-US" sz="1700" dirty="0">
                <a:solidFill>
                  <a:schemeClr val="bg1"/>
                </a:solidFill>
              </a:rPr>
              <a:t>count</a:t>
            </a:r>
            <a:r>
              <a:rPr lang="he-IL" sz="1700" dirty="0">
                <a:solidFill>
                  <a:schemeClr val="bg1"/>
                </a:solidFill>
              </a:rPr>
              <a:t> – שם המשתנה </a:t>
            </a:r>
          </a:p>
          <a:p>
            <a:pPr lvl="2"/>
            <a:r>
              <a:rPr lang="en-US" sz="1700" dirty="0" err="1">
                <a:solidFill>
                  <a:schemeClr val="bg1"/>
                </a:solidFill>
              </a:rPr>
              <a:t>setCount</a:t>
            </a:r>
            <a:r>
              <a:rPr lang="he-IL" sz="1700" dirty="0">
                <a:solidFill>
                  <a:schemeClr val="bg1"/>
                </a:solidFill>
              </a:rPr>
              <a:t> – מטודה שאחראית על שינוי ערכו של המשתנה</a:t>
            </a:r>
          </a:p>
          <a:p>
            <a:r>
              <a:rPr lang="he-IL" sz="2200" dirty="0">
                <a:solidFill>
                  <a:schemeClr val="bg1"/>
                </a:solidFill>
              </a:rPr>
              <a:t>ניצור פונקציה בשם </a:t>
            </a:r>
            <a:r>
              <a:rPr lang="en-US" sz="2200" dirty="0" err="1">
                <a:solidFill>
                  <a:schemeClr val="bg1"/>
                </a:solidFill>
              </a:rPr>
              <a:t>changeNum</a:t>
            </a:r>
            <a:r>
              <a:rPr lang="he-IL" sz="2200" dirty="0">
                <a:solidFill>
                  <a:schemeClr val="bg1"/>
                </a:solidFill>
              </a:rPr>
              <a:t> ש</a:t>
            </a:r>
          </a:p>
          <a:p>
            <a:pPr lvl="1"/>
            <a:r>
              <a:rPr lang="he-IL" sz="1800" dirty="0">
                <a:solidFill>
                  <a:schemeClr val="bg1"/>
                </a:solidFill>
              </a:rPr>
              <a:t>תקבל בפרמטר </a:t>
            </a:r>
            <a:r>
              <a:rPr lang="en-US" sz="1800" dirty="0">
                <a:solidFill>
                  <a:schemeClr val="bg1"/>
                </a:solidFill>
              </a:rPr>
              <a:t>term</a:t>
            </a:r>
            <a:r>
              <a:rPr lang="he-IL" sz="1800" dirty="0">
                <a:solidFill>
                  <a:schemeClr val="bg1"/>
                </a:solidFill>
              </a:rPr>
              <a:t> </a:t>
            </a:r>
            <a:endParaRPr lang="he-IL" sz="1100" dirty="0">
              <a:solidFill>
                <a:schemeClr val="bg1"/>
              </a:solidFill>
            </a:endParaRPr>
          </a:p>
          <a:p>
            <a:pPr lvl="1"/>
            <a:r>
              <a:rPr lang="he-IL" sz="1800" dirty="0">
                <a:solidFill>
                  <a:schemeClr val="bg1"/>
                </a:solidFill>
              </a:rPr>
              <a:t>תתנה ואם הערך של </a:t>
            </a:r>
            <a:r>
              <a:rPr lang="en-US" sz="1800" dirty="0">
                <a:solidFill>
                  <a:schemeClr val="bg1"/>
                </a:solidFill>
              </a:rPr>
              <a:t>term</a:t>
            </a:r>
            <a:r>
              <a:rPr lang="he-IL" sz="1800" dirty="0">
                <a:solidFill>
                  <a:schemeClr val="bg1"/>
                </a:solidFill>
              </a:rPr>
              <a:t> הוא מחרוזת התווים </a:t>
            </a:r>
            <a:r>
              <a:rPr lang="en-US" sz="1800" dirty="0">
                <a:solidFill>
                  <a:schemeClr val="bg1"/>
                </a:solidFill>
              </a:rPr>
              <a:t>“increment”</a:t>
            </a:r>
            <a:r>
              <a:rPr lang="he-IL" sz="1800" dirty="0">
                <a:solidFill>
                  <a:schemeClr val="bg1"/>
                </a:solidFill>
              </a:rPr>
              <a:t> היא תעצור ותפעיל את מטודת </a:t>
            </a:r>
            <a:r>
              <a:rPr lang="en-US" sz="1800" dirty="0" err="1">
                <a:solidFill>
                  <a:schemeClr val="bg1"/>
                </a:solidFill>
              </a:rPr>
              <a:t>setCount</a:t>
            </a:r>
            <a:r>
              <a:rPr lang="he-IL" sz="1800" dirty="0">
                <a:solidFill>
                  <a:schemeClr val="bg1"/>
                </a:solidFill>
              </a:rPr>
              <a:t> ותעלה את המספר באחד</a:t>
            </a:r>
          </a:p>
          <a:p>
            <a:pPr lvl="1"/>
            <a:r>
              <a:rPr lang="he-IL" sz="1800" dirty="0">
                <a:solidFill>
                  <a:schemeClr val="bg1"/>
                </a:solidFill>
              </a:rPr>
              <a:t>תתנה ואם הערך של </a:t>
            </a:r>
            <a:r>
              <a:rPr lang="en-US" sz="1800" dirty="0">
                <a:solidFill>
                  <a:schemeClr val="bg1"/>
                </a:solidFill>
              </a:rPr>
              <a:t>term</a:t>
            </a:r>
            <a:r>
              <a:rPr lang="he-IL" sz="1800" dirty="0">
                <a:solidFill>
                  <a:schemeClr val="bg1"/>
                </a:solidFill>
              </a:rPr>
              <a:t> הוא מחרוזת התווים </a:t>
            </a:r>
            <a:r>
              <a:rPr lang="en-US" sz="1800" dirty="0">
                <a:solidFill>
                  <a:schemeClr val="bg1"/>
                </a:solidFill>
              </a:rPr>
              <a:t>“decrement”</a:t>
            </a:r>
            <a:r>
              <a:rPr lang="he-IL" sz="1800" dirty="0">
                <a:solidFill>
                  <a:schemeClr val="bg1"/>
                </a:solidFill>
              </a:rPr>
              <a:t> היא תעצור ותפעיל את מטודת </a:t>
            </a:r>
            <a:r>
              <a:rPr lang="en-US" sz="1800" dirty="0" err="1">
                <a:solidFill>
                  <a:schemeClr val="bg1"/>
                </a:solidFill>
              </a:rPr>
              <a:t>setCount</a:t>
            </a:r>
            <a:r>
              <a:rPr lang="he-IL" sz="1800" dirty="0">
                <a:solidFill>
                  <a:schemeClr val="bg1"/>
                </a:solidFill>
              </a:rPr>
              <a:t> ותוריד את המספר באחד</a:t>
            </a:r>
          </a:p>
          <a:p>
            <a:pPr lvl="1"/>
            <a:r>
              <a:rPr lang="he-IL" sz="1800" dirty="0">
                <a:solidFill>
                  <a:schemeClr val="bg1"/>
                </a:solidFill>
              </a:rPr>
              <a:t>ואם היא מקבלת משהו אחר היא תאפס את הערך של </a:t>
            </a:r>
            <a:r>
              <a:rPr lang="en-US" sz="1800" dirty="0">
                <a:solidFill>
                  <a:schemeClr val="bg1"/>
                </a:solidFill>
              </a:rPr>
              <a:t>count</a:t>
            </a:r>
            <a:endParaRPr lang="he-IL" sz="1800" dirty="0">
              <a:solidFill>
                <a:schemeClr val="bg1"/>
              </a:solidFill>
            </a:endParaRPr>
          </a:p>
          <a:p>
            <a:r>
              <a:rPr lang="he-IL" sz="2200" dirty="0">
                <a:solidFill>
                  <a:schemeClr val="bg1"/>
                </a:solidFill>
              </a:rPr>
              <a:t>הפעם שנלחץ על הכפתור נפעיל את הפונקציה שיצרנו עם הערך המתאים</a:t>
            </a:r>
          </a:p>
        </p:txBody>
      </p:sp>
      <p:pic>
        <p:nvPicPr>
          <p:cNvPr id="8" name="תמונה 7">
            <a:extLst>
              <a:ext uri="{FF2B5EF4-FFF2-40B4-BE49-F238E27FC236}">
                <a16:creationId xmlns:a16="http://schemas.microsoft.com/office/drawing/2014/main" id="{56F64528-8C78-BFC2-CD1A-624B63DFE9F7}"/>
              </a:ext>
            </a:extLst>
          </p:cNvPr>
          <p:cNvPicPr>
            <a:picLocks noChangeAspect="1"/>
          </p:cNvPicPr>
          <p:nvPr/>
        </p:nvPicPr>
        <p:blipFill rotWithShape="1">
          <a:blip r:embed="rId4"/>
          <a:srcRect r="35787"/>
          <a:stretch/>
        </p:blipFill>
        <p:spPr>
          <a:xfrm>
            <a:off x="1" y="0"/>
            <a:ext cx="5905500" cy="6858000"/>
          </a:xfrm>
          <a:prstGeom prst="rect">
            <a:avLst/>
          </a:prstGeom>
        </p:spPr>
      </p:pic>
    </p:spTree>
    <p:extLst>
      <p:ext uri="{BB962C8B-B14F-4D97-AF65-F5344CB8AC3E}">
        <p14:creationId xmlns:p14="http://schemas.microsoft.com/office/powerpoint/2010/main" val="23236854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1484698"/>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256222"/>
            <a:ext cx="4054136" cy="2828925"/>
          </a:xfrm>
          <a:effectLst>
            <a:outerShdw blurRad="50800" dist="38100" dir="2700000" algn="tl" rotWithShape="0">
              <a:prstClr val="black">
                <a:alpha val="40000"/>
              </a:prstClr>
            </a:outerShdw>
          </a:effectLst>
        </p:spPr>
        <p:txBody>
          <a:bodyPr>
            <a:normAutofit fontScale="92500" lnSpcReduction="20000"/>
          </a:bodyPr>
          <a:lstStyle/>
          <a:p>
            <a:pPr marL="0" indent="0">
              <a:buNone/>
            </a:pPr>
            <a:r>
              <a:rPr lang="he-IL" sz="2000" dirty="0">
                <a:solidFill>
                  <a:schemeClr val="bg1"/>
                </a:solidFill>
              </a:rPr>
              <a:t>ניתן לראות כי הערך של המשתנה </a:t>
            </a:r>
            <a:r>
              <a:rPr lang="en-US" sz="2000" dirty="0">
                <a:solidFill>
                  <a:schemeClr val="bg1"/>
                </a:solidFill>
              </a:rPr>
              <a:t>count</a:t>
            </a:r>
            <a:r>
              <a:rPr lang="he-IL" sz="2000" dirty="0">
                <a:solidFill>
                  <a:schemeClr val="bg1"/>
                </a:solidFill>
              </a:rPr>
              <a:t> משתנה בהתאם ללחיצות על הכפתורים השונים</a:t>
            </a:r>
          </a:p>
          <a:p>
            <a:r>
              <a:rPr lang="he-IL" sz="2000" dirty="0">
                <a:solidFill>
                  <a:schemeClr val="bg1"/>
                </a:solidFill>
              </a:rPr>
              <a:t>בתחילה הוא מאופס</a:t>
            </a:r>
          </a:p>
          <a:p>
            <a:r>
              <a:rPr lang="he-IL" sz="2000" dirty="0">
                <a:solidFill>
                  <a:schemeClr val="bg1"/>
                </a:solidFill>
              </a:rPr>
              <a:t>כשלוחצים על כפתור + הוא מעלה את המספר</a:t>
            </a:r>
          </a:p>
          <a:p>
            <a:r>
              <a:rPr lang="he-IL" sz="2000" dirty="0">
                <a:solidFill>
                  <a:schemeClr val="bg1"/>
                </a:solidFill>
              </a:rPr>
              <a:t>כשלוחצים על כפתור – הוא מוריד את המספר</a:t>
            </a:r>
          </a:p>
          <a:p>
            <a:r>
              <a:rPr lang="he-IL" sz="2000" dirty="0">
                <a:solidFill>
                  <a:schemeClr val="bg1"/>
                </a:solidFill>
              </a:rPr>
              <a:t>כשלוחצים על כפתור </a:t>
            </a:r>
            <a:r>
              <a:rPr lang="en-US" sz="2000" dirty="0">
                <a:solidFill>
                  <a:schemeClr val="bg1"/>
                </a:solidFill>
              </a:rPr>
              <a:t>reset counter</a:t>
            </a:r>
            <a:r>
              <a:rPr lang="he-IL" sz="2000" dirty="0">
                <a:solidFill>
                  <a:schemeClr val="bg1"/>
                </a:solidFill>
              </a:rPr>
              <a:t> הוא מאפס את המספר</a:t>
            </a:r>
          </a:p>
        </p:txBody>
      </p:sp>
      <p:pic>
        <p:nvPicPr>
          <p:cNvPr id="12" name="תמונה 11">
            <a:extLst>
              <a:ext uri="{FF2B5EF4-FFF2-40B4-BE49-F238E27FC236}">
                <a16:creationId xmlns:a16="http://schemas.microsoft.com/office/drawing/2014/main" id="{C8108C28-5355-4B66-BE41-17984AD6F208}"/>
              </a:ext>
            </a:extLst>
          </p:cNvPr>
          <p:cNvPicPr>
            <a:picLocks noChangeAspect="1"/>
          </p:cNvPicPr>
          <p:nvPr/>
        </p:nvPicPr>
        <p:blipFill>
          <a:blip r:embed="rId4"/>
          <a:stretch>
            <a:fillRect/>
          </a:stretch>
        </p:blipFill>
        <p:spPr>
          <a:xfrm>
            <a:off x="2798424" y="1303589"/>
            <a:ext cx="2610214" cy="952633"/>
          </a:xfrm>
          <a:prstGeom prst="rect">
            <a:avLst/>
          </a:prstGeom>
        </p:spPr>
      </p:pic>
      <p:pic>
        <p:nvPicPr>
          <p:cNvPr id="14" name="תמונה 13">
            <a:extLst>
              <a:ext uri="{FF2B5EF4-FFF2-40B4-BE49-F238E27FC236}">
                <a16:creationId xmlns:a16="http://schemas.microsoft.com/office/drawing/2014/main" id="{A166CC32-979C-67C4-D95A-E50674D24CD3}"/>
              </a:ext>
            </a:extLst>
          </p:cNvPr>
          <p:cNvPicPr>
            <a:picLocks noChangeAspect="1"/>
          </p:cNvPicPr>
          <p:nvPr/>
        </p:nvPicPr>
        <p:blipFill>
          <a:blip r:embed="rId5"/>
          <a:stretch>
            <a:fillRect/>
          </a:stretch>
        </p:blipFill>
        <p:spPr>
          <a:xfrm>
            <a:off x="2798424" y="2256222"/>
            <a:ext cx="2553056" cy="962159"/>
          </a:xfrm>
          <a:prstGeom prst="rect">
            <a:avLst/>
          </a:prstGeom>
        </p:spPr>
      </p:pic>
      <p:pic>
        <p:nvPicPr>
          <p:cNvPr id="18" name="תמונה 17">
            <a:extLst>
              <a:ext uri="{FF2B5EF4-FFF2-40B4-BE49-F238E27FC236}">
                <a16:creationId xmlns:a16="http://schemas.microsoft.com/office/drawing/2014/main" id="{E7510B1C-3090-6A43-3C98-29036480B08F}"/>
              </a:ext>
            </a:extLst>
          </p:cNvPr>
          <p:cNvPicPr>
            <a:picLocks noChangeAspect="1"/>
          </p:cNvPicPr>
          <p:nvPr/>
        </p:nvPicPr>
        <p:blipFill>
          <a:blip r:embed="rId6"/>
          <a:stretch>
            <a:fillRect/>
          </a:stretch>
        </p:blipFill>
        <p:spPr>
          <a:xfrm>
            <a:off x="2765082" y="3218381"/>
            <a:ext cx="2619741" cy="1000265"/>
          </a:xfrm>
          <a:prstGeom prst="rect">
            <a:avLst/>
          </a:prstGeom>
        </p:spPr>
      </p:pic>
      <p:pic>
        <p:nvPicPr>
          <p:cNvPr id="20" name="תמונה 19">
            <a:extLst>
              <a:ext uri="{FF2B5EF4-FFF2-40B4-BE49-F238E27FC236}">
                <a16:creationId xmlns:a16="http://schemas.microsoft.com/office/drawing/2014/main" id="{34B71791-7844-3524-8072-5320E367F09E}"/>
              </a:ext>
            </a:extLst>
          </p:cNvPr>
          <p:cNvPicPr>
            <a:picLocks noChangeAspect="1"/>
          </p:cNvPicPr>
          <p:nvPr/>
        </p:nvPicPr>
        <p:blipFill>
          <a:blip r:embed="rId7"/>
          <a:stretch>
            <a:fillRect/>
          </a:stretch>
        </p:blipFill>
        <p:spPr>
          <a:xfrm>
            <a:off x="2812166" y="4293581"/>
            <a:ext cx="2505425" cy="924054"/>
          </a:xfrm>
          <a:prstGeom prst="rect">
            <a:avLst/>
          </a:prstGeom>
        </p:spPr>
      </p:pic>
      <p:cxnSp>
        <p:nvCxnSpPr>
          <p:cNvPr id="22" name="מחבר: מרפקי 21">
            <a:extLst>
              <a:ext uri="{FF2B5EF4-FFF2-40B4-BE49-F238E27FC236}">
                <a16:creationId xmlns:a16="http://schemas.microsoft.com/office/drawing/2014/main" id="{81602217-FDA5-44C5-371D-6988C8861B7A}"/>
              </a:ext>
            </a:extLst>
          </p:cNvPr>
          <p:cNvCxnSpPr>
            <a:endCxn id="14" idx="3"/>
          </p:cNvCxnSpPr>
          <p:nvPr/>
        </p:nvCxnSpPr>
        <p:spPr>
          <a:xfrm rot="10800000">
            <a:off x="5351480" y="2737302"/>
            <a:ext cx="2801920" cy="6916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D67D1F66-9AA9-0364-F81E-20B734EFD292}"/>
              </a:ext>
            </a:extLst>
          </p:cNvPr>
          <p:cNvCxnSpPr>
            <a:cxnSpLocks/>
            <a:endCxn id="12" idx="3"/>
          </p:cNvCxnSpPr>
          <p:nvPr/>
        </p:nvCxnSpPr>
        <p:spPr>
          <a:xfrm rot="10800000">
            <a:off x="5408638" y="1779906"/>
            <a:ext cx="4383064" cy="13442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E3A0CA84-880F-FE6F-83E9-6EDE7B6B1B92}"/>
              </a:ext>
            </a:extLst>
          </p:cNvPr>
          <p:cNvCxnSpPr>
            <a:endCxn id="18" idx="3"/>
          </p:cNvCxnSpPr>
          <p:nvPr/>
        </p:nvCxnSpPr>
        <p:spPr>
          <a:xfrm rot="10800000">
            <a:off x="5384824" y="3718514"/>
            <a:ext cx="2822239" cy="301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F648CE8C-2B58-193D-DE26-F9A3BFFFF059}"/>
              </a:ext>
            </a:extLst>
          </p:cNvPr>
          <p:cNvCxnSpPr>
            <a:stCxn id="3" idx="2"/>
          </p:cNvCxnSpPr>
          <p:nvPr/>
        </p:nvCxnSpPr>
        <p:spPr>
          <a:xfrm rot="5400000" flipH="1">
            <a:off x="7528799" y="2570343"/>
            <a:ext cx="303597" cy="4726013"/>
          </a:xfrm>
          <a:prstGeom prst="bentConnector4">
            <a:avLst>
              <a:gd name="adj1" fmla="val -75297"/>
              <a:gd name="adj2" fmla="val 7144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1550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0080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11970"/>
            <a:ext cx="5779098" cy="1290702"/>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useState with objects</a:t>
            </a:r>
            <a:endParaRPr lang="he-IL" sz="40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80699" y="1402673"/>
            <a:ext cx="5603983" cy="5343358"/>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400" dirty="0">
                <a:solidFill>
                  <a:schemeClr val="bg1"/>
                </a:solidFill>
              </a:rPr>
              <a:t>בדוגמה שלהלן ניצור טופס שיבקש מהמשתמש את השם הפרטי שלו ואת שם המשפחה בעזרת </a:t>
            </a:r>
            <a:r>
              <a:rPr lang="en-US" sz="2400" dirty="0">
                <a:solidFill>
                  <a:schemeClr val="bg1"/>
                </a:solidFill>
              </a:rPr>
              <a:t>useState</a:t>
            </a:r>
            <a:endParaRPr lang="he-IL" sz="2400" dirty="0">
              <a:solidFill>
                <a:schemeClr val="bg1"/>
              </a:solidFill>
            </a:endParaRPr>
          </a:p>
          <a:p>
            <a:r>
              <a:rPr lang="he-IL" sz="2200" dirty="0">
                <a:solidFill>
                  <a:schemeClr val="bg1"/>
                </a:solidFill>
              </a:rPr>
              <a:t>נחלץ את מטודת </a:t>
            </a:r>
            <a:r>
              <a:rPr lang="en-US" sz="2200" dirty="0">
                <a:solidFill>
                  <a:schemeClr val="bg1"/>
                </a:solidFill>
              </a:rPr>
              <a:t>useState</a:t>
            </a:r>
            <a:r>
              <a:rPr lang="he-IL" sz="2200" dirty="0">
                <a:solidFill>
                  <a:schemeClr val="bg1"/>
                </a:solidFill>
              </a:rPr>
              <a:t> מספריית </a:t>
            </a:r>
            <a:r>
              <a:rPr lang="en-US" sz="2200" dirty="0">
                <a:solidFill>
                  <a:schemeClr val="bg1"/>
                </a:solidFill>
              </a:rPr>
              <a:t>react</a:t>
            </a:r>
          </a:p>
          <a:p>
            <a:r>
              <a:rPr lang="he-IL" sz="2200" dirty="0">
                <a:solidFill>
                  <a:schemeClr val="bg1"/>
                </a:solidFill>
              </a:rPr>
              <a:t>ניצור קומפוננט בשם </a:t>
            </a:r>
            <a:r>
              <a:rPr lang="en-US" sz="2200" dirty="0" err="1">
                <a:solidFill>
                  <a:schemeClr val="bg1"/>
                </a:solidFill>
              </a:rPr>
              <a:t>SetObject</a:t>
            </a:r>
            <a:r>
              <a:rPr lang="he-IL" sz="2200" dirty="0">
                <a:solidFill>
                  <a:schemeClr val="bg1"/>
                </a:solidFill>
              </a:rPr>
              <a:t> </a:t>
            </a:r>
          </a:p>
          <a:p>
            <a:pPr lvl="1"/>
            <a:r>
              <a:rPr lang="he-IL" sz="1900" dirty="0">
                <a:solidFill>
                  <a:schemeClr val="bg1"/>
                </a:solidFill>
              </a:rPr>
              <a:t>ניצור קבוע בשם </a:t>
            </a:r>
            <a:r>
              <a:rPr lang="en-US" sz="1900" dirty="0" err="1">
                <a:solidFill>
                  <a:schemeClr val="bg1"/>
                </a:solidFill>
              </a:rPr>
              <a:t>initialName</a:t>
            </a:r>
            <a:r>
              <a:rPr lang="he-IL" sz="1900" dirty="0">
                <a:solidFill>
                  <a:schemeClr val="bg1"/>
                </a:solidFill>
              </a:rPr>
              <a:t> שערכו יהיה אובייקט עם המפתחות </a:t>
            </a:r>
            <a:r>
              <a:rPr lang="en-US" sz="1900" dirty="0">
                <a:solidFill>
                  <a:schemeClr val="bg1"/>
                </a:solidFill>
              </a:rPr>
              <a:t>first last</a:t>
            </a:r>
            <a:endParaRPr lang="he-IL" sz="1900" dirty="0">
              <a:solidFill>
                <a:schemeClr val="bg1"/>
              </a:solidFill>
            </a:endParaRPr>
          </a:p>
          <a:p>
            <a:pPr lvl="1"/>
            <a:r>
              <a:rPr lang="he-IL" sz="1900" dirty="0">
                <a:solidFill>
                  <a:schemeClr val="bg1"/>
                </a:solidFill>
              </a:rPr>
              <a:t>נעשה </a:t>
            </a:r>
            <a:r>
              <a:rPr lang="en-US" sz="1900" dirty="0">
                <a:solidFill>
                  <a:schemeClr val="bg1"/>
                </a:solidFill>
              </a:rPr>
              <a:t>array destructor</a:t>
            </a:r>
            <a:r>
              <a:rPr lang="he-IL" sz="1900" dirty="0">
                <a:solidFill>
                  <a:schemeClr val="bg1"/>
                </a:solidFill>
              </a:rPr>
              <a:t> למערך שיחזור אלינו מהפעלת מטודת </a:t>
            </a:r>
            <a:r>
              <a:rPr lang="en-US" sz="1900" dirty="0">
                <a:solidFill>
                  <a:schemeClr val="bg1"/>
                </a:solidFill>
              </a:rPr>
              <a:t>useState</a:t>
            </a:r>
            <a:r>
              <a:rPr lang="he-IL" sz="1900" dirty="0">
                <a:solidFill>
                  <a:schemeClr val="bg1"/>
                </a:solidFill>
              </a:rPr>
              <a:t> עם הפרמטר </a:t>
            </a:r>
            <a:r>
              <a:rPr lang="en-US" sz="1900" dirty="0" err="1">
                <a:solidFill>
                  <a:schemeClr val="bg1"/>
                </a:solidFill>
              </a:rPr>
              <a:t>initialName</a:t>
            </a:r>
            <a:r>
              <a:rPr lang="he-IL" sz="1900" dirty="0">
                <a:solidFill>
                  <a:schemeClr val="bg1"/>
                </a:solidFill>
              </a:rPr>
              <a:t> ונחלץ ממנו את המפתחות:</a:t>
            </a:r>
          </a:p>
          <a:p>
            <a:pPr lvl="2"/>
            <a:r>
              <a:rPr lang="en-US" sz="1700" dirty="0">
                <a:solidFill>
                  <a:schemeClr val="bg1"/>
                </a:solidFill>
              </a:rPr>
              <a:t>name</a:t>
            </a:r>
            <a:r>
              <a:rPr lang="he-IL" sz="1700" dirty="0">
                <a:solidFill>
                  <a:schemeClr val="bg1"/>
                </a:solidFill>
              </a:rPr>
              <a:t> – שם המשתנה </a:t>
            </a:r>
          </a:p>
          <a:p>
            <a:pPr lvl="2"/>
            <a:r>
              <a:rPr lang="en-US" sz="1700" dirty="0" err="1">
                <a:solidFill>
                  <a:schemeClr val="bg1"/>
                </a:solidFill>
              </a:rPr>
              <a:t>setName</a:t>
            </a:r>
            <a:r>
              <a:rPr lang="he-IL" sz="1700" dirty="0">
                <a:solidFill>
                  <a:schemeClr val="bg1"/>
                </a:solidFill>
              </a:rPr>
              <a:t> – מטודה שאחראית על שינוי ערכו של המשתנה</a:t>
            </a:r>
          </a:p>
          <a:p>
            <a:pPr lvl="1"/>
            <a:r>
              <a:rPr lang="he-IL" sz="1900" dirty="0">
                <a:solidFill>
                  <a:schemeClr val="bg1"/>
                </a:solidFill>
              </a:rPr>
              <a:t>נציב את ערכיו של המשתנה </a:t>
            </a:r>
            <a:r>
              <a:rPr lang="en-US" sz="1900" dirty="0">
                <a:solidFill>
                  <a:schemeClr val="bg1"/>
                </a:solidFill>
              </a:rPr>
              <a:t>name</a:t>
            </a:r>
            <a:r>
              <a:rPr lang="he-IL" sz="1900" dirty="0">
                <a:solidFill>
                  <a:schemeClr val="bg1"/>
                </a:solidFill>
              </a:rPr>
              <a:t> כך שיוצגו לגולש</a:t>
            </a:r>
          </a:p>
          <a:p>
            <a:pPr lvl="1"/>
            <a:r>
              <a:rPr lang="he-IL" sz="1900" dirty="0">
                <a:solidFill>
                  <a:schemeClr val="bg1"/>
                </a:solidFill>
              </a:rPr>
              <a:t>ניצור אלמנטים מסוג </a:t>
            </a:r>
            <a:r>
              <a:rPr lang="en-US" sz="1900" dirty="0">
                <a:solidFill>
                  <a:schemeClr val="bg1"/>
                </a:solidFill>
              </a:rPr>
              <a:t>input</a:t>
            </a:r>
            <a:r>
              <a:rPr lang="he-IL" sz="1900" dirty="0">
                <a:solidFill>
                  <a:schemeClr val="bg1"/>
                </a:solidFill>
              </a:rPr>
              <a:t> שכשיכניסו אליהם ערך הן תפעלנה פונקציה אנונימית ש</a:t>
            </a:r>
          </a:p>
          <a:p>
            <a:pPr lvl="2"/>
            <a:r>
              <a:rPr lang="he-IL" sz="1500" dirty="0">
                <a:solidFill>
                  <a:schemeClr val="bg1"/>
                </a:solidFill>
              </a:rPr>
              <a:t>תקבל את האירוע</a:t>
            </a:r>
          </a:p>
          <a:p>
            <a:pPr lvl="2"/>
            <a:r>
              <a:rPr lang="he-IL" sz="1500" dirty="0">
                <a:solidFill>
                  <a:schemeClr val="bg1"/>
                </a:solidFill>
              </a:rPr>
              <a:t>תפעיל את מטודת </a:t>
            </a:r>
            <a:r>
              <a:rPr lang="en-US" sz="1500" dirty="0" err="1">
                <a:solidFill>
                  <a:schemeClr val="bg1"/>
                </a:solidFill>
              </a:rPr>
              <a:t>setName</a:t>
            </a:r>
            <a:r>
              <a:rPr lang="he-IL" sz="1500" dirty="0">
                <a:solidFill>
                  <a:schemeClr val="bg1"/>
                </a:solidFill>
              </a:rPr>
              <a:t> כאשר בפרמטר נעביר לה אובייקט אליו אנו מעתיקים את כל המפתחות </a:t>
            </a:r>
            <a:r>
              <a:rPr lang="he-IL" sz="1500" dirty="0" err="1">
                <a:solidFill>
                  <a:schemeClr val="bg1"/>
                </a:solidFill>
              </a:rPr>
              <a:t>מאבייקט</a:t>
            </a:r>
            <a:r>
              <a:rPr lang="he-IL" sz="1500" dirty="0">
                <a:solidFill>
                  <a:schemeClr val="bg1"/>
                </a:solidFill>
              </a:rPr>
              <a:t> </a:t>
            </a:r>
            <a:r>
              <a:rPr lang="en-US" sz="1500" dirty="0">
                <a:solidFill>
                  <a:schemeClr val="bg1"/>
                </a:solidFill>
              </a:rPr>
              <a:t>name</a:t>
            </a:r>
            <a:r>
              <a:rPr lang="he-IL" sz="1500" dirty="0">
                <a:solidFill>
                  <a:schemeClr val="bg1"/>
                </a:solidFill>
              </a:rPr>
              <a:t> ואז משנים את הערך של המפתח הרלוונטי בהתאם לנתונים שהוכנסו לאלמנט </a:t>
            </a:r>
            <a:r>
              <a:rPr lang="en-US" sz="1500" dirty="0">
                <a:solidFill>
                  <a:schemeClr val="bg1"/>
                </a:solidFill>
              </a:rPr>
              <a:t>input</a:t>
            </a:r>
            <a:r>
              <a:rPr lang="he-IL" sz="1500" dirty="0">
                <a:solidFill>
                  <a:schemeClr val="bg1"/>
                </a:solidFill>
              </a:rPr>
              <a:t> </a:t>
            </a:r>
            <a:endParaRPr lang="en-US" sz="1500" dirty="0">
              <a:solidFill>
                <a:schemeClr val="bg1"/>
              </a:solidFill>
            </a:endParaRPr>
          </a:p>
        </p:txBody>
      </p:sp>
      <p:pic>
        <p:nvPicPr>
          <p:cNvPr id="12" name="תמונה 11">
            <a:extLst>
              <a:ext uri="{FF2B5EF4-FFF2-40B4-BE49-F238E27FC236}">
                <a16:creationId xmlns:a16="http://schemas.microsoft.com/office/drawing/2014/main" id="{215C4B58-0CF5-6EFC-70CC-47532D67FA7C}"/>
              </a:ext>
            </a:extLst>
          </p:cNvPr>
          <p:cNvPicPr>
            <a:picLocks noChangeAspect="1"/>
          </p:cNvPicPr>
          <p:nvPr/>
        </p:nvPicPr>
        <p:blipFill rotWithShape="1">
          <a:blip r:embed="rId4"/>
          <a:srcRect r="24489"/>
          <a:stretch/>
        </p:blipFill>
        <p:spPr>
          <a:xfrm>
            <a:off x="-1" y="0"/>
            <a:ext cx="5983551" cy="6858000"/>
          </a:xfrm>
          <a:prstGeom prst="rect">
            <a:avLst/>
          </a:prstGeom>
        </p:spPr>
      </p:pic>
      <p:cxnSp>
        <p:nvCxnSpPr>
          <p:cNvPr id="14" name="מחבר: מרפקי 13">
            <a:extLst>
              <a:ext uri="{FF2B5EF4-FFF2-40B4-BE49-F238E27FC236}">
                <a16:creationId xmlns:a16="http://schemas.microsoft.com/office/drawing/2014/main" id="{AA8798AF-878C-7A9C-DE99-DBBCE8B84690}"/>
              </a:ext>
            </a:extLst>
          </p:cNvPr>
          <p:cNvCxnSpPr/>
          <p:nvPr/>
        </p:nvCxnSpPr>
        <p:spPr>
          <a:xfrm rot="10800000">
            <a:off x="2405849" y="1127465"/>
            <a:ext cx="4128116" cy="2024109"/>
          </a:xfrm>
          <a:prstGeom prst="bentConnector3">
            <a:avLst>
              <a:gd name="adj1" fmla="val 54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4B21BCBF-8E15-92E6-438C-2D7F9B6D36A9}"/>
              </a:ext>
            </a:extLst>
          </p:cNvPr>
          <p:cNvCxnSpPr/>
          <p:nvPr/>
        </p:nvCxnSpPr>
        <p:spPr>
          <a:xfrm rot="10800000">
            <a:off x="4216893" y="2024110"/>
            <a:ext cx="2263806" cy="1642369"/>
          </a:xfrm>
          <a:prstGeom prst="bentConnector3">
            <a:avLst>
              <a:gd name="adj1" fmla="val 135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057873E4-A731-6410-2DBB-93B16EC47429}"/>
              </a:ext>
            </a:extLst>
          </p:cNvPr>
          <p:cNvCxnSpPr/>
          <p:nvPr/>
        </p:nvCxnSpPr>
        <p:spPr>
          <a:xfrm rot="10800000">
            <a:off x="3355760" y="3506681"/>
            <a:ext cx="3373515" cy="1580225"/>
          </a:xfrm>
          <a:prstGeom prst="bentConnector3">
            <a:avLst>
              <a:gd name="adj1" fmla="val 192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7B33674C-F3E5-DECB-0FD4-EA20D4D31532}"/>
              </a:ext>
            </a:extLst>
          </p:cNvPr>
          <p:cNvCxnSpPr/>
          <p:nvPr/>
        </p:nvCxnSpPr>
        <p:spPr>
          <a:xfrm rot="10800000">
            <a:off x="5711302" y="4580878"/>
            <a:ext cx="1062360" cy="798990"/>
          </a:xfrm>
          <a:prstGeom prst="bentConnector3">
            <a:avLst>
              <a:gd name="adj1" fmla="val 809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41ABE285-E215-5070-683F-4D401E19610B}"/>
              </a:ext>
            </a:extLst>
          </p:cNvPr>
          <p:cNvCxnSpPr/>
          <p:nvPr/>
        </p:nvCxnSpPr>
        <p:spPr>
          <a:xfrm rot="10800000" flipV="1">
            <a:off x="5637320" y="5379868"/>
            <a:ext cx="1159752" cy="150920"/>
          </a:xfrm>
          <a:prstGeom prst="bentConnector3">
            <a:avLst>
              <a:gd name="adj1" fmla="val 7602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2088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מוצג לגולש </a:t>
            </a:r>
          </a:p>
          <a:p>
            <a:r>
              <a:rPr lang="he-IL" sz="2000" dirty="0">
                <a:solidFill>
                  <a:schemeClr val="bg1"/>
                </a:solidFill>
              </a:rPr>
              <a:t>את תפריט הניווט העליון </a:t>
            </a:r>
          </a:p>
          <a:p>
            <a:r>
              <a:rPr lang="he-IL" sz="2000" dirty="0">
                <a:solidFill>
                  <a:schemeClr val="bg1"/>
                </a:solidFill>
              </a:rPr>
              <a:t>לאחר מכן את תוכן הדף</a:t>
            </a:r>
          </a:p>
          <a:p>
            <a:r>
              <a:rPr lang="he-IL" sz="2000" dirty="0">
                <a:solidFill>
                  <a:schemeClr val="bg1"/>
                </a:solidFill>
              </a:rPr>
              <a:t> ולבסוף התפריט התחתון</a:t>
            </a:r>
          </a:p>
        </p:txBody>
      </p:sp>
      <p:pic>
        <p:nvPicPr>
          <p:cNvPr id="10" name="תמונה 9">
            <a:extLst>
              <a:ext uri="{FF2B5EF4-FFF2-40B4-BE49-F238E27FC236}">
                <a16:creationId xmlns:a16="http://schemas.microsoft.com/office/drawing/2014/main" id="{B1DEA840-1527-2707-A9CC-7E96A791EF76}"/>
              </a:ext>
            </a:extLst>
          </p:cNvPr>
          <p:cNvPicPr>
            <a:picLocks noChangeAspect="1"/>
          </p:cNvPicPr>
          <p:nvPr/>
        </p:nvPicPr>
        <p:blipFill>
          <a:blip r:embed="rId4"/>
          <a:stretch>
            <a:fillRect/>
          </a:stretch>
        </p:blipFill>
        <p:spPr>
          <a:xfrm>
            <a:off x="1521349" y="2552577"/>
            <a:ext cx="4858428" cy="1752845"/>
          </a:xfrm>
          <a:prstGeom prst="rect">
            <a:avLst/>
          </a:prstGeom>
        </p:spPr>
      </p:pic>
    </p:spTree>
    <p:extLst>
      <p:ext uri="{BB962C8B-B14F-4D97-AF65-F5344CB8AC3E}">
        <p14:creationId xmlns:p14="http://schemas.microsoft.com/office/powerpoint/2010/main" val="25203423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0080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11970"/>
            <a:ext cx="5779098" cy="1095393"/>
          </a:xfrm>
        </p:spPr>
        <p:txBody>
          <a:bodyPr>
            <a:noAutofit/>
          </a:bodyPr>
          <a:lstStyle/>
          <a:p>
            <a:pPr algn="ctr"/>
            <a:r>
              <a:rPr lang="en-US" sz="3600" u="sng" dirty="0">
                <a:solidFill>
                  <a:schemeClr val="bg1"/>
                </a:solidFill>
                <a:latin typeface="Verdana Pro Black" panose="020B0A04030504040204" pitchFamily="34" charset="0"/>
                <a:cs typeface="Aharoni" panose="02010803020104030203" pitchFamily="2" charset="-79"/>
              </a:rPr>
              <a:t>useState with complex objects</a:t>
            </a:r>
            <a:endParaRPr lang="he-IL" sz="32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80699" y="1207362"/>
            <a:ext cx="5603983" cy="5650637"/>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200" dirty="0">
                <a:solidFill>
                  <a:schemeClr val="bg1"/>
                </a:solidFill>
              </a:rPr>
              <a:t>בדוגמה שלהלן ניצור טופס שיבקש מהמשתמש את השם הפרטי שלו ואת שם המשפחה בעזרת </a:t>
            </a:r>
            <a:r>
              <a:rPr lang="en-US" sz="2200" dirty="0">
                <a:solidFill>
                  <a:schemeClr val="bg1"/>
                </a:solidFill>
              </a:rPr>
              <a:t>useState</a:t>
            </a:r>
            <a:endParaRPr lang="he-IL" sz="2200" dirty="0">
              <a:solidFill>
                <a:schemeClr val="bg1"/>
              </a:solidFill>
            </a:endParaRPr>
          </a:p>
          <a:p>
            <a:r>
              <a:rPr lang="he-IL" sz="2200" dirty="0">
                <a:solidFill>
                  <a:schemeClr val="bg1"/>
                </a:solidFill>
              </a:rPr>
              <a:t>ניצור קומפוננט בשם </a:t>
            </a:r>
            <a:r>
              <a:rPr lang="en-US" sz="2200" dirty="0" err="1">
                <a:solidFill>
                  <a:schemeClr val="bg1"/>
                </a:solidFill>
              </a:rPr>
              <a:t>SetComplexObject</a:t>
            </a:r>
            <a:r>
              <a:rPr lang="he-IL" sz="2200" dirty="0">
                <a:solidFill>
                  <a:schemeClr val="bg1"/>
                </a:solidFill>
              </a:rPr>
              <a:t> </a:t>
            </a:r>
          </a:p>
          <a:p>
            <a:pPr lvl="1"/>
            <a:r>
              <a:rPr lang="he-IL" sz="1700" dirty="0">
                <a:solidFill>
                  <a:schemeClr val="bg1"/>
                </a:solidFill>
              </a:rPr>
              <a:t>ניצור קבוע בשם </a:t>
            </a:r>
            <a:r>
              <a:rPr lang="en-US" sz="1700" dirty="0">
                <a:solidFill>
                  <a:schemeClr val="bg1"/>
                </a:solidFill>
              </a:rPr>
              <a:t>INITIAL_USER</a:t>
            </a:r>
            <a:r>
              <a:rPr lang="he-IL" sz="1700" dirty="0">
                <a:solidFill>
                  <a:schemeClr val="bg1"/>
                </a:solidFill>
              </a:rPr>
              <a:t> שערכו יהיה אובייקט עם המפתחות: </a:t>
            </a:r>
          </a:p>
          <a:p>
            <a:pPr lvl="2"/>
            <a:r>
              <a:rPr lang="en-US" sz="1500" dirty="0">
                <a:solidFill>
                  <a:schemeClr val="bg1"/>
                </a:solidFill>
              </a:rPr>
              <a:t>name</a:t>
            </a:r>
            <a:r>
              <a:rPr lang="he-IL" sz="1500" dirty="0">
                <a:solidFill>
                  <a:schemeClr val="bg1"/>
                </a:solidFill>
              </a:rPr>
              <a:t> – מסוג אובייקט עם המפתחות </a:t>
            </a:r>
            <a:r>
              <a:rPr lang="en-US" sz="1500" dirty="0">
                <a:solidFill>
                  <a:schemeClr val="bg1"/>
                </a:solidFill>
              </a:rPr>
              <a:t>first last</a:t>
            </a:r>
            <a:r>
              <a:rPr lang="he-IL" sz="1500" dirty="0">
                <a:solidFill>
                  <a:schemeClr val="bg1"/>
                </a:solidFill>
              </a:rPr>
              <a:t> שערכם הוא מחרוזות תווים</a:t>
            </a:r>
            <a:endParaRPr lang="en-US" sz="1500" dirty="0">
              <a:solidFill>
                <a:schemeClr val="bg1"/>
              </a:solidFill>
            </a:endParaRPr>
          </a:p>
          <a:p>
            <a:pPr lvl="2"/>
            <a:r>
              <a:rPr lang="en-US" sz="1500" dirty="0">
                <a:solidFill>
                  <a:schemeClr val="bg1"/>
                </a:solidFill>
              </a:rPr>
              <a:t>email</a:t>
            </a:r>
            <a:r>
              <a:rPr lang="he-IL" sz="1500" dirty="0">
                <a:solidFill>
                  <a:schemeClr val="bg1"/>
                </a:solidFill>
              </a:rPr>
              <a:t> – מסוג מחרוזת תווים</a:t>
            </a:r>
          </a:p>
          <a:p>
            <a:pPr lvl="1"/>
            <a:r>
              <a:rPr lang="he-IL" sz="1700" dirty="0">
                <a:solidFill>
                  <a:schemeClr val="bg1"/>
                </a:solidFill>
              </a:rPr>
              <a:t>נעשה </a:t>
            </a:r>
            <a:r>
              <a:rPr lang="en-US" sz="1700" dirty="0">
                <a:solidFill>
                  <a:schemeClr val="bg1"/>
                </a:solidFill>
              </a:rPr>
              <a:t>array destructor</a:t>
            </a:r>
            <a:r>
              <a:rPr lang="he-IL" sz="1700" dirty="0">
                <a:solidFill>
                  <a:schemeClr val="bg1"/>
                </a:solidFill>
              </a:rPr>
              <a:t> למערך שיחזור אלינו מהפעלת מטודת </a:t>
            </a:r>
            <a:r>
              <a:rPr lang="en-US" sz="1700" dirty="0">
                <a:solidFill>
                  <a:schemeClr val="bg1"/>
                </a:solidFill>
              </a:rPr>
              <a:t>useState</a:t>
            </a:r>
            <a:r>
              <a:rPr lang="he-IL" sz="1700" dirty="0">
                <a:solidFill>
                  <a:schemeClr val="bg1"/>
                </a:solidFill>
              </a:rPr>
              <a:t> עם הפרמטר </a:t>
            </a:r>
            <a:r>
              <a:rPr lang="en-US" sz="1700" dirty="0">
                <a:solidFill>
                  <a:schemeClr val="bg1"/>
                </a:solidFill>
              </a:rPr>
              <a:t>INITIAL_USER</a:t>
            </a:r>
            <a:r>
              <a:rPr lang="he-IL" sz="1700" dirty="0">
                <a:solidFill>
                  <a:schemeClr val="bg1"/>
                </a:solidFill>
              </a:rPr>
              <a:t> ונחלץ ממנו את המפתחות:</a:t>
            </a:r>
          </a:p>
          <a:p>
            <a:pPr lvl="2"/>
            <a:r>
              <a:rPr lang="en-US" sz="1500" dirty="0">
                <a:solidFill>
                  <a:schemeClr val="bg1"/>
                </a:solidFill>
              </a:rPr>
              <a:t>user</a:t>
            </a:r>
            <a:r>
              <a:rPr lang="he-IL" sz="1500" dirty="0">
                <a:solidFill>
                  <a:schemeClr val="bg1"/>
                </a:solidFill>
              </a:rPr>
              <a:t> – שם המשתנה </a:t>
            </a:r>
          </a:p>
          <a:p>
            <a:pPr lvl="2"/>
            <a:r>
              <a:rPr lang="en-US" sz="1500" dirty="0">
                <a:solidFill>
                  <a:schemeClr val="bg1"/>
                </a:solidFill>
              </a:rPr>
              <a:t>setUser</a:t>
            </a:r>
            <a:r>
              <a:rPr lang="he-IL" sz="1500" dirty="0">
                <a:solidFill>
                  <a:schemeClr val="bg1"/>
                </a:solidFill>
              </a:rPr>
              <a:t> – מטודה שאחראית על שינוי ערכו של המשתנה</a:t>
            </a:r>
          </a:p>
          <a:p>
            <a:pPr lvl="1"/>
            <a:r>
              <a:rPr lang="he-IL" sz="1700" dirty="0">
                <a:solidFill>
                  <a:schemeClr val="bg1"/>
                </a:solidFill>
              </a:rPr>
              <a:t>נציב את ערכיו של המשתנה </a:t>
            </a:r>
            <a:r>
              <a:rPr lang="en-US" sz="1700" dirty="0">
                <a:solidFill>
                  <a:schemeClr val="bg1"/>
                </a:solidFill>
              </a:rPr>
              <a:t>user</a:t>
            </a:r>
            <a:r>
              <a:rPr lang="he-IL" sz="1700" dirty="0">
                <a:solidFill>
                  <a:schemeClr val="bg1"/>
                </a:solidFill>
              </a:rPr>
              <a:t> כך שיוצגו לגולש</a:t>
            </a:r>
          </a:p>
          <a:p>
            <a:pPr lvl="1"/>
            <a:r>
              <a:rPr lang="he-IL" sz="1700" dirty="0">
                <a:solidFill>
                  <a:schemeClr val="bg1"/>
                </a:solidFill>
              </a:rPr>
              <a:t>ניצור אלמנט מסוג </a:t>
            </a:r>
            <a:r>
              <a:rPr lang="en-US" sz="1700" dirty="0">
                <a:solidFill>
                  <a:schemeClr val="bg1"/>
                </a:solidFill>
              </a:rPr>
              <a:t>input</a:t>
            </a:r>
            <a:r>
              <a:rPr lang="he-IL" sz="1700" dirty="0">
                <a:solidFill>
                  <a:schemeClr val="bg1"/>
                </a:solidFill>
              </a:rPr>
              <a:t> שכאשר יוכנסו אליו נתונים הוא יפעיל פונקציה אנונימית שתקבל את האירוע ותפעיל את מטודת </a:t>
            </a:r>
            <a:r>
              <a:rPr lang="en-US" sz="1700" dirty="0">
                <a:solidFill>
                  <a:schemeClr val="bg1"/>
                </a:solidFill>
              </a:rPr>
              <a:t>setUser</a:t>
            </a:r>
            <a:r>
              <a:rPr lang="he-IL" sz="1700" dirty="0">
                <a:solidFill>
                  <a:schemeClr val="bg1"/>
                </a:solidFill>
              </a:rPr>
              <a:t> ונעביר לה אובייקט ש:</a:t>
            </a:r>
          </a:p>
          <a:p>
            <a:pPr lvl="2"/>
            <a:r>
              <a:rPr lang="he-IL" sz="1500" dirty="0">
                <a:solidFill>
                  <a:schemeClr val="bg1"/>
                </a:solidFill>
              </a:rPr>
              <a:t>נעתיק לתוכו את מפתחות האובייקט </a:t>
            </a:r>
            <a:r>
              <a:rPr lang="en-US" sz="1500" dirty="0">
                <a:solidFill>
                  <a:schemeClr val="bg1"/>
                </a:solidFill>
              </a:rPr>
              <a:t>user</a:t>
            </a:r>
            <a:endParaRPr lang="he-IL" sz="1500" dirty="0">
              <a:solidFill>
                <a:schemeClr val="bg1"/>
              </a:solidFill>
            </a:endParaRPr>
          </a:p>
          <a:p>
            <a:pPr lvl="2"/>
            <a:r>
              <a:rPr lang="he-IL" sz="1500" dirty="0">
                <a:solidFill>
                  <a:schemeClr val="bg1"/>
                </a:solidFill>
              </a:rPr>
              <a:t>נעשה השמה למפתח </a:t>
            </a:r>
            <a:r>
              <a:rPr lang="en-US" sz="1500" dirty="0">
                <a:solidFill>
                  <a:schemeClr val="bg1"/>
                </a:solidFill>
              </a:rPr>
              <a:t>name</a:t>
            </a:r>
            <a:r>
              <a:rPr lang="he-IL" sz="1500" dirty="0">
                <a:solidFill>
                  <a:schemeClr val="bg1"/>
                </a:solidFill>
              </a:rPr>
              <a:t> ונשווה את ערכו לאובייקט שאליו נעתיק את המפתחות של האובייקט </a:t>
            </a:r>
            <a:r>
              <a:rPr lang="en-US" sz="1500" dirty="0">
                <a:solidFill>
                  <a:schemeClr val="bg1"/>
                </a:solidFill>
              </a:rPr>
              <a:t>user.name</a:t>
            </a:r>
            <a:endParaRPr lang="he-IL" sz="1500" dirty="0">
              <a:solidFill>
                <a:schemeClr val="bg1"/>
              </a:solidFill>
            </a:endParaRPr>
          </a:p>
          <a:p>
            <a:pPr lvl="2"/>
            <a:r>
              <a:rPr lang="he-IL" sz="1500" dirty="0">
                <a:solidFill>
                  <a:schemeClr val="bg1"/>
                </a:solidFill>
              </a:rPr>
              <a:t>ונעשה השמה למפתח </a:t>
            </a:r>
            <a:r>
              <a:rPr lang="en-US" sz="1500" dirty="0">
                <a:solidFill>
                  <a:schemeClr val="bg1"/>
                </a:solidFill>
              </a:rPr>
              <a:t>first</a:t>
            </a:r>
            <a:r>
              <a:rPr lang="he-IL" sz="1500" dirty="0">
                <a:solidFill>
                  <a:schemeClr val="bg1"/>
                </a:solidFill>
              </a:rPr>
              <a:t> בתוך הערך של אובייקט </a:t>
            </a:r>
            <a:r>
              <a:rPr lang="en-US" sz="1500" dirty="0">
                <a:solidFill>
                  <a:schemeClr val="bg1"/>
                </a:solidFill>
              </a:rPr>
              <a:t>name</a:t>
            </a:r>
            <a:r>
              <a:rPr lang="he-IL" sz="1500" dirty="0">
                <a:solidFill>
                  <a:schemeClr val="bg1"/>
                </a:solidFill>
              </a:rPr>
              <a:t> כך שערכו יהיה שווה לערך שיוכנס לאלמנט </a:t>
            </a:r>
            <a:r>
              <a:rPr lang="en-US" sz="1500" dirty="0">
                <a:solidFill>
                  <a:schemeClr val="bg1"/>
                </a:solidFill>
              </a:rPr>
              <a:t>input</a:t>
            </a:r>
            <a:r>
              <a:rPr lang="he-IL" sz="1500" dirty="0">
                <a:solidFill>
                  <a:schemeClr val="bg1"/>
                </a:solidFill>
              </a:rPr>
              <a:t> (</a:t>
            </a:r>
            <a:r>
              <a:rPr lang="en-US" sz="1500" dirty="0">
                <a:solidFill>
                  <a:schemeClr val="bg1"/>
                </a:solidFill>
              </a:rPr>
              <a:t>e.target.value</a:t>
            </a:r>
            <a:r>
              <a:rPr lang="he-IL" sz="1500" dirty="0">
                <a:solidFill>
                  <a:schemeClr val="bg1"/>
                </a:solidFill>
              </a:rPr>
              <a:t>)</a:t>
            </a:r>
            <a:endParaRPr lang="en-US" sz="1500" dirty="0">
              <a:solidFill>
                <a:schemeClr val="bg1"/>
              </a:solidFill>
            </a:endParaRPr>
          </a:p>
          <a:p>
            <a:pPr lvl="1"/>
            <a:r>
              <a:rPr lang="he-IL" sz="1700" dirty="0">
                <a:solidFill>
                  <a:schemeClr val="bg1"/>
                </a:solidFill>
              </a:rPr>
              <a:t>ניצור אלמנט מסוג </a:t>
            </a:r>
            <a:r>
              <a:rPr lang="en-US" sz="1700" dirty="0">
                <a:solidFill>
                  <a:schemeClr val="bg1"/>
                </a:solidFill>
              </a:rPr>
              <a:t>input</a:t>
            </a:r>
            <a:r>
              <a:rPr lang="he-IL" sz="1700" dirty="0">
                <a:solidFill>
                  <a:schemeClr val="bg1"/>
                </a:solidFill>
              </a:rPr>
              <a:t> שיעתיק את המפתחות של </a:t>
            </a:r>
            <a:r>
              <a:rPr lang="en-US" sz="1700" dirty="0">
                <a:solidFill>
                  <a:schemeClr val="bg1"/>
                </a:solidFill>
              </a:rPr>
              <a:t>user</a:t>
            </a:r>
            <a:r>
              <a:rPr lang="he-IL" sz="1700" dirty="0">
                <a:solidFill>
                  <a:schemeClr val="bg1"/>
                </a:solidFill>
              </a:rPr>
              <a:t> ויעשה שמה למפתח </a:t>
            </a:r>
            <a:r>
              <a:rPr lang="en-US" sz="1700" dirty="0">
                <a:solidFill>
                  <a:schemeClr val="bg1"/>
                </a:solidFill>
              </a:rPr>
              <a:t>email</a:t>
            </a:r>
            <a:endParaRPr lang="he-IL" sz="1700" dirty="0">
              <a:solidFill>
                <a:schemeClr val="bg1"/>
              </a:solidFill>
            </a:endParaRPr>
          </a:p>
        </p:txBody>
      </p:sp>
      <p:pic>
        <p:nvPicPr>
          <p:cNvPr id="8" name="תמונה 7">
            <a:extLst>
              <a:ext uri="{FF2B5EF4-FFF2-40B4-BE49-F238E27FC236}">
                <a16:creationId xmlns:a16="http://schemas.microsoft.com/office/drawing/2014/main" id="{C3695F51-98E5-E646-2511-B1F6F9D46388}"/>
              </a:ext>
            </a:extLst>
          </p:cNvPr>
          <p:cNvPicPr>
            <a:picLocks noChangeAspect="1"/>
          </p:cNvPicPr>
          <p:nvPr/>
        </p:nvPicPr>
        <p:blipFill rotWithShape="1">
          <a:blip r:embed="rId4"/>
          <a:srcRect r="27759"/>
          <a:stretch/>
        </p:blipFill>
        <p:spPr>
          <a:xfrm>
            <a:off x="0" y="0"/>
            <a:ext cx="5823751" cy="6858000"/>
          </a:xfrm>
          <a:prstGeom prst="rect">
            <a:avLst/>
          </a:prstGeom>
        </p:spPr>
      </p:pic>
      <p:sp>
        <p:nvSpPr>
          <p:cNvPr id="13" name="סוגר מסולסל ימני 12">
            <a:extLst>
              <a:ext uri="{FF2B5EF4-FFF2-40B4-BE49-F238E27FC236}">
                <a16:creationId xmlns:a16="http://schemas.microsoft.com/office/drawing/2014/main" id="{0DE23D93-61AF-8A17-FFE0-0EEA4734DD38}"/>
              </a:ext>
            </a:extLst>
          </p:cNvPr>
          <p:cNvSpPr/>
          <p:nvPr/>
        </p:nvSpPr>
        <p:spPr>
          <a:xfrm>
            <a:off x="1704513" y="701336"/>
            <a:ext cx="230819" cy="736847"/>
          </a:xfrm>
          <a:prstGeom prst="rightBrace">
            <a:avLst>
              <a:gd name="adj1" fmla="val 1987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1" name="מחבר: מרפקי 20">
            <a:extLst>
              <a:ext uri="{FF2B5EF4-FFF2-40B4-BE49-F238E27FC236}">
                <a16:creationId xmlns:a16="http://schemas.microsoft.com/office/drawing/2014/main" id="{513D14D6-2E86-AB67-C1C2-9ABFFF387E84}"/>
              </a:ext>
            </a:extLst>
          </p:cNvPr>
          <p:cNvCxnSpPr>
            <a:stCxn id="13" idx="1"/>
          </p:cNvCxnSpPr>
          <p:nvPr/>
        </p:nvCxnSpPr>
        <p:spPr>
          <a:xfrm rot="10800000" flipH="1" flipV="1">
            <a:off x="1935331" y="1069760"/>
            <a:ext cx="4971495" cy="1194046"/>
          </a:xfrm>
          <a:prstGeom prst="bentConnector3">
            <a:avLst>
              <a:gd name="adj1" fmla="val 87723"/>
            </a:avLst>
          </a:prstGeom>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AE0B5B37-51D4-96C6-A7E1-BDD04978C4BF}"/>
              </a:ext>
            </a:extLst>
          </p:cNvPr>
          <p:cNvCxnSpPr/>
          <p:nvPr/>
        </p:nvCxnSpPr>
        <p:spPr>
          <a:xfrm rot="10800000">
            <a:off x="3107184" y="1802168"/>
            <a:ext cx="3799642" cy="1544715"/>
          </a:xfrm>
          <a:prstGeom prst="bentConnector3">
            <a:avLst>
              <a:gd name="adj1" fmla="val 1939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סוגר מסולסל ימני 29">
            <a:extLst>
              <a:ext uri="{FF2B5EF4-FFF2-40B4-BE49-F238E27FC236}">
                <a16:creationId xmlns:a16="http://schemas.microsoft.com/office/drawing/2014/main" id="{5F82CD2C-CD1A-48F4-3381-1968A3817500}"/>
              </a:ext>
            </a:extLst>
          </p:cNvPr>
          <p:cNvSpPr/>
          <p:nvPr/>
        </p:nvSpPr>
        <p:spPr>
          <a:xfrm>
            <a:off x="3400148" y="2432482"/>
            <a:ext cx="266330" cy="1260629"/>
          </a:xfrm>
          <a:prstGeom prst="rightBrace">
            <a:avLst>
              <a:gd name="adj1" fmla="val 1644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32" name="מחבר: מרפקי 31">
            <a:extLst>
              <a:ext uri="{FF2B5EF4-FFF2-40B4-BE49-F238E27FC236}">
                <a16:creationId xmlns:a16="http://schemas.microsoft.com/office/drawing/2014/main" id="{147CDC4F-332B-DF68-9BEB-B23925BD4C23}"/>
              </a:ext>
            </a:extLst>
          </p:cNvPr>
          <p:cNvCxnSpPr>
            <a:cxnSpLocks/>
            <a:stCxn id="30" idx="1"/>
          </p:cNvCxnSpPr>
          <p:nvPr/>
        </p:nvCxnSpPr>
        <p:spPr>
          <a:xfrm rot="10800000" flipH="1" flipV="1">
            <a:off x="3666477" y="3062797"/>
            <a:ext cx="3684231" cy="1409330"/>
          </a:xfrm>
          <a:prstGeom prst="bentConnector3">
            <a:avLst>
              <a:gd name="adj1" fmla="val 64747"/>
            </a:avLst>
          </a:prstGeom>
        </p:spPr>
        <p:style>
          <a:lnRef idx="1">
            <a:schemeClr val="accent1"/>
          </a:lnRef>
          <a:fillRef idx="0">
            <a:schemeClr val="accent1"/>
          </a:fillRef>
          <a:effectRef idx="0">
            <a:schemeClr val="accent1"/>
          </a:effectRef>
          <a:fontRef idx="minor">
            <a:schemeClr val="tx1"/>
          </a:fontRef>
        </p:style>
      </p:cxnSp>
      <p:cxnSp>
        <p:nvCxnSpPr>
          <p:cNvPr id="37" name="מחבר: מרפקי 36">
            <a:extLst>
              <a:ext uri="{FF2B5EF4-FFF2-40B4-BE49-F238E27FC236}">
                <a16:creationId xmlns:a16="http://schemas.microsoft.com/office/drawing/2014/main" id="{26434B5D-3D42-1649-DA32-D6B7E6AF1E26}"/>
              </a:ext>
            </a:extLst>
          </p:cNvPr>
          <p:cNvCxnSpPr/>
          <p:nvPr/>
        </p:nvCxnSpPr>
        <p:spPr>
          <a:xfrm rot="10800000">
            <a:off x="4581526" y="4229101"/>
            <a:ext cx="2325301" cy="504825"/>
          </a:xfrm>
          <a:prstGeom prst="bentConnector3">
            <a:avLst>
              <a:gd name="adj1" fmla="val 42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מחבר: מרפקי 39">
            <a:extLst>
              <a:ext uri="{FF2B5EF4-FFF2-40B4-BE49-F238E27FC236}">
                <a16:creationId xmlns:a16="http://schemas.microsoft.com/office/drawing/2014/main" id="{8835ED38-C738-1F1F-FC8F-2D23B9F37735}"/>
              </a:ext>
            </a:extLst>
          </p:cNvPr>
          <p:cNvCxnSpPr/>
          <p:nvPr/>
        </p:nvCxnSpPr>
        <p:spPr>
          <a:xfrm rot="10800000">
            <a:off x="4057650" y="5915025"/>
            <a:ext cx="2781300" cy="514350"/>
          </a:xfrm>
          <a:prstGeom prst="bentConnector3">
            <a:avLst>
              <a:gd name="adj1" fmla="val 2774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91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מוצג לגולש </a:t>
            </a:r>
          </a:p>
          <a:p>
            <a:r>
              <a:rPr lang="he-IL" sz="2000" dirty="0">
                <a:solidFill>
                  <a:schemeClr val="bg1"/>
                </a:solidFill>
              </a:rPr>
              <a:t>את תפריט הניווט העליון </a:t>
            </a:r>
          </a:p>
          <a:p>
            <a:r>
              <a:rPr lang="he-IL" sz="2000" dirty="0">
                <a:solidFill>
                  <a:schemeClr val="bg1"/>
                </a:solidFill>
              </a:rPr>
              <a:t>לאחר מכן את תוכן הדף</a:t>
            </a:r>
          </a:p>
          <a:p>
            <a:r>
              <a:rPr lang="he-IL" sz="2000" dirty="0">
                <a:solidFill>
                  <a:schemeClr val="bg1"/>
                </a:solidFill>
              </a:rPr>
              <a:t> ולבסוף התפריט התחתון</a:t>
            </a:r>
          </a:p>
        </p:txBody>
      </p:sp>
      <p:pic>
        <p:nvPicPr>
          <p:cNvPr id="5" name="תמונה 4">
            <a:extLst>
              <a:ext uri="{FF2B5EF4-FFF2-40B4-BE49-F238E27FC236}">
                <a16:creationId xmlns:a16="http://schemas.microsoft.com/office/drawing/2014/main" id="{F3EEE531-1AAF-07A7-209C-9BC52CB7C452}"/>
              </a:ext>
            </a:extLst>
          </p:cNvPr>
          <p:cNvPicPr>
            <a:picLocks noChangeAspect="1"/>
          </p:cNvPicPr>
          <p:nvPr/>
        </p:nvPicPr>
        <p:blipFill>
          <a:blip r:embed="rId4"/>
          <a:stretch>
            <a:fillRect/>
          </a:stretch>
        </p:blipFill>
        <p:spPr>
          <a:xfrm>
            <a:off x="1640428" y="2309656"/>
            <a:ext cx="4620270" cy="2238687"/>
          </a:xfrm>
          <a:prstGeom prst="rect">
            <a:avLst/>
          </a:prstGeom>
        </p:spPr>
      </p:pic>
    </p:spTree>
    <p:extLst>
      <p:ext uri="{BB962C8B-B14F-4D97-AF65-F5344CB8AC3E}">
        <p14:creationId xmlns:p14="http://schemas.microsoft.com/office/powerpoint/2010/main" val="26598980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55872" y="1"/>
            <a:ext cx="4175464" cy="1371599"/>
          </a:xfrm>
        </p:spPr>
        <p:txBody>
          <a:bodyPr>
            <a:noAutofit/>
          </a:bodyPr>
          <a:lstStyle/>
          <a:p>
            <a:pPr algn="ctr"/>
            <a:r>
              <a:rPr lang="en-US" sz="4400" u="sng" dirty="0">
                <a:solidFill>
                  <a:schemeClr val="bg1"/>
                </a:solidFill>
                <a:latin typeface="Verdana Pro Black" panose="020B0A04030504040204" pitchFamily="34" charset="0"/>
                <a:cs typeface="Aharoni" panose="02010803020104030203" pitchFamily="2" charset="-79"/>
              </a:rPr>
              <a:t>useState with array</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1259259"/>
            <a:ext cx="4054136" cy="5455866"/>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הכנת התשתית</a:t>
            </a:r>
          </a:p>
          <a:p>
            <a:r>
              <a:rPr lang="he-IL" sz="2000" dirty="0">
                <a:solidFill>
                  <a:schemeClr val="bg1"/>
                </a:solidFill>
              </a:rPr>
              <a:t>נייבא את </a:t>
            </a:r>
            <a:r>
              <a:rPr lang="en-US" sz="2000" dirty="0">
                <a:solidFill>
                  <a:schemeClr val="bg1"/>
                </a:solidFill>
              </a:rPr>
              <a:t>useState</a:t>
            </a:r>
            <a:r>
              <a:rPr lang="he-IL" sz="2000" dirty="0">
                <a:solidFill>
                  <a:schemeClr val="bg1"/>
                </a:solidFill>
              </a:rPr>
              <a:t> מספריית </a:t>
            </a:r>
            <a:r>
              <a:rPr lang="en-US" sz="2000" dirty="0">
                <a:solidFill>
                  <a:schemeClr val="bg1"/>
                </a:solidFill>
              </a:rPr>
              <a:t>react</a:t>
            </a:r>
          </a:p>
          <a:p>
            <a:r>
              <a:rPr lang="he-IL" sz="2000" dirty="0">
                <a:solidFill>
                  <a:schemeClr val="bg1"/>
                </a:solidFill>
              </a:rPr>
              <a:t>ניצור קומפוננט בשם </a:t>
            </a:r>
            <a:r>
              <a:rPr lang="en-US" sz="2000" dirty="0" err="1">
                <a:solidFill>
                  <a:schemeClr val="bg1"/>
                </a:solidFill>
              </a:rPr>
              <a:t>SetArray</a:t>
            </a:r>
            <a:endParaRPr lang="en-US" sz="2000" dirty="0">
              <a:solidFill>
                <a:schemeClr val="bg1"/>
              </a:solidFill>
            </a:endParaRPr>
          </a:p>
          <a:p>
            <a:r>
              <a:rPr lang="he-IL" sz="2000" dirty="0">
                <a:solidFill>
                  <a:schemeClr val="bg1"/>
                </a:solidFill>
              </a:rPr>
              <a:t>ניצור קבוע בשם </a:t>
            </a:r>
            <a:r>
              <a:rPr lang="en-US" sz="2000" dirty="0">
                <a:solidFill>
                  <a:schemeClr val="bg1"/>
                </a:solidFill>
              </a:rPr>
              <a:t>INITIAL_TODO</a:t>
            </a:r>
            <a:r>
              <a:rPr lang="he-IL" sz="2000" dirty="0">
                <a:solidFill>
                  <a:schemeClr val="bg1"/>
                </a:solidFill>
              </a:rPr>
              <a:t> ונשווה את הערך שלו לאובייקט עם מפתחות וערכים ראשוניים</a:t>
            </a: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עם הקבוע שיצרנו ונחלץ ממנה את </a:t>
            </a:r>
            <a:r>
              <a:rPr lang="en-US" sz="2000" dirty="0">
                <a:solidFill>
                  <a:schemeClr val="bg1"/>
                </a:solidFill>
              </a:rPr>
              <a:t>task </a:t>
            </a:r>
            <a:r>
              <a:rPr lang="en-US" sz="2000" dirty="0" err="1">
                <a:solidFill>
                  <a:schemeClr val="bg1"/>
                </a:solidFill>
              </a:rPr>
              <a:t>setTask</a:t>
            </a:r>
            <a:endParaRPr lang="en-US" sz="2000" dirty="0">
              <a:solidFill>
                <a:schemeClr val="bg1"/>
              </a:solidFill>
            </a:endParaRP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עם מערך ריק ונחלץ ממנה את </a:t>
            </a:r>
            <a:r>
              <a:rPr lang="en-US" sz="2000" dirty="0">
                <a:solidFill>
                  <a:schemeClr val="bg1"/>
                </a:solidFill>
              </a:rPr>
              <a:t>tasks </a:t>
            </a:r>
            <a:r>
              <a:rPr lang="en-US" sz="2000" dirty="0" err="1">
                <a:solidFill>
                  <a:schemeClr val="bg1"/>
                </a:solidFill>
              </a:rPr>
              <a:t>setTasks</a:t>
            </a:r>
            <a:endParaRPr lang="en-US" sz="2000" dirty="0">
              <a:solidFill>
                <a:schemeClr val="bg1"/>
              </a:solidFill>
            </a:endParaRPr>
          </a:p>
          <a:p>
            <a:r>
              <a:rPr lang="he-IL" sz="2000" dirty="0">
                <a:solidFill>
                  <a:schemeClr val="bg1"/>
                </a:solidFill>
              </a:rPr>
              <a:t>ניצור פונקציה בשם </a:t>
            </a:r>
            <a:r>
              <a:rPr lang="en-US" sz="2000" dirty="0" err="1">
                <a:solidFill>
                  <a:schemeClr val="bg1"/>
                </a:solidFill>
              </a:rPr>
              <a:t>createNewTask</a:t>
            </a:r>
            <a:endParaRPr lang="en-US" sz="2000" dirty="0">
              <a:solidFill>
                <a:schemeClr val="bg1"/>
              </a:solidFill>
            </a:endParaRPr>
          </a:p>
          <a:p>
            <a:pPr lvl="1"/>
            <a:r>
              <a:rPr lang="he-IL" sz="1600" dirty="0">
                <a:solidFill>
                  <a:schemeClr val="bg1"/>
                </a:solidFill>
              </a:rPr>
              <a:t>שתקבל אירוע</a:t>
            </a:r>
          </a:p>
          <a:p>
            <a:pPr lvl="1"/>
            <a:r>
              <a:rPr lang="he-IL" sz="1600" dirty="0">
                <a:solidFill>
                  <a:schemeClr val="bg1"/>
                </a:solidFill>
              </a:rPr>
              <a:t>תעצור את ההתנהגות הדיפולטיבית של שליחת הטופס על ידי הכפתור</a:t>
            </a:r>
          </a:p>
          <a:p>
            <a:pPr lvl="1"/>
            <a:r>
              <a:rPr lang="he-IL" sz="1600" dirty="0">
                <a:solidFill>
                  <a:schemeClr val="bg1"/>
                </a:solidFill>
              </a:rPr>
              <a:t>שתפעיל את מטודת </a:t>
            </a:r>
            <a:r>
              <a:rPr lang="en-US" sz="1600" dirty="0" err="1">
                <a:solidFill>
                  <a:schemeClr val="bg1"/>
                </a:solidFill>
              </a:rPr>
              <a:t>setTasks</a:t>
            </a:r>
            <a:r>
              <a:rPr lang="he-IL" sz="1600" dirty="0">
                <a:solidFill>
                  <a:schemeClr val="bg1"/>
                </a:solidFill>
              </a:rPr>
              <a:t> כשארגומנט נעתיק את מערך המשימות ונוסיף את המשימה</a:t>
            </a:r>
          </a:p>
          <a:p>
            <a:pPr lvl="1"/>
            <a:r>
              <a:rPr lang="he-IL" sz="1600" dirty="0">
                <a:solidFill>
                  <a:schemeClr val="bg1"/>
                </a:solidFill>
              </a:rPr>
              <a:t>נעצור את הפונקציה ונאפס את המשימה על ידי הפעלת מטודת </a:t>
            </a:r>
            <a:r>
              <a:rPr lang="en-US" sz="1600" dirty="0" err="1">
                <a:solidFill>
                  <a:schemeClr val="bg1"/>
                </a:solidFill>
              </a:rPr>
              <a:t>setTask</a:t>
            </a:r>
            <a:r>
              <a:rPr lang="he-IL" sz="1600" dirty="0">
                <a:solidFill>
                  <a:schemeClr val="bg1"/>
                </a:solidFill>
              </a:rPr>
              <a:t> עם הקבוע של הערכים הראשוניים</a:t>
            </a:r>
          </a:p>
        </p:txBody>
      </p:sp>
      <p:pic>
        <p:nvPicPr>
          <p:cNvPr id="34" name="תמונה 33">
            <a:extLst>
              <a:ext uri="{FF2B5EF4-FFF2-40B4-BE49-F238E27FC236}">
                <a16:creationId xmlns:a16="http://schemas.microsoft.com/office/drawing/2014/main" id="{6F13C96A-4E8E-52CA-790A-58FCE7684AF6}"/>
              </a:ext>
            </a:extLst>
          </p:cNvPr>
          <p:cNvPicPr>
            <a:picLocks noChangeAspect="1"/>
          </p:cNvPicPr>
          <p:nvPr/>
        </p:nvPicPr>
        <p:blipFill>
          <a:blip r:embed="rId4"/>
          <a:stretch>
            <a:fillRect/>
          </a:stretch>
        </p:blipFill>
        <p:spPr>
          <a:xfrm>
            <a:off x="703795" y="1259259"/>
            <a:ext cx="6591190" cy="4116959"/>
          </a:xfrm>
          <a:prstGeom prst="rect">
            <a:avLst/>
          </a:prstGeom>
        </p:spPr>
      </p:pic>
      <p:cxnSp>
        <p:nvCxnSpPr>
          <p:cNvPr id="11" name="מחבר: מרפקי 10">
            <a:extLst>
              <a:ext uri="{FF2B5EF4-FFF2-40B4-BE49-F238E27FC236}">
                <a16:creationId xmlns:a16="http://schemas.microsoft.com/office/drawing/2014/main" id="{F72BD7D5-2F1F-9E92-25CE-189550873773}"/>
              </a:ext>
            </a:extLst>
          </p:cNvPr>
          <p:cNvCxnSpPr/>
          <p:nvPr/>
        </p:nvCxnSpPr>
        <p:spPr>
          <a:xfrm rot="10800000" flipV="1">
            <a:off x="5695951" y="2447925"/>
            <a:ext cx="2428875" cy="552450"/>
          </a:xfrm>
          <a:prstGeom prst="bentConnector3">
            <a:avLst>
              <a:gd name="adj1" fmla="val 856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F52EA943-72AA-C399-CB21-B87723102DDA}"/>
              </a:ext>
            </a:extLst>
          </p:cNvPr>
          <p:cNvCxnSpPr>
            <a:cxnSpLocks/>
          </p:cNvCxnSpPr>
          <p:nvPr/>
        </p:nvCxnSpPr>
        <p:spPr>
          <a:xfrm rot="10800000">
            <a:off x="6267451" y="3562351"/>
            <a:ext cx="1970567" cy="329593"/>
          </a:xfrm>
          <a:prstGeom prst="bentConnector3">
            <a:avLst>
              <a:gd name="adj1" fmla="val 335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34AAA92A-F612-F221-51ED-8151CAFEAC60}"/>
              </a:ext>
            </a:extLst>
          </p:cNvPr>
          <p:cNvCxnSpPr/>
          <p:nvPr/>
        </p:nvCxnSpPr>
        <p:spPr>
          <a:xfrm flipH="1">
            <a:off x="7133115" y="3295650"/>
            <a:ext cx="108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EB05B18-6397-EDE1-E363-4EA53DC8C5A5}"/>
              </a:ext>
            </a:extLst>
          </p:cNvPr>
          <p:cNvCxnSpPr/>
          <p:nvPr/>
        </p:nvCxnSpPr>
        <p:spPr>
          <a:xfrm rot="10800000">
            <a:off x="5057776" y="4076699"/>
            <a:ext cx="3267075" cy="468616"/>
          </a:xfrm>
          <a:prstGeom prst="bentConnector3">
            <a:avLst>
              <a:gd name="adj1" fmla="val 164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67A12F2-E48E-747E-FF19-662A5FBFAC67}"/>
              </a:ext>
            </a:extLst>
          </p:cNvPr>
          <p:cNvCxnSpPr>
            <a:cxnSpLocks/>
          </p:cNvCxnSpPr>
          <p:nvPr/>
        </p:nvCxnSpPr>
        <p:spPr>
          <a:xfrm rot="10800000">
            <a:off x="4248151" y="4381502"/>
            <a:ext cx="4076701" cy="586766"/>
          </a:xfrm>
          <a:prstGeom prst="bentConnector3">
            <a:avLst>
              <a:gd name="adj1" fmla="val 177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968EF6DE-3C59-31BC-FF07-0E66F46CE929}"/>
              </a:ext>
            </a:extLst>
          </p:cNvPr>
          <p:cNvCxnSpPr/>
          <p:nvPr/>
        </p:nvCxnSpPr>
        <p:spPr>
          <a:xfrm rot="10800000">
            <a:off x="5153026" y="4674886"/>
            <a:ext cx="3026547" cy="754365"/>
          </a:xfrm>
          <a:prstGeom prst="bentConnector3">
            <a:avLst>
              <a:gd name="adj1" fmla="val 248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A7A3F0C7-F811-7065-E38A-F5A81A344D34}"/>
              </a:ext>
            </a:extLst>
          </p:cNvPr>
          <p:cNvCxnSpPr/>
          <p:nvPr/>
        </p:nvCxnSpPr>
        <p:spPr>
          <a:xfrm rot="10800000">
            <a:off x="3190875" y="5162550"/>
            <a:ext cx="4825660" cy="876300"/>
          </a:xfrm>
          <a:prstGeom prst="bentConnector3">
            <a:avLst>
              <a:gd name="adj1" fmla="val 9993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733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0080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2" y="-1"/>
            <a:ext cx="5779098" cy="850056"/>
          </a:xfrm>
        </p:spPr>
        <p:txBody>
          <a:bodyPr>
            <a:noAutofit/>
          </a:bodyPr>
          <a:lstStyle/>
          <a:p>
            <a:pPr algn="ctr"/>
            <a:r>
              <a:rPr lang="en-US" sz="5400" u="sng" dirty="0">
                <a:solidFill>
                  <a:schemeClr val="bg1"/>
                </a:solidFill>
                <a:latin typeface="Verdana Pro Black" panose="020B0A04030504040204" pitchFamily="34" charset="0"/>
                <a:cs typeface="Aharoni" panose="02010803020104030203" pitchFamily="2" charset="-79"/>
              </a:rPr>
              <a:t>render</a:t>
            </a:r>
            <a:endParaRPr lang="he-IL" sz="32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12902" y="850055"/>
            <a:ext cx="5603983" cy="5895974"/>
          </a:xfrm>
          <a:effectLst>
            <a:outerShdw blurRad="50800" dist="38100" dir="2700000" algn="tl" rotWithShape="0">
              <a:prstClr val="black">
                <a:alpha val="40000"/>
              </a:prstClr>
            </a:outerShdw>
          </a:effectLst>
        </p:spPr>
        <p:txBody>
          <a:bodyPr>
            <a:normAutofit/>
          </a:bodyPr>
          <a:lstStyle/>
          <a:p>
            <a:r>
              <a:rPr lang="he-IL" sz="2400" dirty="0">
                <a:solidFill>
                  <a:schemeClr val="bg1"/>
                </a:solidFill>
              </a:rPr>
              <a:t>ניצור טופס</a:t>
            </a:r>
          </a:p>
          <a:p>
            <a:pPr lvl="1"/>
            <a:r>
              <a:rPr lang="he-IL" sz="2000" dirty="0">
                <a:solidFill>
                  <a:schemeClr val="bg1"/>
                </a:solidFill>
              </a:rPr>
              <a:t>בחלקו העליון נציג לגולש את המשימה</a:t>
            </a:r>
          </a:p>
          <a:p>
            <a:pPr lvl="1"/>
            <a:r>
              <a:rPr lang="he-IL" sz="2000" dirty="0">
                <a:solidFill>
                  <a:schemeClr val="bg1"/>
                </a:solidFill>
              </a:rPr>
              <a:t>ניצור כפתור ש:</a:t>
            </a:r>
          </a:p>
          <a:p>
            <a:pPr lvl="2"/>
            <a:r>
              <a:rPr lang="he-IL" sz="1800" dirty="0">
                <a:solidFill>
                  <a:schemeClr val="bg1"/>
                </a:solidFill>
              </a:rPr>
              <a:t>הוא יהיה מנוטרל אם לא יהיה ערך במפתח </a:t>
            </a:r>
            <a:r>
              <a:rPr lang="en-US" sz="1800" dirty="0" err="1">
                <a:solidFill>
                  <a:schemeClr val="bg1"/>
                </a:solidFill>
              </a:rPr>
              <a:t>todo</a:t>
            </a:r>
            <a:r>
              <a:rPr lang="he-IL" sz="1800" dirty="0">
                <a:solidFill>
                  <a:schemeClr val="bg1"/>
                </a:solidFill>
              </a:rPr>
              <a:t> של אובייקט </a:t>
            </a:r>
            <a:r>
              <a:rPr lang="en-US" sz="1800" dirty="0">
                <a:solidFill>
                  <a:schemeClr val="bg1"/>
                </a:solidFill>
              </a:rPr>
              <a:t>task</a:t>
            </a:r>
          </a:p>
          <a:p>
            <a:pPr lvl="2"/>
            <a:r>
              <a:rPr lang="he-IL" sz="1800" dirty="0">
                <a:solidFill>
                  <a:schemeClr val="bg1"/>
                </a:solidFill>
              </a:rPr>
              <a:t>בלחיצה על הכפתור הוא יפעיל את מטודת </a:t>
            </a:r>
            <a:r>
              <a:rPr lang="en-US" sz="1800" dirty="0" err="1">
                <a:solidFill>
                  <a:schemeClr val="bg1"/>
                </a:solidFill>
              </a:rPr>
              <a:t>createNewTask</a:t>
            </a:r>
            <a:r>
              <a:rPr lang="he-IL" sz="1800" dirty="0">
                <a:solidFill>
                  <a:schemeClr val="bg1"/>
                </a:solidFill>
              </a:rPr>
              <a:t> שיצרנו</a:t>
            </a:r>
          </a:p>
          <a:p>
            <a:pPr lvl="1"/>
            <a:r>
              <a:rPr lang="he-IL" sz="2000" dirty="0">
                <a:solidFill>
                  <a:schemeClr val="bg1"/>
                </a:solidFill>
              </a:rPr>
              <a:t>ניצור </a:t>
            </a:r>
            <a:r>
              <a:rPr lang="en-US" sz="2000" dirty="0">
                <a:solidFill>
                  <a:schemeClr val="bg1"/>
                </a:solidFill>
              </a:rPr>
              <a:t>input</a:t>
            </a:r>
            <a:endParaRPr lang="he-IL" sz="2000" dirty="0">
              <a:solidFill>
                <a:schemeClr val="bg1"/>
              </a:solidFill>
            </a:endParaRPr>
          </a:p>
          <a:p>
            <a:pPr lvl="2"/>
            <a:r>
              <a:rPr lang="he-IL" sz="1800" dirty="0">
                <a:solidFill>
                  <a:schemeClr val="bg1"/>
                </a:solidFill>
              </a:rPr>
              <a:t>שתאזין לאירוע </a:t>
            </a:r>
            <a:r>
              <a:rPr lang="en-US" sz="1800" dirty="0">
                <a:solidFill>
                  <a:schemeClr val="bg1"/>
                </a:solidFill>
              </a:rPr>
              <a:t>onChange</a:t>
            </a:r>
            <a:r>
              <a:rPr lang="he-IL" sz="1800" dirty="0">
                <a:solidFill>
                  <a:schemeClr val="bg1"/>
                </a:solidFill>
              </a:rPr>
              <a:t> ותפעיל פונקציה אנונימית שתקבל את האירוע</a:t>
            </a:r>
          </a:p>
          <a:p>
            <a:pPr lvl="3"/>
            <a:r>
              <a:rPr lang="he-IL" sz="1600" dirty="0">
                <a:solidFill>
                  <a:schemeClr val="bg1"/>
                </a:solidFill>
              </a:rPr>
              <a:t>תפעיל את מטודת </a:t>
            </a:r>
            <a:r>
              <a:rPr lang="en-US" sz="1600" dirty="0" err="1">
                <a:solidFill>
                  <a:schemeClr val="bg1"/>
                </a:solidFill>
              </a:rPr>
              <a:t>setTask</a:t>
            </a:r>
            <a:r>
              <a:rPr lang="he-IL" sz="1600" dirty="0">
                <a:solidFill>
                  <a:schemeClr val="bg1"/>
                </a:solidFill>
              </a:rPr>
              <a:t> כאשר בארגומנט נעתיק את המפתחות מתוך אובייקט </a:t>
            </a:r>
            <a:r>
              <a:rPr lang="en-US" sz="1600" dirty="0">
                <a:solidFill>
                  <a:schemeClr val="bg1"/>
                </a:solidFill>
              </a:rPr>
              <a:t>task</a:t>
            </a:r>
            <a:r>
              <a:rPr lang="he-IL" sz="1600" dirty="0">
                <a:solidFill>
                  <a:schemeClr val="bg1"/>
                </a:solidFill>
              </a:rPr>
              <a:t> ונעשה השמה למפתח </a:t>
            </a:r>
            <a:r>
              <a:rPr lang="en-US" sz="1600" dirty="0" err="1">
                <a:solidFill>
                  <a:schemeClr val="bg1"/>
                </a:solidFill>
              </a:rPr>
              <a:t>todo</a:t>
            </a:r>
            <a:r>
              <a:rPr lang="he-IL" sz="1600" dirty="0">
                <a:solidFill>
                  <a:schemeClr val="bg1"/>
                </a:solidFill>
              </a:rPr>
              <a:t> עם מה שייכתב בתוך האלמנט</a:t>
            </a:r>
          </a:p>
          <a:p>
            <a:pPr lvl="2"/>
            <a:r>
              <a:rPr lang="he-IL" sz="1800" dirty="0">
                <a:solidFill>
                  <a:schemeClr val="bg1"/>
                </a:solidFill>
              </a:rPr>
              <a:t>הערך של האלמנט יהיה הערך של המפתח </a:t>
            </a:r>
            <a:r>
              <a:rPr lang="en-US" sz="1800" dirty="0" err="1">
                <a:solidFill>
                  <a:schemeClr val="bg1"/>
                </a:solidFill>
              </a:rPr>
              <a:t>task.todo</a:t>
            </a:r>
            <a:endParaRPr lang="he-IL" sz="1800" dirty="0">
              <a:solidFill>
                <a:schemeClr val="bg1"/>
              </a:solidFill>
            </a:endParaRPr>
          </a:p>
          <a:p>
            <a:r>
              <a:rPr lang="he-IL" sz="2400" dirty="0">
                <a:solidFill>
                  <a:schemeClr val="bg1"/>
                </a:solidFill>
              </a:rPr>
              <a:t>ניצור רשימה ש:</a:t>
            </a:r>
          </a:p>
          <a:p>
            <a:pPr lvl="1"/>
            <a:r>
              <a:rPr lang="he-IL" sz="1800" dirty="0">
                <a:solidFill>
                  <a:schemeClr val="bg1"/>
                </a:solidFill>
              </a:rPr>
              <a:t>על כל איבר במערך </a:t>
            </a:r>
            <a:r>
              <a:rPr lang="en-US" sz="1800" dirty="0">
                <a:solidFill>
                  <a:schemeClr val="bg1"/>
                </a:solidFill>
              </a:rPr>
              <a:t>tasks</a:t>
            </a:r>
            <a:r>
              <a:rPr lang="he-IL" sz="1800" dirty="0">
                <a:solidFill>
                  <a:schemeClr val="bg1"/>
                </a:solidFill>
              </a:rPr>
              <a:t> היא תיצור רשומה עם מספר ועם פרטי המשימה</a:t>
            </a:r>
          </a:p>
        </p:txBody>
      </p:sp>
      <p:pic>
        <p:nvPicPr>
          <p:cNvPr id="9" name="תמונה 8">
            <a:extLst>
              <a:ext uri="{FF2B5EF4-FFF2-40B4-BE49-F238E27FC236}">
                <a16:creationId xmlns:a16="http://schemas.microsoft.com/office/drawing/2014/main" id="{7F5EEFFC-6AA5-8E7F-F17D-445F037FBA9F}"/>
              </a:ext>
            </a:extLst>
          </p:cNvPr>
          <p:cNvPicPr>
            <a:picLocks noChangeAspect="1"/>
          </p:cNvPicPr>
          <p:nvPr/>
        </p:nvPicPr>
        <p:blipFill rotWithShape="1">
          <a:blip r:embed="rId4"/>
          <a:srcRect r="17846"/>
          <a:stretch/>
        </p:blipFill>
        <p:spPr>
          <a:xfrm>
            <a:off x="-2" y="-1"/>
            <a:ext cx="5962651" cy="6858000"/>
          </a:xfrm>
          <a:prstGeom prst="rect">
            <a:avLst/>
          </a:prstGeom>
        </p:spPr>
      </p:pic>
      <p:cxnSp>
        <p:nvCxnSpPr>
          <p:cNvPr id="11" name="מחבר: מרפקי 10">
            <a:extLst>
              <a:ext uri="{FF2B5EF4-FFF2-40B4-BE49-F238E27FC236}">
                <a16:creationId xmlns:a16="http://schemas.microsoft.com/office/drawing/2014/main" id="{81366AC7-1D7C-D742-55EB-2D73674B01F5}"/>
              </a:ext>
            </a:extLst>
          </p:cNvPr>
          <p:cNvCxnSpPr/>
          <p:nvPr/>
        </p:nvCxnSpPr>
        <p:spPr>
          <a:xfrm rot="10800000">
            <a:off x="4619625" y="1133475"/>
            <a:ext cx="2781300" cy="285750"/>
          </a:xfrm>
          <a:prstGeom prst="bentConnector3">
            <a:avLst>
              <a:gd name="adj1" fmla="val 400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0524AB3B-55E2-39A1-83A3-A3922ECED89D}"/>
              </a:ext>
            </a:extLst>
          </p:cNvPr>
          <p:cNvCxnSpPr/>
          <p:nvPr/>
        </p:nvCxnSpPr>
        <p:spPr>
          <a:xfrm rot="10800000">
            <a:off x="3200400" y="2181226"/>
            <a:ext cx="3829051" cy="466725"/>
          </a:xfrm>
          <a:prstGeom prst="bentConnector3">
            <a:avLst>
              <a:gd name="adj1" fmla="val 228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6CFFECB0-E566-4A63-91BA-1EAB592E3AEB}"/>
              </a:ext>
            </a:extLst>
          </p:cNvPr>
          <p:cNvCxnSpPr/>
          <p:nvPr/>
        </p:nvCxnSpPr>
        <p:spPr>
          <a:xfrm rot="10800000">
            <a:off x="2981324" y="1983530"/>
            <a:ext cx="3431579" cy="111971"/>
          </a:xfrm>
          <a:prstGeom prst="bentConnector3">
            <a:avLst>
              <a:gd name="adj1" fmla="val 36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44E18AE4-2679-7F39-0A07-0C5D970EDCE9}"/>
              </a:ext>
            </a:extLst>
          </p:cNvPr>
          <p:cNvCxnSpPr/>
          <p:nvPr/>
        </p:nvCxnSpPr>
        <p:spPr>
          <a:xfrm rot="10800000">
            <a:off x="5676900" y="3280095"/>
            <a:ext cx="1295400" cy="2310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EFE81DB9-E4B9-05BF-68FB-2F02AC2922C1}"/>
              </a:ext>
            </a:extLst>
          </p:cNvPr>
          <p:cNvCxnSpPr/>
          <p:nvPr/>
        </p:nvCxnSpPr>
        <p:spPr>
          <a:xfrm rot="10800000">
            <a:off x="2752726" y="3428999"/>
            <a:ext cx="4219575" cy="1628776"/>
          </a:xfrm>
          <a:prstGeom prst="bentConnector3">
            <a:avLst>
              <a:gd name="adj1" fmla="val 197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B31D757C-54C2-85FE-4100-8D47C06D9150}"/>
              </a:ext>
            </a:extLst>
          </p:cNvPr>
          <p:cNvCxnSpPr/>
          <p:nvPr/>
        </p:nvCxnSpPr>
        <p:spPr>
          <a:xfrm rot="10800000">
            <a:off x="3305175" y="5172075"/>
            <a:ext cx="3107726" cy="871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70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202968"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91744" y="1575416"/>
            <a:ext cx="3826274" cy="697267"/>
          </a:xfrm>
        </p:spPr>
        <p:txBody>
          <a:bodyPr>
            <a:noAutofit/>
          </a:bodyPr>
          <a:lstStyle/>
          <a:p>
            <a:pPr algn="ctr"/>
            <a:r>
              <a:rPr lang="en-US" sz="3200" u="sng" dirty="0">
                <a:solidFill>
                  <a:schemeClr val="bg1"/>
                </a:solidFill>
                <a:latin typeface="Aharoni" panose="02010803020104030203" pitchFamily="2" charset="-79"/>
                <a:cs typeface="Aharoni" panose="02010803020104030203" pitchFamily="2" charset="-79"/>
              </a:rPr>
              <a:t>New React Project</a:t>
            </a:r>
            <a:endParaRPr lang="he-IL" sz="32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91744" y="2272683"/>
            <a:ext cx="3826274" cy="3480047"/>
          </a:xfrm>
          <a:effectLst>
            <a:outerShdw blurRad="50800" dist="38100" dir="2700000" algn="tl" rotWithShape="0">
              <a:prstClr val="black">
                <a:alpha val="40000"/>
              </a:prstClr>
            </a:outerShdw>
          </a:effectLst>
        </p:spPr>
        <p:txBody>
          <a:bodyPr>
            <a:normAutofit/>
          </a:bodyPr>
          <a:lstStyle/>
          <a:p>
            <a:pPr marL="0" indent="0" algn="r">
              <a:buNone/>
            </a:pPr>
            <a:r>
              <a:rPr lang="he-IL" sz="2000" dirty="0">
                <a:solidFill>
                  <a:schemeClr val="bg1"/>
                </a:solidFill>
              </a:rPr>
              <a:t>לאחר שהורדנו והתקנו את התוסף </a:t>
            </a:r>
            <a:r>
              <a:rPr lang="en-US" sz="2000" dirty="0">
                <a:solidFill>
                  <a:schemeClr val="bg1"/>
                </a:solidFill>
              </a:rPr>
              <a:t>create-react-app</a:t>
            </a:r>
            <a:r>
              <a:rPr lang="he-IL" sz="2000" dirty="0">
                <a:solidFill>
                  <a:schemeClr val="bg1"/>
                </a:solidFill>
              </a:rPr>
              <a:t> נוכל להשתמש בו כדי לפתוח פרויקט חדש ב - </a:t>
            </a:r>
            <a:r>
              <a:rPr lang="en-US" sz="2000" dirty="0">
                <a:solidFill>
                  <a:schemeClr val="bg1"/>
                </a:solidFill>
              </a:rPr>
              <a:t>React</a:t>
            </a:r>
            <a:endParaRPr lang="he-IL" sz="2000" dirty="0">
              <a:solidFill>
                <a:schemeClr val="bg1"/>
              </a:solidFill>
            </a:endParaRPr>
          </a:p>
          <a:p>
            <a:r>
              <a:rPr lang="he-IL" sz="2000" dirty="0">
                <a:solidFill>
                  <a:schemeClr val="bg1"/>
                </a:solidFill>
              </a:rPr>
              <a:t>ניכנס לתוך התיקייה בה אנו מעוניינים ליצור פרויקט חדש של </a:t>
            </a:r>
            <a:r>
              <a:rPr lang="en-US" sz="2000" dirty="0">
                <a:solidFill>
                  <a:schemeClr val="bg1"/>
                </a:solidFill>
              </a:rPr>
              <a:t>React</a:t>
            </a:r>
          </a:p>
          <a:p>
            <a:r>
              <a:rPr lang="he-IL" sz="2000" dirty="0">
                <a:solidFill>
                  <a:schemeClr val="bg1"/>
                </a:solidFill>
              </a:rPr>
              <a:t>נקיש בטרמינל את הפקודה</a:t>
            </a:r>
          </a:p>
          <a:p>
            <a:pPr marL="0" indent="0">
              <a:buNone/>
            </a:pPr>
            <a:r>
              <a:rPr lang="he-IL" sz="2000" dirty="0">
                <a:solidFill>
                  <a:schemeClr val="bg1"/>
                </a:solidFill>
              </a:rPr>
              <a:t>   </a:t>
            </a:r>
            <a:r>
              <a:rPr lang="en-US" sz="2000" dirty="0">
                <a:solidFill>
                  <a:schemeClr val="bg1"/>
                </a:solidFill>
              </a:rPr>
              <a:t>create-react-app client</a:t>
            </a:r>
            <a:endParaRPr lang="he-IL" sz="2000" dirty="0">
              <a:solidFill>
                <a:schemeClr val="bg1"/>
              </a:solidFill>
            </a:endParaRPr>
          </a:p>
          <a:p>
            <a:r>
              <a:rPr lang="he-IL" sz="2000" dirty="0">
                <a:solidFill>
                  <a:schemeClr val="bg1"/>
                </a:solidFill>
              </a:rPr>
              <a:t>כשפעולת ה - </a:t>
            </a:r>
            <a:r>
              <a:rPr lang="en-US" sz="2000" dirty="0">
                <a:solidFill>
                  <a:schemeClr val="bg1"/>
                </a:solidFill>
              </a:rPr>
              <a:t>CLI</a:t>
            </a:r>
            <a:r>
              <a:rPr lang="he-IL" sz="2000" dirty="0">
                <a:solidFill>
                  <a:schemeClr val="bg1"/>
                </a:solidFill>
              </a:rPr>
              <a:t> תסתיים ונראה את הכיתוב "</a:t>
            </a:r>
            <a:r>
              <a:rPr lang="en-US" sz="2000" dirty="0">
                <a:solidFill>
                  <a:schemeClr val="bg1"/>
                </a:solidFill>
              </a:rPr>
              <a:t>"Happy hacking</a:t>
            </a:r>
            <a:r>
              <a:rPr lang="he-IL" sz="2000" dirty="0">
                <a:solidFill>
                  <a:schemeClr val="bg1"/>
                </a:solidFill>
              </a:rPr>
              <a:t> </a:t>
            </a:r>
            <a:endParaRPr lang="en-US" sz="2000" dirty="0">
              <a:solidFill>
                <a:schemeClr val="bg1"/>
              </a:solidFill>
            </a:endParaRPr>
          </a:p>
        </p:txBody>
      </p:sp>
      <p:pic>
        <p:nvPicPr>
          <p:cNvPr id="8" name="תמונה 7">
            <a:extLst>
              <a:ext uri="{FF2B5EF4-FFF2-40B4-BE49-F238E27FC236}">
                <a16:creationId xmlns:a16="http://schemas.microsoft.com/office/drawing/2014/main" id="{54D3CD62-91D3-573C-592D-C8853AE8E2DA}"/>
              </a:ext>
            </a:extLst>
          </p:cNvPr>
          <p:cNvPicPr>
            <a:picLocks noChangeAspect="1"/>
          </p:cNvPicPr>
          <p:nvPr/>
        </p:nvPicPr>
        <p:blipFill>
          <a:blip r:embed="rId4"/>
          <a:stretch>
            <a:fillRect/>
          </a:stretch>
        </p:blipFill>
        <p:spPr>
          <a:xfrm>
            <a:off x="787839" y="424535"/>
            <a:ext cx="6625015" cy="6008930"/>
          </a:xfrm>
          <a:prstGeom prst="rect">
            <a:avLst/>
          </a:prstGeom>
        </p:spPr>
      </p:pic>
    </p:spTree>
    <p:extLst>
      <p:ext uri="{BB962C8B-B14F-4D97-AF65-F5344CB8AC3E}">
        <p14:creationId xmlns:p14="http://schemas.microsoft.com/office/powerpoint/2010/main" val="26568421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a:t>
            </a:r>
          </a:p>
          <a:p>
            <a:r>
              <a:rPr lang="he-IL" sz="2000" dirty="0">
                <a:solidFill>
                  <a:schemeClr val="bg1"/>
                </a:solidFill>
              </a:rPr>
              <a:t>כשממלאים את הכתוב בשדה הטקסט מוצג בראש הטופס</a:t>
            </a:r>
          </a:p>
          <a:p>
            <a:r>
              <a:rPr lang="he-IL" sz="2000" dirty="0">
                <a:solidFill>
                  <a:schemeClr val="bg1"/>
                </a:solidFill>
              </a:rPr>
              <a:t>כשלוחצים על הכפתור המשימה מוצגת כרשומה והשדה מתנקה</a:t>
            </a:r>
          </a:p>
        </p:txBody>
      </p:sp>
      <p:pic>
        <p:nvPicPr>
          <p:cNvPr id="13" name="תמונה 12">
            <a:extLst>
              <a:ext uri="{FF2B5EF4-FFF2-40B4-BE49-F238E27FC236}">
                <a16:creationId xmlns:a16="http://schemas.microsoft.com/office/drawing/2014/main" id="{705C68BA-36B1-5EC1-0D9B-CD1CFEEECA6E}"/>
              </a:ext>
            </a:extLst>
          </p:cNvPr>
          <p:cNvPicPr>
            <a:picLocks noChangeAspect="1"/>
          </p:cNvPicPr>
          <p:nvPr/>
        </p:nvPicPr>
        <p:blipFill>
          <a:blip r:embed="rId4"/>
          <a:stretch>
            <a:fillRect/>
          </a:stretch>
        </p:blipFill>
        <p:spPr>
          <a:xfrm>
            <a:off x="2271851" y="1447800"/>
            <a:ext cx="3153215" cy="1648055"/>
          </a:xfrm>
          <a:prstGeom prst="rect">
            <a:avLst/>
          </a:prstGeom>
          <a:effectLst>
            <a:outerShdw blurRad="50800" dist="38100" dir="2700000" algn="tl" rotWithShape="0">
              <a:prstClr val="black">
                <a:alpha val="40000"/>
              </a:prstClr>
            </a:outerShdw>
          </a:effectLst>
        </p:spPr>
      </p:pic>
      <p:pic>
        <p:nvPicPr>
          <p:cNvPr id="15" name="תמונה 14">
            <a:extLst>
              <a:ext uri="{FF2B5EF4-FFF2-40B4-BE49-F238E27FC236}">
                <a16:creationId xmlns:a16="http://schemas.microsoft.com/office/drawing/2014/main" id="{0E0D96DB-C34B-E731-62C5-966EDB8AEBC0}"/>
              </a:ext>
            </a:extLst>
          </p:cNvPr>
          <p:cNvPicPr>
            <a:picLocks noChangeAspect="1"/>
          </p:cNvPicPr>
          <p:nvPr/>
        </p:nvPicPr>
        <p:blipFill>
          <a:blip r:embed="rId5"/>
          <a:stretch>
            <a:fillRect/>
          </a:stretch>
        </p:blipFill>
        <p:spPr>
          <a:xfrm>
            <a:off x="2309956" y="3481374"/>
            <a:ext cx="3077004" cy="1829055"/>
          </a:xfrm>
          <a:prstGeom prst="rect">
            <a:avLst/>
          </a:prstGeom>
          <a:effectLst>
            <a:outerShdw blurRad="50800" dist="38100" dir="2700000" algn="tl" rotWithShape="0">
              <a:prstClr val="black">
                <a:alpha val="40000"/>
              </a:prstClr>
            </a:outerShdw>
          </a:effectLst>
        </p:spPr>
      </p:pic>
      <p:cxnSp>
        <p:nvCxnSpPr>
          <p:cNvPr id="17" name="מחבר: מרפקי 16">
            <a:extLst>
              <a:ext uri="{FF2B5EF4-FFF2-40B4-BE49-F238E27FC236}">
                <a16:creationId xmlns:a16="http://schemas.microsoft.com/office/drawing/2014/main" id="{6749CACB-0E92-4A7A-0E25-7ED18ACA9CF8}"/>
              </a:ext>
            </a:extLst>
          </p:cNvPr>
          <p:cNvCxnSpPr/>
          <p:nvPr/>
        </p:nvCxnSpPr>
        <p:spPr>
          <a:xfrm rot="10800000">
            <a:off x="4467226" y="1733551"/>
            <a:ext cx="3549311" cy="1838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E7F46CB3-8178-ECDB-FCF3-90A56E146522}"/>
              </a:ext>
            </a:extLst>
          </p:cNvPr>
          <p:cNvCxnSpPr/>
          <p:nvPr/>
        </p:nvCxnSpPr>
        <p:spPr>
          <a:xfrm rot="10800000" flipV="1">
            <a:off x="4076701" y="4210049"/>
            <a:ext cx="4486275" cy="885825"/>
          </a:xfrm>
          <a:prstGeom prst="bentConnector3">
            <a:avLst>
              <a:gd name="adj1" fmla="val 5169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785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186612"/>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 </a:t>
            </a:r>
            <a:r>
              <a:rPr lang="en-US" sz="4000" dirty="0">
                <a:solidFill>
                  <a:schemeClr val="bg1"/>
                </a:solidFill>
                <a:cs typeface="+mn-cs"/>
              </a:rPr>
              <a:t>useState</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327018" y="915627"/>
            <a:ext cx="6339394" cy="5715991"/>
          </a:xfrm>
          <a:effectLst/>
        </p:spPr>
        <p:txBody>
          <a:bodyPr anchor="ctr">
            <a:normAutofit lnSpcReduction="10000"/>
          </a:bodyPr>
          <a:lstStyle/>
          <a:p>
            <a:pPr lvl="1"/>
            <a:r>
              <a:rPr lang="he-IL" dirty="0"/>
              <a:t>צור קומפוננט בשם </a:t>
            </a:r>
            <a:r>
              <a:rPr lang="en-US" dirty="0" err="1"/>
              <a:t>SetPost</a:t>
            </a:r>
            <a:endParaRPr lang="en-US" dirty="0"/>
          </a:p>
          <a:p>
            <a:pPr lvl="2"/>
            <a:r>
              <a:rPr lang="he-IL" sz="1800" dirty="0"/>
              <a:t>ייבא את </a:t>
            </a:r>
            <a:r>
              <a:rPr lang="en-US" sz="1800" dirty="0"/>
              <a:t>useState</a:t>
            </a:r>
            <a:r>
              <a:rPr lang="he-IL" sz="1800" dirty="0"/>
              <a:t> למודול</a:t>
            </a:r>
          </a:p>
          <a:p>
            <a:pPr lvl="2"/>
            <a:r>
              <a:rPr lang="he-IL" sz="1800" dirty="0"/>
              <a:t>צור פונקציה בשם </a:t>
            </a:r>
            <a:r>
              <a:rPr lang="en-US" sz="1800" dirty="0" err="1"/>
              <a:t>SetPost</a:t>
            </a:r>
            <a:r>
              <a:rPr lang="en-US" sz="1800" dirty="0"/>
              <a:t> </a:t>
            </a:r>
            <a:r>
              <a:rPr lang="he-IL" sz="1800" dirty="0"/>
              <a:t> (קומפוננט)</a:t>
            </a:r>
          </a:p>
          <a:p>
            <a:pPr lvl="3"/>
            <a:r>
              <a:rPr lang="he-IL" sz="1600" dirty="0"/>
              <a:t>צור קבוע בשם </a:t>
            </a:r>
            <a:r>
              <a:rPr lang="en-US" sz="1600" dirty="0"/>
              <a:t>INITIAL_POST</a:t>
            </a:r>
            <a:r>
              <a:rPr lang="he-IL" sz="1600" dirty="0"/>
              <a:t> שערכו יהיה אובייקט עם המפתחות:</a:t>
            </a:r>
          </a:p>
          <a:p>
            <a:pPr lvl="4"/>
            <a:r>
              <a:rPr lang="en-US" sz="1600" dirty="0"/>
              <a:t>title</a:t>
            </a:r>
            <a:r>
              <a:rPr lang="he-IL" sz="1600" dirty="0"/>
              <a:t> – מסוג מחרוזת תווים</a:t>
            </a:r>
          </a:p>
          <a:p>
            <a:pPr lvl="4"/>
            <a:r>
              <a:rPr lang="en-US" sz="1600" dirty="0"/>
              <a:t>subtitle</a:t>
            </a:r>
            <a:r>
              <a:rPr lang="he-IL" sz="1600" dirty="0"/>
              <a:t> – מסוג מחרוזת תווים</a:t>
            </a:r>
          </a:p>
          <a:p>
            <a:pPr lvl="4"/>
            <a:r>
              <a:rPr lang="en-US" sz="1600" dirty="0"/>
              <a:t>author</a:t>
            </a:r>
            <a:r>
              <a:rPr lang="he-IL" sz="1600" dirty="0"/>
              <a:t> – מסוג מחרוזת תווים</a:t>
            </a:r>
          </a:p>
          <a:p>
            <a:pPr lvl="4"/>
            <a:r>
              <a:rPr lang="en-US" sz="1600" dirty="0"/>
              <a:t>createdAt</a:t>
            </a:r>
            <a:r>
              <a:rPr lang="he-IL" sz="1600" dirty="0"/>
              <a:t> – מחרוזת תווים</a:t>
            </a:r>
          </a:p>
          <a:p>
            <a:pPr lvl="3"/>
            <a:r>
              <a:rPr lang="he-IL" sz="1600" dirty="0"/>
              <a:t>הפעל את מטודת </a:t>
            </a:r>
            <a:r>
              <a:rPr lang="en-US" sz="1600" dirty="0"/>
              <a:t>useState</a:t>
            </a:r>
            <a:r>
              <a:rPr lang="he-IL" sz="1600" dirty="0"/>
              <a:t> פעמיים כאשר</a:t>
            </a:r>
          </a:p>
          <a:p>
            <a:pPr lvl="4"/>
            <a:r>
              <a:rPr lang="he-IL" sz="1600" dirty="0"/>
              <a:t>בפעם הראשונה עם הארגומנט </a:t>
            </a:r>
            <a:r>
              <a:rPr lang="en-US" sz="1600" dirty="0"/>
              <a:t>INITIAL_POST</a:t>
            </a:r>
            <a:r>
              <a:rPr lang="he-IL" sz="1600" dirty="0"/>
              <a:t> וחלץ מהערך שחוזר את </a:t>
            </a:r>
            <a:r>
              <a:rPr lang="en-US" sz="1600" dirty="0"/>
              <a:t>post </a:t>
            </a:r>
            <a:r>
              <a:rPr lang="en-US" sz="1600" dirty="0" err="1"/>
              <a:t>setPost</a:t>
            </a:r>
            <a:endParaRPr lang="en-US" sz="1600" dirty="0"/>
          </a:p>
          <a:p>
            <a:pPr lvl="4"/>
            <a:r>
              <a:rPr lang="he-IL" sz="1600" dirty="0"/>
              <a:t>בפעם השנייה עם מערך ריק כארגומנט וחלץ מהערך שחוזר מהפעלת הפונקציה את </a:t>
            </a:r>
            <a:r>
              <a:rPr lang="en-US" sz="1600" dirty="0"/>
              <a:t>posts </a:t>
            </a:r>
            <a:r>
              <a:rPr lang="en-US" sz="1600" dirty="0" err="1"/>
              <a:t>setPosts</a:t>
            </a:r>
            <a:endParaRPr lang="he-IL" sz="1600" dirty="0"/>
          </a:p>
          <a:p>
            <a:pPr lvl="3"/>
            <a:r>
              <a:rPr lang="he-IL" sz="1600" dirty="0"/>
              <a:t>הצג לגולש:</a:t>
            </a:r>
          </a:p>
          <a:p>
            <a:pPr lvl="3"/>
            <a:r>
              <a:rPr lang="he-IL" sz="1600" dirty="0"/>
              <a:t>טופס שבתוכו</a:t>
            </a:r>
          </a:p>
          <a:p>
            <a:pPr lvl="4"/>
            <a:r>
              <a:rPr lang="he-IL" sz="1600" dirty="0"/>
              <a:t>צור שלוש אלמנטים מסוג </a:t>
            </a:r>
            <a:r>
              <a:rPr lang="en-US" sz="1600" dirty="0"/>
              <a:t>input</a:t>
            </a:r>
            <a:r>
              <a:rPr lang="he-IL" sz="1600" dirty="0"/>
              <a:t> שהנתונים שיוזנו בתוכם יהיו מקושרים לערכים של שלושת המפתחות הראשונים של אובייקט </a:t>
            </a:r>
            <a:r>
              <a:rPr lang="en-US" sz="1600" dirty="0"/>
              <a:t>post</a:t>
            </a:r>
            <a:r>
              <a:rPr lang="he-IL" sz="1600" dirty="0"/>
              <a:t> חדש (כמו שהודגם בשקפים הקודמים)</a:t>
            </a:r>
          </a:p>
          <a:p>
            <a:pPr lvl="4"/>
            <a:r>
              <a:rPr lang="he-IL" sz="1600" dirty="0"/>
              <a:t>צור כפתור שלחיצה עליו תכניס פוסט חדש למערך הפוסטים</a:t>
            </a:r>
          </a:p>
          <a:p>
            <a:pPr lvl="3"/>
            <a:r>
              <a:rPr lang="he-IL" sz="1600" dirty="0"/>
              <a:t>טבלה שתוצג רק אם יש פוסטים במערך הפוסטים</a:t>
            </a:r>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1" y="146187"/>
            <a:ext cx="7850819" cy="769441"/>
          </a:xfrm>
          <a:prstGeom prst="rect">
            <a:avLst/>
          </a:prstGeom>
          <a:noFill/>
        </p:spPr>
        <p:txBody>
          <a:bodyPr wrap="square" rtlCol="1">
            <a:spAutoFit/>
          </a:bodyPr>
          <a:lstStyle/>
          <a:p>
            <a:pPr algn="ctr"/>
            <a:r>
              <a:rPr lang="en-US" sz="4400" u="sng" dirty="0"/>
              <a:t>Hooks-Sandbox</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Tree>
    <p:extLst>
      <p:ext uri="{BB962C8B-B14F-4D97-AF65-F5344CB8AC3E}">
        <p14:creationId xmlns:p14="http://schemas.microsoft.com/office/powerpoint/2010/main" val="41799117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Layout</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פריסת האפליקציה</a:t>
            </a:r>
            <a:endParaRPr lang="he-IL" sz="2800" b="0"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94733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6178858" y="840427"/>
            <a:ext cx="5219560"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6181723" y="1866388"/>
            <a:ext cx="5216695" cy="3735959"/>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בנתיב </a:t>
            </a:r>
            <a:r>
              <a:rPr lang="en-US" sz="2000" b="1" dirty="0">
                <a:solidFill>
                  <a:schemeClr val="bg1"/>
                </a:solidFill>
                <a:latin typeface="almoniNeue"/>
              </a:rPr>
              <a:t>src/layout</a:t>
            </a:r>
            <a:r>
              <a:rPr lang="he-IL" sz="2000" b="1" dirty="0">
                <a:solidFill>
                  <a:schemeClr val="bg1"/>
                </a:solidFill>
                <a:latin typeface="almoniNeue"/>
              </a:rPr>
              <a:t> ניצור את התיקיות הבאות:</a:t>
            </a:r>
          </a:p>
          <a:p>
            <a:pPr marL="800100" lvl="1" indent="-342900">
              <a:lnSpc>
                <a:spcPct val="150000"/>
              </a:lnSpc>
              <a:buFont typeface="Arial" panose="020B0604020202020204" pitchFamily="34" charset="0"/>
              <a:buChar char="•"/>
            </a:pPr>
            <a:r>
              <a:rPr lang="he-IL" sz="2000" b="1" dirty="0">
                <a:solidFill>
                  <a:schemeClr val="bg1"/>
                </a:solidFill>
                <a:latin typeface="almoniNeue"/>
              </a:rPr>
              <a:t>התיקייה </a:t>
            </a:r>
            <a:r>
              <a:rPr lang="en-US" sz="2000" b="1" dirty="0">
                <a:solidFill>
                  <a:schemeClr val="bg1"/>
                </a:solidFill>
                <a:latin typeface="almoniNeue"/>
              </a:rPr>
              <a:t>footer</a:t>
            </a:r>
            <a:r>
              <a:rPr lang="he-IL" sz="2000" b="1" dirty="0">
                <a:solidFill>
                  <a:schemeClr val="bg1"/>
                </a:solidFill>
                <a:latin typeface="almoniNeue"/>
              </a:rPr>
              <a:t> </a:t>
            </a:r>
          </a:p>
          <a:p>
            <a:pPr marL="1257300" lvl="2" indent="-342900">
              <a:lnSpc>
                <a:spcPct val="150000"/>
              </a:lnSpc>
              <a:buFont typeface="Arial" panose="020B0604020202020204" pitchFamily="34" charset="0"/>
              <a:buChar char="•"/>
            </a:pPr>
            <a:r>
              <a:rPr lang="he-IL" sz="2000" b="1" dirty="0">
                <a:solidFill>
                  <a:schemeClr val="bg1"/>
                </a:solidFill>
                <a:latin typeface="almoniNeue"/>
              </a:rPr>
              <a:t>ובתוכה הקובץ </a:t>
            </a:r>
            <a:r>
              <a:rPr lang="en-US" sz="2000" b="1" dirty="0">
                <a:solidFill>
                  <a:schemeClr val="bg1"/>
                </a:solidFill>
                <a:latin typeface="almoniNeue"/>
              </a:rPr>
              <a:t>Footer.jsx</a:t>
            </a:r>
          </a:p>
          <a:p>
            <a:pPr marL="800100" lvl="1" indent="-342900">
              <a:lnSpc>
                <a:spcPct val="150000"/>
              </a:lnSpc>
              <a:buFont typeface="Arial" panose="020B0604020202020204" pitchFamily="34" charset="0"/>
              <a:buChar char="•"/>
            </a:pPr>
            <a:r>
              <a:rPr lang="he-IL" sz="2000" b="1" dirty="0">
                <a:solidFill>
                  <a:schemeClr val="bg1"/>
                </a:solidFill>
                <a:latin typeface="almoniNeue"/>
              </a:rPr>
              <a:t>התיקייה </a:t>
            </a:r>
            <a:r>
              <a:rPr lang="en-US" sz="2000" b="1" dirty="0">
                <a:solidFill>
                  <a:schemeClr val="bg1"/>
                </a:solidFill>
                <a:latin typeface="almoniNeue"/>
              </a:rPr>
              <a:t>header</a:t>
            </a:r>
            <a:endParaRPr lang="he-IL" sz="2000" b="1" dirty="0">
              <a:solidFill>
                <a:schemeClr val="bg1"/>
              </a:solidFill>
              <a:latin typeface="almoniNeue"/>
            </a:endParaRPr>
          </a:p>
          <a:p>
            <a:pPr marL="1257300" lvl="2" indent="-342900">
              <a:lnSpc>
                <a:spcPct val="150000"/>
              </a:lnSpc>
              <a:buFont typeface="Arial" panose="020B0604020202020204" pitchFamily="34" charset="0"/>
              <a:buChar char="•"/>
            </a:pPr>
            <a:r>
              <a:rPr lang="he-IL" sz="2000" b="1" dirty="0">
                <a:solidFill>
                  <a:schemeClr val="bg1"/>
                </a:solidFill>
                <a:latin typeface="almoniNeue"/>
              </a:rPr>
              <a:t>ובתוכה הקובץ </a:t>
            </a:r>
            <a:r>
              <a:rPr lang="en-US" sz="2000" b="1" dirty="0">
                <a:solidFill>
                  <a:schemeClr val="bg1"/>
                </a:solidFill>
                <a:latin typeface="almoniNeue"/>
              </a:rPr>
              <a:t>Header.jsx</a:t>
            </a:r>
          </a:p>
          <a:p>
            <a:pPr marL="800100" lvl="1" indent="-342900">
              <a:lnSpc>
                <a:spcPct val="150000"/>
              </a:lnSpc>
              <a:buFont typeface="Arial" panose="020B0604020202020204" pitchFamily="34" charset="0"/>
              <a:buChar char="•"/>
            </a:pPr>
            <a:r>
              <a:rPr lang="he-IL" sz="2000" b="1" dirty="0">
                <a:solidFill>
                  <a:schemeClr val="bg1"/>
                </a:solidFill>
                <a:latin typeface="almoniNeue"/>
              </a:rPr>
              <a:t>התיקייה </a:t>
            </a:r>
            <a:r>
              <a:rPr lang="en-US" sz="2000" b="1" dirty="0">
                <a:solidFill>
                  <a:schemeClr val="bg1"/>
                </a:solidFill>
                <a:latin typeface="almoniNeue"/>
              </a:rPr>
              <a:t>main</a:t>
            </a:r>
            <a:endParaRPr lang="he-IL" sz="2000" b="1" dirty="0">
              <a:solidFill>
                <a:schemeClr val="bg1"/>
              </a:solidFill>
              <a:latin typeface="almoniNeue"/>
            </a:endParaRPr>
          </a:p>
          <a:p>
            <a:pPr marL="1257300" lvl="2" indent="-342900">
              <a:lnSpc>
                <a:spcPct val="150000"/>
              </a:lnSpc>
              <a:buFont typeface="Arial" panose="020B0604020202020204" pitchFamily="34" charset="0"/>
              <a:buChar char="•"/>
            </a:pPr>
            <a:r>
              <a:rPr lang="he-IL" sz="2000" b="1" dirty="0">
                <a:solidFill>
                  <a:schemeClr val="bg1"/>
                </a:solidFill>
                <a:latin typeface="almoniNeue"/>
              </a:rPr>
              <a:t>ובתוכה הקובץ </a:t>
            </a:r>
            <a:r>
              <a:rPr lang="en-US" sz="2000" b="1" dirty="0">
                <a:solidFill>
                  <a:schemeClr val="bg1"/>
                </a:solidFill>
                <a:latin typeface="almoniNeue"/>
              </a:rPr>
              <a:t>Main.jsx</a:t>
            </a:r>
          </a:p>
          <a:p>
            <a:pPr marL="800100" lvl="1" indent="-342900">
              <a:lnSpc>
                <a:spcPct val="150000"/>
              </a:lnSpc>
              <a:buFont typeface="Arial" panose="020B0604020202020204" pitchFamily="34" charset="0"/>
              <a:buChar char="•"/>
            </a:pPr>
            <a:r>
              <a:rPr lang="he-IL" sz="2000" b="1" dirty="0">
                <a:solidFill>
                  <a:schemeClr val="bg1"/>
                </a:solidFill>
                <a:latin typeface="almoniNeue"/>
              </a:rPr>
              <a:t>הקובץ </a:t>
            </a:r>
            <a:r>
              <a:rPr lang="en-US" sz="2000" b="1" dirty="0">
                <a:solidFill>
                  <a:schemeClr val="bg1"/>
                </a:solidFill>
                <a:latin typeface="almoniNeue"/>
              </a:rPr>
              <a:t>Layout.jsx</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CD6EDB5A-1FE3-7E4C-2AB4-E649B23CF57C}"/>
              </a:ext>
            </a:extLst>
          </p:cNvPr>
          <p:cNvPicPr>
            <a:picLocks noChangeAspect="1"/>
          </p:cNvPicPr>
          <p:nvPr/>
        </p:nvPicPr>
        <p:blipFill>
          <a:blip r:embed="rId4"/>
          <a:stretch>
            <a:fillRect/>
          </a:stretch>
        </p:blipFill>
        <p:spPr>
          <a:xfrm>
            <a:off x="510077" y="2084013"/>
            <a:ext cx="2524477" cy="2934109"/>
          </a:xfrm>
          <a:prstGeom prst="rect">
            <a:avLst/>
          </a:prstGeom>
        </p:spPr>
      </p:pic>
    </p:spTree>
    <p:extLst>
      <p:ext uri="{BB962C8B-B14F-4D97-AF65-F5344CB8AC3E}">
        <p14:creationId xmlns:p14="http://schemas.microsoft.com/office/powerpoint/2010/main" val="8987503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2672447"/>
            <a:ext cx="4574958" cy="829284"/>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Header.jsx</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8" y="3501731"/>
            <a:ext cx="4360323" cy="82928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בשלב זה ניצור את הקומפוננט כך שתציג את התוכן שלה בתבנית הכללית</a:t>
            </a:r>
          </a:p>
        </p:txBody>
      </p:sp>
      <p:pic>
        <p:nvPicPr>
          <p:cNvPr id="11" name="תמונה 10">
            <a:extLst>
              <a:ext uri="{FF2B5EF4-FFF2-40B4-BE49-F238E27FC236}">
                <a16:creationId xmlns:a16="http://schemas.microsoft.com/office/drawing/2014/main" id="{DB358635-09C0-C41A-B544-4EA05C8D7C6E}"/>
              </a:ext>
            </a:extLst>
          </p:cNvPr>
          <p:cNvPicPr>
            <a:picLocks noChangeAspect="1"/>
          </p:cNvPicPr>
          <p:nvPr/>
        </p:nvPicPr>
        <p:blipFill>
          <a:blip r:embed="rId4"/>
          <a:stretch>
            <a:fillRect/>
          </a:stretch>
        </p:blipFill>
        <p:spPr>
          <a:xfrm>
            <a:off x="745805" y="1595181"/>
            <a:ext cx="6125430" cy="3667637"/>
          </a:xfrm>
          <a:prstGeom prst="rect">
            <a:avLst/>
          </a:prstGeom>
        </p:spPr>
      </p:pic>
      <p:cxnSp>
        <p:nvCxnSpPr>
          <p:cNvPr id="13" name="מחבר חץ ישר 12">
            <a:extLst>
              <a:ext uri="{FF2B5EF4-FFF2-40B4-BE49-F238E27FC236}">
                <a16:creationId xmlns:a16="http://schemas.microsoft.com/office/drawing/2014/main" id="{18AADFE0-14AB-6950-50F1-CE903FD7B40D}"/>
              </a:ext>
            </a:extLst>
          </p:cNvPr>
          <p:cNvCxnSpPr>
            <a:stCxn id="3" idx="1"/>
          </p:cNvCxnSpPr>
          <p:nvPr/>
        </p:nvCxnSpPr>
        <p:spPr>
          <a:xfrm flipH="1" flipV="1">
            <a:off x="6096000" y="3916373"/>
            <a:ext cx="16283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7790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0" y="2702352"/>
            <a:ext cx="4574958" cy="829284"/>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Footer.jsx</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7" y="3531636"/>
            <a:ext cx="4360323" cy="82928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בשלב זה ניצור את הקומפוננט כך שתציג את התוכן שלה בתבנית הכללית</a:t>
            </a:r>
          </a:p>
        </p:txBody>
      </p:sp>
      <p:pic>
        <p:nvPicPr>
          <p:cNvPr id="8" name="תמונה 7">
            <a:extLst>
              <a:ext uri="{FF2B5EF4-FFF2-40B4-BE49-F238E27FC236}">
                <a16:creationId xmlns:a16="http://schemas.microsoft.com/office/drawing/2014/main" id="{352B720A-4DBA-6586-252D-574B6BCEAB9D}"/>
              </a:ext>
            </a:extLst>
          </p:cNvPr>
          <p:cNvPicPr>
            <a:picLocks noChangeAspect="1"/>
          </p:cNvPicPr>
          <p:nvPr/>
        </p:nvPicPr>
        <p:blipFill>
          <a:blip r:embed="rId4"/>
          <a:stretch>
            <a:fillRect/>
          </a:stretch>
        </p:blipFill>
        <p:spPr>
          <a:xfrm>
            <a:off x="674357" y="1638050"/>
            <a:ext cx="6268325" cy="3581900"/>
          </a:xfrm>
          <a:prstGeom prst="rect">
            <a:avLst/>
          </a:prstGeom>
        </p:spPr>
      </p:pic>
      <p:cxnSp>
        <p:nvCxnSpPr>
          <p:cNvPr id="11" name="מחבר חץ ישר 10">
            <a:extLst>
              <a:ext uri="{FF2B5EF4-FFF2-40B4-BE49-F238E27FC236}">
                <a16:creationId xmlns:a16="http://schemas.microsoft.com/office/drawing/2014/main" id="{2296CDE9-D1AF-2A53-3CEE-C924B0E92343}"/>
              </a:ext>
            </a:extLst>
          </p:cNvPr>
          <p:cNvCxnSpPr>
            <a:stCxn id="3" idx="1"/>
          </p:cNvCxnSpPr>
          <p:nvPr/>
        </p:nvCxnSpPr>
        <p:spPr>
          <a:xfrm flipH="1" flipV="1">
            <a:off x="6018245" y="3937518"/>
            <a:ext cx="1706112" cy="8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330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0" y="947818"/>
            <a:ext cx="4574958" cy="829284"/>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Main.jsx</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8" y="1777102"/>
            <a:ext cx="4360323" cy="384421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קומפוננט זה תהיה אחראית על תצוגת התוכן</a:t>
            </a:r>
          </a:p>
          <a:p>
            <a:r>
              <a:rPr lang="he-IL" sz="1900" dirty="0">
                <a:solidFill>
                  <a:schemeClr val="bg1"/>
                </a:solidFill>
              </a:rPr>
              <a:t>הקומפוננט תקבל במפתח של אובייקט ה - </a:t>
            </a:r>
            <a:r>
              <a:rPr lang="en-US" sz="1900" dirty="0">
                <a:solidFill>
                  <a:schemeClr val="bg1"/>
                </a:solidFill>
              </a:rPr>
              <a:t>props</a:t>
            </a:r>
            <a:r>
              <a:rPr lang="he-IL" sz="1900" dirty="0">
                <a:solidFill>
                  <a:schemeClr val="bg1"/>
                </a:solidFill>
              </a:rPr>
              <a:t> את המילה השמורה </a:t>
            </a:r>
            <a:r>
              <a:rPr lang="en-US" sz="1900" dirty="0">
                <a:solidFill>
                  <a:schemeClr val="bg1"/>
                </a:solidFill>
              </a:rPr>
              <a:t>children</a:t>
            </a:r>
            <a:r>
              <a:rPr lang="he-IL" sz="1900" dirty="0">
                <a:solidFill>
                  <a:schemeClr val="bg1"/>
                </a:solidFill>
              </a:rPr>
              <a:t> (כלומר אלמנט </a:t>
            </a:r>
            <a:r>
              <a:rPr lang="en-US" sz="1900" dirty="0">
                <a:solidFill>
                  <a:schemeClr val="bg1"/>
                </a:solidFill>
              </a:rPr>
              <a:t>React</a:t>
            </a:r>
            <a:r>
              <a:rPr lang="he-IL" sz="1900" dirty="0">
                <a:solidFill>
                  <a:schemeClr val="bg1"/>
                </a:solidFill>
              </a:rPr>
              <a:t>/ </a:t>
            </a:r>
            <a:r>
              <a:rPr lang="en-US" sz="1900" dirty="0">
                <a:solidFill>
                  <a:schemeClr val="bg1"/>
                </a:solidFill>
              </a:rPr>
              <a:t>HTML</a:t>
            </a:r>
            <a:r>
              <a:rPr lang="he-IL" sz="1900" dirty="0">
                <a:solidFill>
                  <a:schemeClr val="bg1"/>
                </a:solidFill>
              </a:rPr>
              <a:t>/ </a:t>
            </a:r>
            <a:r>
              <a:rPr lang="en-US" sz="1900" dirty="0">
                <a:solidFill>
                  <a:schemeClr val="bg1"/>
                </a:solidFill>
              </a:rPr>
              <a:t>javascript data</a:t>
            </a:r>
            <a:r>
              <a:rPr lang="he-IL" sz="1900" dirty="0">
                <a:solidFill>
                  <a:schemeClr val="bg1"/>
                </a:solidFill>
              </a:rPr>
              <a:t> בין התגית הפותחת לתגית הסוגרת</a:t>
            </a:r>
            <a:r>
              <a:rPr lang="en-US" sz="1900" dirty="0">
                <a:solidFill>
                  <a:schemeClr val="bg1"/>
                </a:solidFill>
              </a:rPr>
              <a:t>(</a:t>
            </a:r>
            <a:endParaRPr lang="he-IL" sz="1900" dirty="0">
              <a:solidFill>
                <a:schemeClr val="bg1"/>
              </a:solidFill>
            </a:endParaRPr>
          </a:p>
          <a:p>
            <a:r>
              <a:rPr lang="he-IL" sz="1900" dirty="0">
                <a:solidFill>
                  <a:schemeClr val="bg1"/>
                </a:solidFill>
              </a:rPr>
              <a:t>התוכן הראשי יהיה עטוף באלמנט </a:t>
            </a:r>
            <a:r>
              <a:rPr lang="en-US" sz="1900" dirty="0">
                <a:solidFill>
                  <a:schemeClr val="bg1"/>
                </a:solidFill>
              </a:rPr>
              <a:t>Box</a:t>
            </a:r>
            <a:r>
              <a:rPr lang="he-IL" sz="1900" dirty="0">
                <a:solidFill>
                  <a:schemeClr val="bg1"/>
                </a:solidFill>
              </a:rPr>
              <a:t> של </a:t>
            </a:r>
            <a:r>
              <a:rPr lang="en-US" sz="1900" dirty="0">
                <a:solidFill>
                  <a:schemeClr val="bg1"/>
                </a:solidFill>
              </a:rPr>
              <a:t>MUI</a:t>
            </a:r>
            <a:r>
              <a:rPr lang="he-IL" sz="1900" dirty="0">
                <a:solidFill>
                  <a:schemeClr val="bg1"/>
                </a:solidFill>
              </a:rPr>
              <a:t> שאני קובע גובה מינימלי וצבע רקע</a:t>
            </a:r>
          </a:p>
          <a:p>
            <a:r>
              <a:rPr lang="he-IL" sz="1900" dirty="0">
                <a:solidFill>
                  <a:schemeClr val="bg1"/>
                </a:solidFill>
              </a:rPr>
              <a:t>בנקודה זאת התוכן יוצג</a:t>
            </a:r>
          </a:p>
          <a:p>
            <a:r>
              <a:rPr lang="he-IL" sz="1900" dirty="0">
                <a:solidFill>
                  <a:schemeClr val="bg1"/>
                </a:solidFill>
              </a:rPr>
              <a:t>אני מוודא בעזרת ספריית </a:t>
            </a:r>
            <a:r>
              <a:rPr lang="en-US" sz="1900" dirty="0">
                <a:solidFill>
                  <a:schemeClr val="bg1"/>
                </a:solidFill>
              </a:rPr>
              <a:t>propTypes</a:t>
            </a:r>
            <a:r>
              <a:rPr lang="he-IL" sz="1900" dirty="0">
                <a:solidFill>
                  <a:schemeClr val="bg1"/>
                </a:solidFill>
              </a:rPr>
              <a:t> שהקומפוננט אכן מקבלת אלמנט של </a:t>
            </a:r>
            <a:r>
              <a:rPr lang="en-US" sz="1900" dirty="0">
                <a:solidFill>
                  <a:schemeClr val="bg1"/>
                </a:solidFill>
              </a:rPr>
              <a:t>React</a:t>
            </a:r>
            <a:r>
              <a:rPr lang="he-IL" sz="1900" dirty="0">
                <a:solidFill>
                  <a:schemeClr val="bg1"/>
                </a:solidFill>
              </a:rPr>
              <a:t> במפתח </a:t>
            </a:r>
            <a:r>
              <a:rPr lang="en-US" sz="1900" dirty="0">
                <a:solidFill>
                  <a:schemeClr val="bg1"/>
                </a:solidFill>
              </a:rPr>
              <a:t>children</a:t>
            </a:r>
            <a:r>
              <a:rPr lang="he-IL" sz="1900" dirty="0">
                <a:solidFill>
                  <a:schemeClr val="bg1"/>
                </a:solidFill>
              </a:rPr>
              <a:t> שבאובייקט הפרופס</a:t>
            </a:r>
            <a:endParaRPr lang="he-IL" sz="2000" dirty="0">
              <a:solidFill>
                <a:schemeClr val="bg1"/>
              </a:solidFill>
            </a:endParaRPr>
          </a:p>
        </p:txBody>
      </p:sp>
      <p:pic>
        <p:nvPicPr>
          <p:cNvPr id="6" name="תמונה 5">
            <a:extLst>
              <a:ext uri="{FF2B5EF4-FFF2-40B4-BE49-F238E27FC236}">
                <a16:creationId xmlns:a16="http://schemas.microsoft.com/office/drawing/2014/main" id="{84295AEC-95D4-03C9-6CF4-4E4E0EBF2871}"/>
              </a:ext>
            </a:extLst>
          </p:cNvPr>
          <p:cNvPicPr>
            <a:picLocks noChangeAspect="1"/>
          </p:cNvPicPr>
          <p:nvPr/>
        </p:nvPicPr>
        <p:blipFill>
          <a:blip r:embed="rId4"/>
          <a:stretch>
            <a:fillRect/>
          </a:stretch>
        </p:blipFill>
        <p:spPr>
          <a:xfrm>
            <a:off x="323027" y="1236686"/>
            <a:ext cx="6970985" cy="4384628"/>
          </a:xfrm>
          <a:prstGeom prst="rect">
            <a:avLst/>
          </a:prstGeom>
        </p:spPr>
      </p:pic>
      <p:cxnSp>
        <p:nvCxnSpPr>
          <p:cNvPr id="9" name="מחבר חץ ישר 8">
            <a:extLst>
              <a:ext uri="{FF2B5EF4-FFF2-40B4-BE49-F238E27FC236}">
                <a16:creationId xmlns:a16="http://schemas.microsoft.com/office/drawing/2014/main" id="{70BC63CB-BB0C-5238-40F0-5DCFDBA0142B}"/>
              </a:ext>
            </a:extLst>
          </p:cNvPr>
          <p:cNvCxnSpPr/>
          <p:nvPr/>
        </p:nvCxnSpPr>
        <p:spPr>
          <a:xfrm flipH="1">
            <a:off x="4236098" y="2715208"/>
            <a:ext cx="387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D77F099B-4E16-ED2A-BBA8-BC62ACCA045B}"/>
              </a:ext>
            </a:extLst>
          </p:cNvPr>
          <p:cNvCxnSpPr>
            <a:cxnSpLocks/>
          </p:cNvCxnSpPr>
          <p:nvPr/>
        </p:nvCxnSpPr>
        <p:spPr>
          <a:xfrm rot="10800000">
            <a:off x="7294013" y="3181739"/>
            <a:ext cx="553033" cy="4715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F8F1B329-0B17-989C-67CF-AFBC5DEB6C1A}"/>
              </a:ext>
            </a:extLst>
          </p:cNvPr>
          <p:cNvCxnSpPr/>
          <p:nvPr/>
        </p:nvCxnSpPr>
        <p:spPr>
          <a:xfrm rot="10800000">
            <a:off x="2724539" y="3429000"/>
            <a:ext cx="6830008" cy="1021702"/>
          </a:xfrm>
          <a:prstGeom prst="bentConnector3">
            <a:avLst>
              <a:gd name="adj1" fmla="val 366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C05938BB-EF89-FD42-A1DC-E33B1B3FD817}"/>
              </a:ext>
            </a:extLst>
          </p:cNvPr>
          <p:cNvCxnSpPr>
            <a:cxnSpLocks/>
          </p:cNvCxnSpPr>
          <p:nvPr/>
        </p:nvCxnSpPr>
        <p:spPr>
          <a:xfrm flipH="1">
            <a:off x="4001697" y="4805265"/>
            <a:ext cx="42372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6748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57162"/>
            <a:ext cx="4574958" cy="829284"/>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Layout.jsx</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9" y="1086446"/>
            <a:ext cx="4360323" cy="4950460"/>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בקומפוננט זה אסדר את התוכן כך שלכל דף ודף באתר יהיה </a:t>
            </a:r>
            <a:r>
              <a:rPr lang="en-US" sz="2000" dirty="0">
                <a:solidFill>
                  <a:schemeClr val="bg1"/>
                </a:solidFill>
              </a:rPr>
              <a:t>Header Footer</a:t>
            </a:r>
            <a:r>
              <a:rPr lang="he-IL" sz="2000" dirty="0">
                <a:solidFill>
                  <a:schemeClr val="bg1"/>
                </a:solidFill>
              </a:rPr>
              <a:t> קבוע ורק התוכן של הדפים ישתנה בהתאם לדף שהגולש נמצא בתוכו</a:t>
            </a:r>
          </a:p>
          <a:p>
            <a:r>
              <a:rPr lang="he-IL" sz="1900" dirty="0">
                <a:solidFill>
                  <a:schemeClr val="bg1"/>
                </a:solidFill>
              </a:rPr>
              <a:t>הקומפוננט תקבל במפתח של אובייקט </a:t>
            </a:r>
            <a:r>
              <a:rPr lang="he-IL" sz="1900" dirty="0" err="1">
                <a:solidFill>
                  <a:schemeClr val="bg1"/>
                </a:solidFill>
              </a:rPr>
              <a:t>הפרופ</a:t>
            </a:r>
            <a:r>
              <a:rPr lang="he-IL" sz="1900" dirty="0">
                <a:solidFill>
                  <a:schemeClr val="bg1"/>
                </a:solidFill>
              </a:rPr>
              <a:t> את המילה השמורה </a:t>
            </a:r>
            <a:r>
              <a:rPr lang="en-US" sz="1900" dirty="0">
                <a:solidFill>
                  <a:schemeClr val="bg1"/>
                </a:solidFill>
              </a:rPr>
              <a:t>children</a:t>
            </a:r>
            <a:r>
              <a:rPr lang="he-IL" sz="1900" dirty="0">
                <a:solidFill>
                  <a:schemeClr val="bg1"/>
                </a:solidFill>
              </a:rPr>
              <a:t> </a:t>
            </a:r>
          </a:p>
          <a:p>
            <a:r>
              <a:rPr lang="he-IL" sz="1900" dirty="0">
                <a:solidFill>
                  <a:schemeClr val="bg1"/>
                </a:solidFill>
              </a:rPr>
              <a:t>נעטוף את האלמנטים בקומפוננט באלמנט </a:t>
            </a:r>
            <a:r>
              <a:rPr lang="en-US" sz="1900" dirty="0">
                <a:solidFill>
                  <a:schemeClr val="bg1"/>
                </a:solidFill>
              </a:rPr>
              <a:t>React.Fragment</a:t>
            </a:r>
            <a:endParaRPr lang="he-IL" sz="1900" dirty="0">
              <a:solidFill>
                <a:schemeClr val="bg1"/>
              </a:solidFill>
            </a:endParaRPr>
          </a:p>
          <a:p>
            <a:r>
              <a:rPr lang="he-IL" sz="1900" dirty="0">
                <a:solidFill>
                  <a:schemeClr val="bg1"/>
                </a:solidFill>
              </a:rPr>
              <a:t>נציג לגולש את הקומפוננטות:</a:t>
            </a:r>
          </a:p>
          <a:p>
            <a:pPr lvl="1"/>
            <a:r>
              <a:rPr lang="en-US" sz="1500" dirty="0">
                <a:solidFill>
                  <a:schemeClr val="bg1"/>
                </a:solidFill>
              </a:rPr>
              <a:t>Header</a:t>
            </a:r>
            <a:r>
              <a:rPr lang="he-IL" sz="1500" dirty="0">
                <a:solidFill>
                  <a:schemeClr val="bg1"/>
                </a:solidFill>
              </a:rPr>
              <a:t> – שתכלול תפריט ניווט בעתיד</a:t>
            </a:r>
          </a:p>
          <a:p>
            <a:pPr lvl="1"/>
            <a:r>
              <a:rPr lang="en-US" sz="1500" dirty="0">
                <a:solidFill>
                  <a:schemeClr val="bg1"/>
                </a:solidFill>
              </a:rPr>
              <a:t>Main</a:t>
            </a:r>
            <a:r>
              <a:rPr lang="he-IL" sz="1500" dirty="0">
                <a:solidFill>
                  <a:schemeClr val="bg1"/>
                </a:solidFill>
              </a:rPr>
              <a:t> – אליה נעביר את התוכן של הדף שברצוננו להציג</a:t>
            </a:r>
          </a:p>
          <a:p>
            <a:pPr lvl="1"/>
            <a:r>
              <a:rPr lang="en-US" sz="1500" dirty="0">
                <a:solidFill>
                  <a:schemeClr val="bg1"/>
                </a:solidFill>
              </a:rPr>
              <a:t>Footer</a:t>
            </a:r>
            <a:r>
              <a:rPr lang="he-IL" sz="1500" dirty="0">
                <a:solidFill>
                  <a:schemeClr val="bg1"/>
                </a:solidFill>
              </a:rPr>
              <a:t> – תכלול תפריט ניווט בעתיד לוגו וזכויות יוצרים</a:t>
            </a:r>
          </a:p>
          <a:p>
            <a:r>
              <a:rPr lang="he-IL" sz="1900" dirty="0">
                <a:solidFill>
                  <a:schemeClr val="bg1"/>
                </a:solidFill>
              </a:rPr>
              <a:t>אני מוודא בעזרת ספריית </a:t>
            </a:r>
            <a:r>
              <a:rPr lang="en-US" sz="1900" dirty="0">
                <a:solidFill>
                  <a:schemeClr val="bg1"/>
                </a:solidFill>
              </a:rPr>
              <a:t>propTypes</a:t>
            </a:r>
            <a:r>
              <a:rPr lang="he-IL" sz="1900" dirty="0">
                <a:solidFill>
                  <a:schemeClr val="bg1"/>
                </a:solidFill>
              </a:rPr>
              <a:t> שהקומפוננט אכן מקבלת אלמנט של </a:t>
            </a:r>
            <a:r>
              <a:rPr lang="en-US" sz="1900" dirty="0">
                <a:solidFill>
                  <a:schemeClr val="bg1"/>
                </a:solidFill>
              </a:rPr>
              <a:t>React</a:t>
            </a:r>
            <a:r>
              <a:rPr lang="he-IL" sz="1900" dirty="0">
                <a:solidFill>
                  <a:schemeClr val="bg1"/>
                </a:solidFill>
              </a:rPr>
              <a:t> במפתח </a:t>
            </a:r>
            <a:r>
              <a:rPr lang="en-US" sz="1900" dirty="0">
                <a:solidFill>
                  <a:schemeClr val="bg1"/>
                </a:solidFill>
              </a:rPr>
              <a:t>children</a:t>
            </a:r>
            <a:r>
              <a:rPr lang="he-IL" sz="1900" dirty="0">
                <a:solidFill>
                  <a:schemeClr val="bg1"/>
                </a:solidFill>
              </a:rPr>
              <a:t> שבאובייקט הפרופס</a:t>
            </a:r>
            <a:endParaRPr lang="he-IL" sz="2000" dirty="0">
              <a:solidFill>
                <a:schemeClr val="bg1"/>
              </a:solidFill>
            </a:endParaRPr>
          </a:p>
        </p:txBody>
      </p:sp>
      <p:pic>
        <p:nvPicPr>
          <p:cNvPr id="7" name="תמונה 6">
            <a:extLst>
              <a:ext uri="{FF2B5EF4-FFF2-40B4-BE49-F238E27FC236}">
                <a16:creationId xmlns:a16="http://schemas.microsoft.com/office/drawing/2014/main" id="{3411A28F-7F6F-81A2-E929-3CAC23161883}"/>
              </a:ext>
            </a:extLst>
          </p:cNvPr>
          <p:cNvPicPr>
            <a:picLocks noChangeAspect="1"/>
          </p:cNvPicPr>
          <p:nvPr/>
        </p:nvPicPr>
        <p:blipFill>
          <a:blip r:embed="rId4"/>
          <a:stretch>
            <a:fillRect/>
          </a:stretch>
        </p:blipFill>
        <p:spPr>
          <a:xfrm>
            <a:off x="1322148" y="302417"/>
            <a:ext cx="4972744" cy="6230219"/>
          </a:xfrm>
          <a:prstGeom prst="rect">
            <a:avLst/>
          </a:prstGeom>
        </p:spPr>
      </p:pic>
      <p:sp>
        <p:nvSpPr>
          <p:cNvPr id="8" name="תיבת טקסט 7">
            <a:extLst>
              <a:ext uri="{FF2B5EF4-FFF2-40B4-BE49-F238E27FC236}">
                <a16:creationId xmlns:a16="http://schemas.microsoft.com/office/drawing/2014/main" id="{C58C1939-5CC0-7CC3-5B6B-9655438FB91A}"/>
              </a:ext>
            </a:extLst>
          </p:cNvPr>
          <p:cNvSpPr txBox="1"/>
          <p:nvPr/>
        </p:nvSpPr>
        <p:spPr>
          <a:xfrm>
            <a:off x="7700157" y="6161256"/>
            <a:ext cx="4384525"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כרגע התוכן של הדף הוא עדיין סטאטי עד שנלמד בהמשך המצגת להשתמש בניתובים</a:t>
            </a:r>
          </a:p>
        </p:txBody>
      </p:sp>
      <p:cxnSp>
        <p:nvCxnSpPr>
          <p:cNvPr id="12" name="מחבר: מרפקי 11">
            <a:extLst>
              <a:ext uri="{FF2B5EF4-FFF2-40B4-BE49-F238E27FC236}">
                <a16:creationId xmlns:a16="http://schemas.microsoft.com/office/drawing/2014/main" id="{91B4066E-D35E-62AE-539B-F79308E02A4B}"/>
              </a:ext>
            </a:extLst>
          </p:cNvPr>
          <p:cNvCxnSpPr/>
          <p:nvPr/>
        </p:nvCxnSpPr>
        <p:spPr>
          <a:xfrm rot="10800000" flipV="1">
            <a:off x="5878286" y="2276669"/>
            <a:ext cx="2267338" cy="419878"/>
          </a:xfrm>
          <a:prstGeom prst="bentConnector3">
            <a:avLst>
              <a:gd name="adj1" fmla="val 722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BF7D6F3F-C1BD-C91D-187C-6538948A2D18}"/>
              </a:ext>
            </a:extLst>
          </p:cNvPr>
          <p:cNvCxnSpPr/>
          <p:nvPr/>
        </p:nvCxnSpPr>
        <p:spPr>
          <a:xfrm rot="10800000" flipV="1">
            <a:off x="2901821" y="2861444"/>
            <a:ext cx="4945225" cy="366948"/>
          </a:xfrm>
          <a:prstGeom prst="bentConnector3">
            <a:avLst>
              <a:gd name="adj1" fmla="val 22264"/>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סוגר מסולסל ימני 17">
            <a:extLst>
              <a:ext uri="{FF2B5EF4-FFF2-40B4-BE49-F238E27FC236}">
                <a16:creationId xmlns:a16="http://schemas.microsoft.com/office/drawing/2014/main" id="{FF20364E-5239-0AD8-F356-1A49E2B37947}"/>
              </a:ext>
            </a:extLst>
          </p:cNvPr>
          <p:cNvSpPr/>
          <p:nvPr/>
        </p:nvSpPr>
        <p:spPr>
          <a:xfrm>
            <a:off x="5241464" y="3341290"/>
            <a:ext cx="265937" cy="917454"/>
          </a:xfrm>
          <a:prstGeom prst="rightBrace">
            <a:avLst>
              <a:gd name="adj1" fmla="val 2184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1" name="מחבר ישר 20">
            <a:extLst>
              <a:ext uri="{FF2B5EF4-FFF2-40B4-BE49-F238E27FC236}">
                <a16:creationId xmlns:a16="http://schemas.microsoft.com/office/drawing/2014/main" id="{0A7338D4-011B-2C18-0DD0-BA1F8B9263C6}"/>
              </a:ext>
            </a:extLst>
          </p:cNvPr>
          <p:cNvCxnSpPr/>
          <p:nvPr/>
        </p:nvCxnSpPr>
        <p:spPr>
          <a:xfrm>
            <a:off x="5523722" y="3797559"/>
            <a:ext cx="27525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BD317AE4-91E5-333E-69E9-877D2E38EE8B}"/>
              </a:ext>
            </a:extLst>
          </p:cNvPr>
          <p:cNvCxnSpPr/>
          <p:nvPr/>
        </p:nvCxnSpPr>
        <p:spPr>
          <a:xfrm rot="10800000" flipV="1">
            <a:off x="5159829" y="5215811"/>
            <a:ext cx="2564530" cy="373225"/>
          </a:xfrm>
          <a:prstGeom prst="bentConnector3">
            <a:avLst>
              <a:gd name="adj1" fmla="val 2998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0639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228103"/>
            <a:ext cx="4574958" cy="829284"/>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App.js</a:t>
            </a:r>
            <a:endParaRPr lang="he-IL" sz="48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24359" y="3060440"/>
            <a:ext cx="4360323" cy="989045"/>
          </a:xfrm>
          <a:effectLst>
            <a:outerShdw blurRad="50800" dist="38100" dir="2700000" algn="tl" rotWithShape="0">
              <a:prstClr val="black">
                <a:alpha val="40000"/>
              </a:prstClr>
            </a:outerShdw>
          </a:effectLst>
        </p:spPr>
        <p:txBody>
          <a:bodyPr>
            <a:normAutofit/>
          </a:bodyPr>
          <a:lstStyle/>
          <a:p>
            <a:r>
              <a:rPr lang="he-IL" sz="1900" dirty="0">
                <a:solidFill>
                  <a:schemeClr val="bg1"/>
                </a:solidFill>
              </a:rPr>
              <a:t>נעטוף את הקומפוננט </a:t>
            </a:r>
            <a:r>
              <a:rPr lang="en-US" sz="1900" dirty="0">
                <a:solidFill>
                  <a:schemeClr val="bg1"/>
                </a:solidFill>
              </a:rPr>
              <a:t>CardsPage</a:t>
            </a:r>
            <a:r>
              <a:rPr lang="he-IL" sz="1900" dirty="0">
                <a:solidFill>
                  <a:schemeClr val="bg1"/>
                </a:solidFill>
              </a:rPr>
              <a:t> בקומפוננט </a:t>
            </a:r>
            <a:r>
              <a:rPr lang="en-US" sz="1900" dirty="0">
                <a:solidFill>
                  <a:schemeClr val="bg1"/>
                </a:solidFill>
              </a:rPr>
              <a:t>Layout</a:t>
            </a:r>
            <a:r>
              <a:rPr lang="he-IL" sz="1900" dirty="0">
                <a:solidFill>
                  <a:schemeClr val="bg1"/>
                </a:solidFill>
              </a:rPr>
              <a:t> כך שיוצג לנו תוכן הדף </a:t>
            </a:r>
            <a:r>
              <a:rPr lang="en-US" sz="1900" dirty="0">
                <a:solidFill>
                  <a:schemeClr val="bg1"/>
                </a:solidFill>
              </a:rPr>
              <a:t>CardsPage</a:t>
            </a:r>
            <a:r>
              <a:rPr lang="he-IL" sz="1900" dirty="0">
                <a:solidFill>
                  <a:schemeClr val="bg1"/>
                </a:solidFill>
              </a:rPr>
              <a:t> ביחד עם </a:t>
            </a:r>
            <a:r>
              <a:rPr lang="en-US" sz="1900" dirty="0">
                <a:solidFill>
                  <a:schemeClr val="bg1"/>
                </a:solidFill>
              </a:rPr>
              <a:t>Header Footer</a:t>
            </a:r>
            <a:r>
              <a:rPr lang="he-IL" sz="1900" dirty="0">
                <a:solidFill>
                  <a:schemeClr val="bg1"/>
                </a:solidFill>
              </a:rPr>
              <a:t> </a:t>
            </a:r>
            <a:endParaRPr lang="he-IL" sz="2000" dirty="0">
              <a:solidFill>
                <a:schemeClr val="bg1"/>
              </a:solidFill>
            </a:endParaRPr>
          </a:p>
        </p:txBody>
      </p:sp>
      <p:pic>
        <p:nvPicPr>
          <p:cNvPr id="7" name="תמונה 6">
            <a:extLst>
              <a:ext uri="{FF2B5EF4-FFF2-40B4-BE49-F238E27FC236}">
                <a16:creationId xmlns:a16="http://schemas.microsoft.com/office/drawing/2014/main" id="{632BC003-07C8-FF38-A9D0-6FFB6B9AC09A}"/>
              </a:ext>
            </a:extLst>
          </p:cNvPr>
          <p:cNvPicPr>
            <a:picLocks noChangeAspect="1"/>
          </p:cNvPicPr>
          <p:nvPr/>
        </p:nvPicPr>
        <p:blipFill>
          <a:blip r:embed="rId4"/>
          <a:stretch>
            <a:fillRect/>
          </a:stretch>
        </p:blipFill>
        <p:spPr>
          <a:xfrm>
            <a:off x="387237" y="868081"/>
            <a:ext cx="6843988" cy="5121837"/>
          </a:xfrm>
          <a:prstGeom prst="rect">
            <a:avLst/>
          </a:prstGeom>
        </p:spPr>
      </p:pic>
      <p:sp>
        <p:nvSpPr>
          <p:cNvPr id="8" name="תיבת טקסט 7">
            <a:extLst>
              <a:ext uri="{FF2B5EF4-FFF2-40B4-BE49-F238E27FC236}">
                <a16:creationId xmlns:a16="http://schemas.microsoft.com/office/drawing/2014/main" id="{F7A01819-2B3D-8A6B-185E-44A863947FCA}"/>
              </a:ext>
            </a:extLst>
          </p:cNvPr>
          <p:cNvSpPr txBox="1"/>
          <p:nvPr/>
        </p:nvSpPr>
        <p:spPr>
          <a:xfrm>
            <a:off x="7807475" y="5205088"/>
            <a:ext cx="4384525" cy="156966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למעשה אנו מעבירים לקומפוננט </a:t>
            </a:r>
            <a:r>
              <a:rPr lang="en-US" sz="1600" b="1" dirty="0">
                <a:solidFill>
                  <a:schemeClr val="bg1"/>
                </a:solidFill>
              </a:rPr>
              <a:t>Layout</a:t>
            </a:r>
            <a:r>
              <a:rPr lang="he-IL" sz="1600" b="1" dirty="0">
                <a:solidFill>
                  <a:schemeClr val="bg1"/>
                </a:solidFill>
              </a:rPr>
              <a:t> במפתח </a:t>
            </a:r>
            <a:r>
              <a:rPr lang="en-US" sz="1600" b="1" dirty="0">
                <a:solidFill>
                  <a:schemeClr val="bg1"/>
                </a:solidFill>
              </a:rPr>
              <a:t>children</a:t>
            </a:r>
            <a:r>
              <a:rPr lang="he-IL" sz="1600" b="1" dirty="0">
                <a:solidFill>
                  <a:schemeClr val="bg1"/>
                </a:solidFill>
              </a:rPr>
              <a:t> באובייקט ה – </a:t>
            </a:r>
            <a:r>
              <a:rPr lang="en-US" sz="1600" b="1" dirty="0">
                <a:solidFill>
                  <a:schemeClr val="bg1"/>
                </a:solidFill>
              </a:rPr>
              <a:t>props</a:t>
            </a:r>
            <a:r>
              <a:rPr lang="he-IL" sz="1600" b="1" dirty="0">
                <a:solidFill>
                  <a:schemeClr val="bg1"/>
                </a:solidFill>
              </a:rPr>
              <a:t> את הקומפוננט </a:t>
            </a:r>
            <a:r>
              <a:rPr lang="en-US" sz="1600" b="1" dirty="0">
                <a:solidFill>
                  <a:schemeClr val="bg1"/>
                </a:solidFill>
              </a:rPr>
              <a:t>CardsPage</a:t>
            </a:r>
            <a:r>
              <a:rPr lang="he-IL" sz="1600" b="1" dirty="0">
                <a:solidFill>
                  <a:schemeClr val="bg1"/>
                </a:solidFill>
              </a:rPr>
              <a:t> שהוא אלמנט של </a:t>
            </a:r>
            <a:r>
              <a:rPr lang="en-US" sz="1600" b="1" dirty="0">
                <a:solidFill>
                  <a:schemeClr val="bg1"/>
                </a:solidFill>
              </a:rPr>
              <a:t>React</a:t>
            </a:r>
            <a:endParaRPr lang="he-IL" sz="1600" b="1" dirty="0">
              <a:solidFill>
                <a:schemeClr val="bg1"/>
              </a:solidFill>
            </a:endParaRPr>
          </a:p>
          <a:p>
            <a:pPr marL="285750" indent="-285750">
              <a:buFont typeface="Calibri" panose="020F0502020204030204" pitchFamily="34" charset="0"/>
              <a:buChar char="!"/>
            </a:pPr>
            <a:r>
              <a:rPr lang="he-IL" sz="1600" b="1" dirty="0">
                <a:solidFill>
                  <a:schemeClr val="bg1"/>
                </a:solidFill>
              </a:rPr>
              <a:t>בתוך הקומפוננט </a:t>
            </a:r>
            <a:r>
              <a:rPr lang="en-US" sz="1600" b="1" dirty="0">
                <a:solidFill>
                  <a:schemeClr val="bg1"/>
                </a:solidFill>
              </a:rPr>
              <a:t>Layout</a:t>
            </a:r>
            <a:r>
              <a:rPr lang="he-IL" sz="1600" b="1" dirty="0">
                <a:solidFill>
                  <a:schemeClr val="bg1"/>
                </a:solidFill>
              </a:rPr>
              <a:t> מוצב הקומפוננט </a:t>
            </a:r>
            <a:r>
              <a:rPr lang="en-US" sz="1600" b="1" dirty="0">
                <a:solidFill>
                  <a:schemeClr val="bg1"/>
                </a:solidFill>
              </a:rPr>
              <a:t>main</a:t>
            </a:r>
            <a:r>
              <a:rPr lang="he-IL" sz="1600" b="1" dirty="0">
                <a:solidFill>
                  <a:schemeClr val="bg1"/>
                </a:solidFill>
              </a:rPr>
              <a:t> שמקבל גם הוא את אלמנט ה </a:t>
            </a:r>
            <a:r>
              <a:rPr lang="en-US" sz="1600" b="1" dirty="0">
                <a:solidFill>
                  <a:schemeClr val="bg1"/>
                </a:solidFill>
              </a:rPr>
              <a:t>React</a:t>
            </a:r>
            <a:r>
              <a:rPr lang="he-IL" sz="1600" b="1" dirty="0">
                <a:solidFill>
                  <a:schemeClr val="bg1"/>
                </a:solidFill>
              </a:rPr>
              <a:t> במפתח </a:t>
            </a:r>
            <a:r>
              <a:rPr lang="en-US" sz="1600" b="1" dirty="0">
                <a:solidFill>
                  <a:schemeClr val="bg1"/>
                </a:solidFill>
              </a:rPr>
              <a:t>children</a:t>
            </a:r>
            <a:r>
              <a:rPr lang="he-IL" sz="1600" b="1" dirty="0">
                <a:solidFill>
                  <a:schemeClr val="bg1"/>
                </a:solidFill>
              </a:rPr>
              <a:t> באובייקט ה – </a:t>
            </a:r>
            <a:r>
              <a:rPr lang="en-US" sz="1600" b="1" dirty="0">
                <a:solidFill>
                  <a:schemeClr val="bg1"/>
                </a:solidFill>
              </a:rPr>
              <a:t>props</a:t>
            </a:r>
            <a:r>
              <a:rPr lang="he-IL" sz="1600" b="1" dirty="0">
                <a:solidFill>
                  <a:schemeClr val="bg1"/>
                </a:solidFill>
              </a:rPr>
              <a:t> ומציג אותו</a:t>
            </a:r>
          </a:p>
        </p:txBody>
      </p:sp>
      <p:cxnSp>
        <p:nvCxnSpPr>
          <p:cNvPr id="10" name="מחבר: מרפקי 9">
            <a:extLst>
              <a:ext uri="{FF2B5EF4-FFF2-40B4-BE49-F238E27FC236}">
                <a16:creationId xmlns:a16="http://schemas.microsoft.com/office/drawing/2014/main" id="{754D9FD5-7837-B3A2-F353-B35F0CC2F7DA}"/>
              </a:ext>
            </a:extLst>
          </p:cNvPr>
          <p:cNvCxnSpPr>
            <a:cxnSpLocks/>
          </p:cNvCxnSpPr>
          <p:nvPr/>
        </p:nvCxnSpPr>
        <p:spPr>
          <a:xfrm rot="10800000" flipV="1">
            <a:off x="3946849" y="3513337"/>
            <a:ext cx="3777510" cy="617900"/>
          </a:xfrm>
          <a:prstGeom prst="bentConnector3">
            <a:avLst>
              <a:gd name="adj1" fmla="val 702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189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72412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724122" y="2200276"/>
            <a:ext cx="346787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817430" y="2971800"/>
            <a:ext cx="3253242"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מוצג לגולש </a:t>
            </a:r>
          </a:p>
          <a:p>
            <a:r>
              <a:rPr lang="he-IL" sz="2000" dirty="0">
                <a:solidFill>
                  <a:schemeClr val="bg1"/>
                </a:solidFill>
              </a:rPr>
              <a:t>את תפריט הניווט העליון </a:t>
            </a:r>
          </a:p>
          <a:p>
            <a:r>
              <a:rPr lang="he-IL" sz="2000" dirty="0">
                <a:solidFill>
                  <a:schemeClr val="bg1"/>
                </a:solidFill>
              </a:rPr>
              <a:t>לאחר מכן את תוכן הדף</a:t>
            </a:r>
          </a:p>
          <a:p>
            <a:r>
              <a:rPr lang="he-IL" sz="2000" dirty="0">
                <a:solidFill>
                  <a:schemeClr val="bg1"/>
                </a:solidFill>
              </a:rPr>
              <a:t> ולבסוף התפריט התחתון</a:t>
            </a:r>
          </a:p>
        </p:txBody>
      </p:sp>
      <p:pic>
        <p:nvPicPr>
          <p:cNvPr id="7" name="תמונה 6">
            <a:extLst>
              <a:ext uri="{FF2B5EF4-FFF2-40B4-BE49-F238E27FC236}">
                <a16:creationId xmlns:a16="http://schemas.microsoft.com/office/drawing/2014/main" id="{1809BE1D-6BC7-B996-5E27-753F315A58A4}"/>
              </a:ext>
            </a:extLst>
          </p:cNvPr>
          <p:cNvPicPr>
            <a:picLocks noChangeAspect="1"/>
          </p:cNvPicPr>
          <p:nvPr/>
        </p:nvPicPr>
        <p:blipFill rotWithShape="1">
          <a:blip r:embed="rId4"/>
          <a:srcRect l="149" t="408" b="-1"/>
          <a:stretch/>
        </p:blipFill>
        <p:spPr>
          <a:xfrm>
            <a:off x="271260" y="1106577"/>
            <a:ext cx="8181601" cy="4644846"/>
          </a:xfrm>
          <a:prstGeom prst="rect">
            <a:avLst/>
          </a:prstGeom>
          <a:effectLst>
            <a:outerShdw blurRad="50800" dist="38100" dir="2700000" algn="tl" rotWithShape="0">
              <a:prstClr val="black">
                <a:alpha val="40000"/>
              </a:prstClr>
            </a:outerShdw>
          </a:effectLst>
        </p:spPr>
      </p:pic>
      <p:cxnSp>
        <p:nvCxnSpPr>
          <p:cNvPr id="9" name="מחבר: מרפקי 8">
            <a:extLst>
              <a:ext uri="{FF2B5EF4-FFF2-40B4-BE49-F238E27FC236}">
                <a16:creationId xmlns:a16="http://schemas.microsoft.com/office/drawing/2014/main" id="{771F54C4-A9CB-16F7-344E-810C4BA07615}"/>
              </a:ext>
            </a:extLst>
          </p:cNvPr>
          <p:cNvCxnSpPr/>
          <p:nvPr/>
        </p:nvCxnSpPr>
        <p:spPr>
          <a:xfrm rot="10800000">
            <a:off x="690465" y="1175658"/>
            <a:ext cx="8686800" cy="2640563"/>
          </a:xfrm>
          <a:prstGeom prst="bentConnector3">
            <a:avLst>
              <a:gd name="adj1" fmla="val 86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9CEB2DF6-41D8-8F78-4788-FAC0008D07FE}"/>
              </a:ext>
            </a:extLst>
          </p:cNvPr>
          <p:cNvCxnSpPr/>
          <p:nvPr/>
        </p:nvCxnSpPr>
        <p:spPr>
          <a:xfrm flipH="1">
            <a:off x="8452861" y="4245429"/>
            <a:ext cx="924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669C6A35-2284-1E34-5877-D1ED678D123E}"/>
              </a:ext>
            </a:extLst>
          </p:cNvPr>
          <p:cNvCxnSpPr>
            <a:stCxn id="3" idx="2"/>
          </p:cNvCxnSpPr>
          <p:nvPr/>
        </p:nvCxnSpPr>
        <p:spPr>
          <a:xfrm rot="5400000">
            <a:off x="5110059" y="301697"/>
            <a:ext cx="811763" cy="98562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5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5" name="תמונה 34">
            <a:extLst>
              <a:ext uri="{FF2B5EF4-FFF2-40B4-BE49-F238E27FC236}">
                <a16:creationId xmlns:a16="http://schemas.microsoft.com/office/drawing/2014/main" id="{877D1203-A3DE-E724-FF89-4681E1248586}"/>
              </a:ext>
            </a:extLst>
          </p:cNvPr>
          <p:cNvPicPr>
            <a:picLocks noChangeAspect="1"/>
          </p:cNvPicPr>
          <p:nvPr/>
        </p:nvPicPr>
        <p:blipFill>
          <a:blip r:embed="rId4"/>
          <a:stretch>
            <a:fillRect/>
          </a:stretch>
        </p:blipFill>
        <p:spPr>
          <a:xfrm>
            <a:off x="388568" y="1680918"/>
            <a:ext cx="3419952" cy="3496163"/>
          </a:xfrm>
          <a:prstGeom prst="rect">
            <a:avLst/>
          </a:prstGeom>
        </p:spPr>
      </p:pic>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193437" y="722583"/>
            <a:ext cx="6989684" cy="70788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4000" b="1" u="sng" dirty="0">
                <a:solidFill>
                  <a:schemeClr val="bg1"/>
                </a:solidFill>
                <a:latin typeface="Aharoni" panose="02010803020104030203" pitchFamily="2" charset="-79"/>
                <a:cs typeface="Aharoni" panose="02010803020104030203" pitchFamily="2" charset="-79"/>
              </a:rPr>
              <a:t>תשתית הקבצים שה – </a:t>
            </a:r>
            <a:r>
              <a:rPr lang="en-US" sz="4000" b="1" u="sng" dirty="0">
                <a:solidFill>
                  <a:schemeClr val="bg1"/>
                </a:solidFill>
                <a:latin typeface="Aharoni" panose="02010803020104030203" pitchFamily="2" charset="-79"/>
                <a:cs typeface="Aharoni" panose="02010803020104030203" pitchFamily="2" charset="-79"/>
              </a:rPr>
              <a:t>CLI</a:t>
            </a:r>
            <a:r>
              <a:rPr lang="he-IL" sz="4000" b="1" u="sng" dirty="0">
                <a:solidFill>
                  <a:schemeClr val="bg1"/>
                </a:solidFill>
                <a:latin typeface="Aharoni" panose="02010803020104030203" pitchFamily="2" charset="-79"/>
                <a:cs typeface="Aharoni" panose="02010803020104030203" pitchFamily="2" charset="-79"/>
              </a:rPr>
              <a:t> יצר</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770485" y="1242874"/>
            <a:ext cx="6015999" cy="4659289"/>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en-US" sz="2000" b="1" dirty="0">
                <a:solidFill>
                  <a:schemeClr val="bg1"/>
                </a:solidFill>
                <a:latin typeface="almoniNeue"/>
              </a:rPr>
              <a:t>Node_modules</a:t>
            </a:r>
            <a:r>
              <a:rPr lang="he-IL" sz="2000" b="1" dirty="0">
                <a:solidFill>
                  <a:schemeClr val="bg1"/>
                </a:solidFill>
                <a:latin typeface="almoniNeue"/>
              </a:rPr>
              <a:t> </a:t>
            </a:r>
            <a:r>
              <a:rPr lang="he-IL" sz="2000" dirty="0">
                <a:solidFill>
                  <a:schemeClr val="bg1"/>
                </a:solidFill>
                <a:latin typeface="almoniNeue"/>
              </a:rPr>
              <a:t>– תיקייה השומרת בתוכה את הספריות שהורדנו לפרויקט</a:t>
            </a:r>
          </a:p>
          <a:p>
            <a:pPr marL="342900" indent="-342900">
              <a:lnSpc>
                <a:spcPct val="150000"/>
              </a:lnSpc>
              <a:buFont typeface="Arial" panose="020B0604020202020204" pitchFamily="34" charset="0"/>
              <a:buChar char="•"/>
            </a:pPr>
            <a:r>
              <a:rPr lang="en-US" sz="2000" dirty="0">
                <a:solidFill>
                  <a:schemeClr val="bg1"/>
                </a:solidFill>
                <a:latin typeface="almoniNeue"/>
              </a:rPr>
              <a:t> </a:t>
            </a:r>
            <a:r>
              <a:rPr lang="en-US" sz="2000" b="1" dirty="0">
                <a:solidFill>
                  <a:schemeClr val="bg1"/>
                </a:solidFill>
                <a:latin typeface="almoniNeue"/>
              </a:rPr>
              <a:t>public</a:t>
            </a:r>
            <a:r>
              <a:rPr lang="he-IL" sz="2000" dirty="0">
                <a:solidFill>
                  <a:schemeClr val="bg1"/>
                </a:solidFill>
                <a:latin typeface="almoniNeue"/>
              </a:rPr>
              <a:t> – תיקייה השומרת את הקבצים הסטאטיים</a:t>
            </a:r>
          </a:p>
          <a:p>
            <a:pPr marL="342900" indent="-342900">
              <a:lnSpc>
                <a:spcPct val="150000"/>
              </a:lnSpc>
              <a:buFont typeface="Arial" panose="020B0604020202020204" pitchFamily="34" charset="0"/>
              <a:buChar char="•"/>
            </a:pPr>
            <a:r>
              <a:rPr lang="en-US" sz="2000" b="1" dirty="0">
                <a:solidFill>
                  <a:schemeClr val="bg1"/>
                </a:solidFill>
                <a:latin typeface="almoniNeue"/>
              </a:rPr>
              <a:t>src</a:t>
            </a:r>
            <a:r>
              <a:rPr lang="he-IL" sz="2000" dirty="0">
                <a:solidFill>
                  <a:schemeClr val="bg1"/>
                </a:solidFill>
                <a:latin typeface="almoniNeue"/>
              </a:rPr>
              <a:t> - תיקייה בה רוב הקוד של הפרויקט ייכתב</a:t>
            </a:r>
          </a:p>
          <a:p>
            <a:pPr marL="342900" indent="-342900">
              <a:lnSpc>
                <a:spcPct val="150000"/>
              </a:lnSpc>
              <a:buFont typeface="Arial" panose="020B0604020202020204" pitchFamily="34" charset="0"/>
              <a:buChar char="•"/>
            </a:pPr>
            <a:r>
              <a:rPr lang="en-US" sz="2000" dirty="0">
                <a:solidFill>
                  <a:schemeClr val="bg1"/>
                </a:solidFill>
                <a:latin typeface="almoniNeue"/>
              </a:rPr>
              <a:t>.</a:t>
            </a:r>
            <a:r>
              <a:rPr lang="en-US" sz="2000" b="1" dirty="0">
                <a:solidFill>
                  <a:schemeClr val="bg1"/>
                </a:solidFill>
                <a:latin typeface="almoniNeue"/>
              </a:rPr>
              <a:t>gitignore</a:t>
            </a:r>
            <a:r>
              <a:rPr lang="he-IL" sz="2000" dirty="0">
                <a:solidFill>
                  <a:schemeClr val="bg1"/>
                </a:solidFill>
                <a:latin typeface="almoniNeue"/>
              </a:rPr>
              <a:t> - קובץ קונפיגורציות של</a:t>
            </a:r>
            <a:r>
              <a:rPr lang="en-US" sz="2000" dirty="0">
                <a:solidFill>
                  <a:schemeClr val="bg1"/>
                </a:solidFill>
                <a:latin typeface="almoniNeue"/>
              </a:rPr>
              <a:t>git </a:t>
            </a:r>
            <a:r>
              <a:rPr lang="he-IL" sz="2000" dirty="0">
                <a:solidFill>
                  <a:schemeClr val="bg1"/>
                </a:solidFill>
                <a:latin typeface="almoniNeue"/>
              </a:rPr>
              <a:t> ובתוכו ההוראות מאילו תיקיות וקבצים להתעלם ולא להעלות ל - </a:t>
            </a:r>
            <a:r>
              <a:rPr lang="en-US" sz="2000" dirty="0">
                <a:solidFill>
                  <a:schemeClr val="bg1"/>
                </a:solidFill>
                <a:latin typeface="almoniNeue"/>
              </a:rPr>
              <a:t>github</a:t>
            </a:r>
            <a:endParaRPr lang="he-IL" sz="2000" dirty="0">
              <a:solidFill>
                <a:schemeClr val="bg1"/>
              </a:solidFill>
              <a:latin typeface="almoniNeue"/>
            </a:endParaRPr>
          </a:p>
          <a:p>
            <a:pPr marL="342900" indent="-342900">
              <a:lnSpc>
                <a:spcPct val="150000"/>
              </a:lnSpc>
              <a:buFont typeface="Arial" panose="020B0604020202020204" pitchFamily="34" charset="0"/>
              <a:buChar char="•"/>
            </a:pPr>
            <a:r>
              <a:rPr lang="en-US" sz="2000" b="1" dirty="0">
                <a:solidFill>
                  <a:schemeClr val="bg1"/>
                </a:solidFill>
                <a:latin typeface="almoniNeue"/>
              </a:rPr>
              <a:t>package.json</a:t>
            </a:r>
            <a:r>
              <a:rPr lang="he-IL" sz="2000" b="1" dirty="0">
                <a:solidFill>
                  <a:schemeClr val="bg1"/>
                </a:solidFill>
                <a:latin typeface="almoniNeue"/>
              </a:rPr>
              <a:t> </a:t>
            </a:r>
            <a:r>
              <a:rPr lang="he-IL" sz="2000" dirty="0">
                <a:solidFill>
                  <a:schemeClr val="bg1"/>
                </a:solidFill>
                <a:latin typeface="almoniNeue"/>
              </a:rPr>
              <a:t>- קובץ קונפיגורציות הכולל בתוכו פקודות, רשימת תלויות בספריות ועוד</a:t>
            </a:r>
          </a:p>
          <a:p>
            <a:pPr marL="342900" indent="-342900">
              <a:lnSpc>
                <a:spcPct val="150000"/>
              </a:lnSpc>
              <a:buFont typeface="Arial" panose="020B0604020202020204" pitchFamily="34" charset="0"/>
              <a:buChar char="•"/>
            </a:pPr>
            <a:r>
              <a:rPr lang="en-US" sz="2000" b="1" dirty="0">
                <a:solidFill>
                  <a:schemeClr val="bg1"/>
                </a:solidFill>
                <a:latin typeface="almoniNeue"/>
              </a:rPr>
              <a:t>package-lock.json </a:t>
            </a:r>
            <a:r>
              <a:rPr lang="he-IL" sz="2000" b="1" dirty="0">
                <a:solidFill>
                  <a:schemeClr val="bg1"/>
                </a:solidFill>
                <a:latin typeface="almoniNeue"/>
              </a:rPr>
              <a:t> </a:t>
            </a:r>
            <a:r>
              <a:rPr lang="he-IL" sz="2000" dirty="0">
                <a:solidFill>
                  <a:schemeClr val="bg1"/>
                </a:solidFill>
                <a:latin typeface="almoniNeue"/>
              </a:rPr>
              <a:t>- קובץ השומר את גרסאות הספריות </a:t>
            </a:r>
          </a:p>
          <a:p>
            <a:pPr marL="342900" indent="-342900">
              <a:lnSpc>
                <a:spcPct val="150000"/>
              </a:lnSpc>
              <a:buFont typeface="Arial" panose="020B0604020202020204" pitchFamily="34" charset="0"/>
              <a:buChar char="•"/>
            </a:pPr>
            <a:r>
              <a:rPr lang="en-US" sz="2000" b="1" dirty="0">
                <a:solidFill>
                  <a:schemeClr val="bg1"/>
                </a:solidFill>
                <a:latin typeface="almoniNeue"/>
              </a:rPr>
              <a:t>README.md </a:t>
            </a:r>
            <a:r>
              <a:rPr lang="he-IL" sz="2000" b="1" dirty="0">
                <a:solidFill>
                  <a:schemeClr val="bg1"/>
                </a:solidFill>
                <a:latin typeface="almoniNeue"/>
              </a:rPr>
              <a:t> </a:t>
            </a:r>
            <a:r>
              <a:rPr lang="he-IL" sz="2000" dirty="0">
                <a:solidFill>
                  <a:schemeClr val="bg1"/>
                </a:solidFill>
                <a:latin typeface="almoniNeue"/>
              </a:rPr>
              <a:t>- קובץ בו ניתן לכתוב פרטים על הפרויקט</a:t>
            </a: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358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ErrorPage.jsx</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617454"/>
            <a:ext cx="8646851" cy="819713"/>
          </a:xfrm>
          <a:effectLst>
            <a:outerShdw blurRad="50800" dist="38100" dir="2700000" algn="tl" rotWithShape="0">
              <a:prstClr val="black">
                <a:alpha val="40000"/>
              </a:prstClr>
            </a:outerShdw>
          </a:effectLst>
        </p:spPr>
        <p:txBody>
          <a:bodyPr>
            <a:normAutofit lnSpcReduction="10000"/>
          </a:bodyPr>
          <a:lstStyle/>
          <a:p>
            <a:pPr marL="0" indent="0" algn="ctr">
              <a:buNone/>
            </a:pPr>
            <a:r>
              <a:rPr lang="he-IL" sz="2800" b="1" dirty="0">
                <a:solidFill>
                  <a:schemeClr val="bg1"/>
                </a:solidFill>
                <a:latin typeface="almoniNeue"/>
              </a:rPr>
              <a:t>דף שגיאת 404 שיוצג הגולש במקרה והגיע לכתובת </a:t>
            </a:r>
            <a:r>
              <a:rPr lang="en-US" sz="2800" b="1" dirty="0">
                <a:solidFill>
                  <a:schemeClr val="bg1"/>
                </a:solidFill>
                <a:latin typeface="almoniNeue"/>
              </a:rPr>
              <a:t>URL</a:t>
            </a:r>
            <a:r>
              <a:rPr lang="he-IL" sz="2800" b="1" dirty="0">
                <a:solidFill>
                  <a:schemeClr val="bg1"/>
                </a:solidFill>
                <a:latin typeface="almoniNeue"/>
              </a:rPr>
              <a:t> שלא קיימת באפליקציה</a:t>
            </a:r>
            <a:endParaRPr lang="en-US"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6569AA6F-307D-8DC4-1A4B-45B460EDB436}"/>
              </a:ext>
            </a:extLst>
          </p:cNvPr>
          <p:cNvSpPr txBox="1"/>
          <p:nvPr/>
        </p:nvSpPr>
        <p:spPr>
          <a:xfrm>
            <a:off x="1660125" y="5060272"/>
            <a:ext cx="8895426" cy="338554"/>
          </a:xfrm>
          <a:prstGeom prst="rect">
            <a:avLst/>
          </a:prstGeom>
          <a:noFill/>
        </p:spPr>
        <p:txBody>
          <a:bodyPr wrap="square" rtlCol="1">
            <a:spAutoFit/>
          </a:bodyPr>
          <a:lstStyle/>
          <a:p>
            <a:pPr marL="285750" indent="-285750" algn="ctr">
              <a:buFont typeface="Calibri" panose="020F0502020204030204" pitchFamily="34" charset="0"/>
              <a:buChar char="!"/>
            </a:pPr>
            <a:r>
              <a:rPr lang="he-IL" sz="1600" b="1" dirty="0">
                <a:solidFill>
                  <a:schemeClr val="bg1"/>
                </a:solidFill>
              </a:rPr>
              <a:t>יש לעבור למצגת </a:t>
            </a:r>
            <a:r>
              <a:rPr lang="en-US" sz="1600" b="1" dirty="0">
                <a:solidFill>
                  <a:schemeClr val="bg1"/>
                </a:solidFill>
              </a:rPr>
              <a:t>MUI</a:t>
            </a:r>
            <a:r>
              <a:rPr lang="he-IL" sz="1600" b="1" dirty="0">
                <a:solidFill>
                  <a:schemeClr val="bg1"/>
                </a:solidFill>
              </a:rPr>
              <a:t> לחלק של </a:t>
            </a:r>
            <a:r>
              <a:rPr lang="en-US" sz="1600" b="1" dirty="0">
                <a:solidFill>
                  <a:schemeClr val="bg1"/>
                </a:solidFill>
              </a:rPr>
              <a:t>navigation</a:t>
            </a:r>
            <a:r>
              <a:rPr lang="he-IL" sz="1600" b="1" dirty="0">
                <a:solidFill>
                  <a:schemeClr val="bg1"/>
                </a:solidFill>
              </a:rPr>
              <a:t> בטרם ממשיכים עם מצגת זאת</a:t>
            </a:r>
          </a:p>
        </p:txBody>
      </p:sp>
    </p:spTree>
    <p:extLst>
      <p:ext uri="{BB962C8B-B14F-4D97-AF65-F5344CB8AC3E}">
        <p14:creationId xmlns:p14="http://schemas.microsoft.com/office/powerpoint/2010/main" val="21730850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237788"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12904" y="1694575"/>
            <a:ext cx="5601272" cy="1109710"/>
          </a:xfrm>
        </p:spPr>
        <p:txBody>
          <a:bodyPr>
            <a:noAutofit/>
          </a:bodyPr>
          <a:lstStyle/>
          <a:p>
            <a:pPr algn="ctr"/>
            <a:r>
              <a:rPr lang="en-US" u="sng" dirty="0">
                <a:solidFill>
                  <a:schemeClr val="bg1"/>
                </a:solidFill>
                <a:latin typeface="Verdana Pro Black" panose="020B0A04030504040204" pitchFamily="34" charset="0"/>
                <a:cs typeface="Aharoni" panose="02010803020104030203" pitchFamily="2" charset="-79"/>
              </a:rPr>
              <a:t>ErrorPage.jsx</a:t>
            </a:r>
            <a:endParaRPr lang="he-IL" sz="24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412905" y="2804285"/>
            <a:ext cx="5601272" cy="2601646"/>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rPr>
              <a:t>ניצור את הנתיב </a:t>
            </a:r>
            <a:r>
              <a:rPr lang="en-US" sz="2400" dirty="0">
                <a:solidFill>
                  <a:schemeClr val="bg1"/>
                </a:solidFill>
              </a:rPr>
              <a:t>src/pages/ErrorPage.jsx</a:t>
            </a:r>
            <a:endParaRPr lang="he-IL" sz="2400" dirty="0">
              <a:solidFill>
                <a:schemeClr val="bg1"/>
              </a:solidFill>
            </a:endParaRPr>
          </a:p>
          <a:p>
            <a:r>
              <a:rPr lang="he-IL" sz="2400" dirty="0">
                <a:solidFill>
                  <a:schemeClr val="bg1"/>
                </a:solidFill>
              </a:rPr>
              <a:t>ניצור את הקומפוננט </a:t>
            </a:r>
            <a:r>
              <a:rPr lang="en-US" sz="2400" dirty="0">
                <a:solidFill>
                  <a:schemeClr val="bg1"/>
                </a:solidFill>
              </a:rPr>
              <a:t>ErrorPage</a:t>
            </a:r>
          </a:p>
          <a:p>
            <a:pPr lvl="1"/>
            <a:r>
              <a:rPr lang="he-IL" sz="2000" dirty="0">
                <a:solidFill>
                  <a:schemeClr val="bg1"/>
                </a:solidFill>
              </a:rPr>
              <a:t>הקומפוננט תציג לגולש כותרות מתאימות</a:t>
            </a:r>
          </a:p>
          <a:p>
            <a:pPr lvl="1"/>
            <a:r>
              <a:rPr lang="he-IL" sz="2000" dirty="0">
                <a:solidFill>
                  <a:schemeClr val="bg1"/>
                </a:solidFill>
              </a:rPr>
              <a:t>טקסט מתאים שיסביר לגולש שהדף שהוא ביקש לא נמצא</a:t>
            </a:r>
          </a:p>
          <a:p>
            <a:pPr lvl="1"/>
            <a:r>
              <a:rPr lang="he-IL" sz="2000" dirty="0">
                <a:solidFill>
                  <a:schemeClr val="bg1"/>
                </a:solidFill>
              </a:rPr>
              <a:t>כפתור שמאוחר יותר יהיה לינק חזרה לדף הבית</a:t>
            </a:r>
          </a:p>
          <a:p>
            <a:pPr lvl="1"/>
            <a:r>
              <a:rPr lang="he-IL" sz="2000" dirty="0">
                <a:solidFill>
                  <a:schemeClr val="bg1"/>
                </a:solidFill>
              </a:rPr>
              <a:t>תמונה להמחשה שהגולש הגיע לדף 404</a:t>
            </a:r>
          </a:p>
        </p:txBody>
      </p:sp>
      <p:pic>
        <p:nvPicPr>
          <p:cNvPr id="7" name="תמונה 6">
            <a:extLst>
              <a:ext uri="{FF2B5EF4-FFF2-40B4-BE49-F238E27FC236}">
                <a16:creationId xmlns:a16="http://schemas.microsoft.com/office/drawing/2014/main" id="{7D45F5E6-2480-1C4A-64FC-21B84BF01905}"/>
              </a:ext>
            </a:extLst>
          </p:cNvPr>
          <p:cNvPicPr>
            <a:picLocks noChangeAspect="1"/>
          </p:cNvPicPr>
          <p:nvPr/>
        </p:nvPicPr>
        <p:blipFill rotWithShape="1">
          <a:blip r:embed="rId4"/>
          <a:srcRect r="23649"/>
          <a:stretch/>
        </p:blipFill>
        <p:spPr>
          <a:xfrm>
            <a:off x="0" y="-1"/>
            <a:ext cx="5779098" cy="6858000"/>
          </a:xfrm>
          <a:prstGeom prst="rect">
            <a:avLst/>
          </a:prstGeom>
        </p:spPr>
      </p:pic>
      <p:cxnSp>
        <p:nvCxnSpPr>
          <p:cNvPr id="6" name="מחבר: מרפקי 5">
            <a:extLst>
              <a:ext uri="{FF2B5EF4-FFF2-40B4-BE49-F238E27FC236}">
                <a16:creationId xmlns:a16="http://schemas.microsoft.com/office/drawing/2014/main" id="{1A5AA686-6406-3752-0D8C-B8B3C0381942}"/>
              </a:ext>
            </a:extLst>
          </p:cNvPr>
          <p:cNvCxnSpPr/>
          <p:nvPr/>
        </p:nvCxnSpPr>
        <p:spPr>
          <a:xfrm rot="10800000">
            <a:off x="5545124" y="2441196"/>
            <a:ext cx="1652631" cy="1384184"/>
          </a:xfrm>
          <a:prstGeom prst="bentConnector3">
            <a:avLst>
              <a:gd name="adj1" fmla="val 65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7D2630F9-C5D4-1D63-78A4-1A6CA8E6DEA1}"/>
              </a:ext>
            </a:extLst>
          </p:cNvPr>
          <p:cNvCxnSpPr/>
          <p:nvPr/>
        </p:nvCxnSpPr>
        <p:spPr>
          <a:xfrm rot="10800000">
            <a:off x="5640817" y="3413015"/>
            <a:ext cx="869040" cy="781480"/>
          </a:xfrm>
          <a:prstGeom prst="bentConnector3">
            <a:avLst>
              <a:gd name="adj1" fmla="val 548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47B70E74-D333-E2C3-0E2E-D28B702BF24E}"/>
              </a:ext>
            </a:extLst>
          </p:cNvPr>
          <p:cNvCxnSpPr/>
          <p:nvPr/>
        </p:nvCxnSpPr>
        <p:spPr>
          <a:xfrm rot="10800000">
            <a:off x="4563611" y="3929854"/>
            <a:ext cx="1963024" cy="860260"/>
          </a:xfrm>
          <a:prstGeom prst="bentConnector3">
            <a:avLst>
              <a:gd name="adj1" fmla="val 32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8DFC1429-8AD3-7D58-4358-978D088E7A50}"/>
              </a:ext>
            </a:extLst>
          </p:cNvPr>
          <p:cNvCxnSpPr/>
          <p:nvPr/>
        </p:nvCxnSpPr>
        <p:spPr>
          <a:xfrm flipH="1">
            <a:off x="4479721" y="5096116"/>
            <a:ext cx="2718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2649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בהתאם לתבנית שקבענו </a:t>
            </a:r>
          </a:p>
          <a:p>
            <a:r>
              <a:rPr lang="he-IL" sz="2000" dirty="0">
                <a:solidFill>
                  <a:schemeClr val="bg1"/>
                </a:solidFill>
              </a:rPr>
              <a:t>אנחנו רואים את כותרות הדף</a:t>
            </a:r>
          </a:p>
          <a:p>
            <a:r>
              <a:rPr lang="he-IL" sz="2000" dirty="0">
                <a:solidFill>
                  <a:schemeClr val="bg1"/>
                </a:solidFill>
              </a:rPr>
              <a:t>את החלק המיועד לטקס המסביר על האפליקציה</a:t>
            </a:r>
          </a:p>
          <a:p>
            <a:r>
              <a:rPr lang="he-IL" sz="2000" dirty="0">
                <a:solidFill>
                  <a:schemeClr val="bg1"/>
                </a:solidFill>
              </a:rPr>
              <a:t>ורואים את התמונה של הכרטיס</a:t>
            </a:r>
          </a:p>
        </p:txBody>
      </p:sp>
      <p:pic>
        <p:nvPicPr>
          <p:cNvPr id="9" name="תמונה 8">
            <a:extLst>
              <a:ext uri="{FF2B5EF4-FFF2-40B4-BE49-F238E27FC236}">
                <a16:creationId xmlns:a16="http://schemas.microsoft.com/office/drawing/2014/main" id="{3C6A1BF0-1CDE-E876-BAFD-6D318929264D}"/>
              </a:ext>
            </a:extLst>
          </p:cNvPr>
          <p:cNvPicPr>
            <a:picLocks noChangeAspect="1"/>
          </p:cNvPicPr>
          <p:nvPr/>
        </p:nvPicPr>
        <p:blipFill>
          <a:blip r:embed="rId4"/>
          <a:stretch>
            <a:fillRect/>
          </a:stretch>
        </p:blipFill>
        <p:spPr>
          <a:xfrm>
            <a:off x="746184" y="432786"/>
            <a:ext cx="6408757" cy="59924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38733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React Router Dom</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429000"/>
            <a:ext cx="8646851" cy="819713"/>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ניתובים באפליקציה שהיא </a:t>
            </a:r>
            <a:r>
              <a:rPr lang="en-US" sz="2800" b="1" i="0" dirty="0">
                <a:solidFill>
                  <a:schemeClr val="bg1"/>
                </a:solidFill>
                <a:effectLst/>
                <a:latin typeface="almoniNeue"/>
              </a:rPr>
              <a:t>Single Page Application</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8DF8866A-F693-836E-5364-473BDF553C75}"/>
              </a:ext>
            </a:extLst>
          </p:cNvPr>
          <p:cNvSpPr txBox="1"/>
          <p:nvPr/>
        </p:nvSpPr>
        <p:spPr>
          <a:xfrm>
            <a:off x="1772572" y="4079436"/>
            <a:ext cx="8646851" cy="338554"/>
          </a:xfrm>
          <a:prstGeom prst="rect">
            <a:avLst/>
          </a:prstGeom>
          <a:noFill/>
        </p:spPr>
        <p:txBody>
          <a:bodyPr wrap="square">
            <a:spAutoFit/>
          </a:bodyPr>
          <a:lstStyle/>
          <a:p>
            <a:pPr algn="ctr"/>
            <a:r>
              <a:rPr lang="en-US" sz="1600" dirty="0">
                <a:hlinkClick r:id="rId7"/>
              </a:rPr>
              <a:t>https://reactrouter.com/en/main</a:t>
            </a:r>
            <a:r>
              <a:rPr lang="en-US" sz="1600" dirty="0"/>
              <a:t> </a:t>
            </a:r>
            <a:endParaRPr lang="he-IL" sz="1600" dirty="0"/>
          </a:p>
        </p:txBody>
      </p:sp>
    </p:spTree>
    <p:extLst>
      <p:ext uri="{BB962C8B-B14F-4D97-AF65-F5344CB8AC3E}">
        <p14:creationId xmlns:p14="http://schemas.microsoft.com/office/powerpoint/2010/main" val="29270010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245594" y="1189606"/>
            <a:ext cx="6339394" cy="4474347"/>
          </a:xfrm>
          <a:effectLst>
            <a:outerShdw blurRad="50800" dist="38100" dir="2700000" algn="tl" rotWithShape="0">
              <a:prstClr val="black">
                <a:alpha val="40000"/>
              </a:prstClr>
            </a:outerShdw>
          </a:effectLst>
        </p:spPr>
        <p:txBody>
          <a:bodyPr>
            <a:normAutofit fontScale="92500" lnSpcReduction="10000"/>
          </a:bodyPr>
          <a:lstStyle/>
          <a:p>
            <a:pPr marL="0" indent="0" algn="l" rtl="0">
              <a:buNone/>
            </a:pPr>
            <a:r>
              <a:rPr lang="en-US" dirty="0">
                <a:solidFill>
                  <a:schemeClr val="bg1"/>
                </a:solidFill>
              </a:rPr>
              <a:t>React Router DOM is an npm package that enables you to implement dynamic routing in a web app. </a:t>
            </a:r>
          </a:p>
          <a:p>
            <a:pPr marL="0" indent="0" algn="l" rtl="0">
              <a:buNone/>
            </a:pPr>
            <a:r>
              <a:rPr lang="en-US" dirty="0">
                <a:solidFill>
                  <a:schemeClr val="bg1"/>
                </a:solidFill>
              </a:rPr>
              <a:t>It allows you to display pages and allow users to navigate them. </a:t>
            </a:r>
          </a:p>
          <a:p>
            <a:pPr marL="0" indent="0" algn="l" rtl="0">
              <a:buNone/>
            </a:pPr>
            <a:r>
              <a:rPr lang="en-US" dirty="0">
                <a:solidFill>
                  <a:schemeClr val="bg1"/>
                </a:solidFill>
              </a:rPr>
              <a:t>It is a fully-featured client and server-side routing library for React. </a:t>
            </a:r>
          </a:p>
          <a:p>
            <a:pPr marL="0" indent="0" algn="l" rtl="0">
              <a:buNone/>
            </a:pPr>
            <a:r>
              <a:rPr lang="en-US" dirty="0">
                <a:solidFill>
                  <a:schemeClr val="bg1"/>
                </a:solidFill>
              </a:rPr>
              <a:t>React Router Dom is used to build single-page applications i.e. applications that have many pages or components but the page is never refreshed instead the content is dynamically fetched based on the URL. </a:t>
            </a:r>
          </a:p>
        </p:txBody>
      </p:sp>
      <p:pic>
        <p:nvPicPr>
          <p:cNvPr id="5" name="גרפיקה 4" descr="זכוכית מגדלת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5029282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Benefits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סימן אגודל למעלה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572000" y="308499"/>
            <a:ext cx="7398798" cy="6343094"/>
          </a:xfrm>
          <a:prstGeom prst="rect">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2183664201"/>
              </p:ext>
            </p:extLst>
          </p:nvPr>
        </p:nvGraphicFramePr>
        <p:xfrm>
          <a:off x="5281312" y="783870"/>
          <a:ext cx="6230228" cy="52045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503413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4800" dirty="0">
                <a:solidFill>
                  <a:schemeClr val="bg1"/>
                </a:solidFill>
              </a:rPr>
              <a:t>Installation</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lgn="ctr" rtl="0">
              <a:buNone/>
            </a:pPr>
            <a:r>
              <a:rPr lang="en-US" sz="3200" dirty="0">
                <a:solidFill>
                  <a:schemeClr val="bg1"/>
                </a:solidFill>
              </a:rPr>
              <a:t>npm i react-router-dom</a:t>
            </a:r>
            <a:endParaRPr lang="he-IL" sz="3200" dirty="0">
              <a:solidFill>
                <a:schemeClr val="bg1"/>
              </a:solidFill>
            </a:endParaRPr>
          </a:p>
        </p:txBody>
      </p:sp>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2491460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842029" y="1086657"/>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894772" y="2108974"/>
            <a:ext cx="6015999" cy="2995692"/>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src/routes</a:t>
            </a:r>
            <a:r>
              <a:rPr lang="he-IL" sz="2000" b="1" dirty="0">
                <a:solidFill>
                  <a:schemeClr val="bg1"/>
                </a:solidFill>
                <a:latin typeface="almoniNeue"/>
              </a:rPr>
              <a:t> ובתוכו את הקבצים:</a:t>
            </a:r>
          </a:p>
          <a:p>
            <a:pPr marL="800100" lvl="1" indent="-342900">
              <a:lnSpc>
                <a:spcPct val="150000"/>
              </a:lnSpc>
              <a:buFont typeface="Arial" panose="020B0604020202020204" pitchFamily="34" charset="0"/>
              <a:buChar char="•"/>
            </a:pPr>
            <a:r>
              <a:rPr lang="en-US" b="1" dirty="0">
                <a:solidFill>
                  <a:schemeClr val="bg1"/>
                </a:solidFill>
                <a:latin typeface="almoniNeue"/>
              </a:rPr>
              <a:t>NavBarLink.jsx</a:t>
            </a:r>
            <a:r>
              <a:rPr lang="he-IL" b="1" dirty="0">
                <a:solidFill>
                  <a:schemeClr val="bg1"/>
                </a:solidFill>
                <a:latin typeface="almoniNeue"/>
              </a:rPr>
              <a:t> – קומפוננט שיעטוף אלמנט כך שלחיצה עליו תעביר לכתובת ה – </a:t>
            </a:r>
            <a:r>
              <a:rPr lang="en-US" b="1" dirty="0">
                <a:solidFill>
                  <a:schemeClr val="bg1"/>
                </a:solidFill>
                <a:latin typeface="almoniNeue"/>
              </a:rPr>
              <a:t>URL</a:t>
            </a:r>
            <a:r>
              <a:rPr lang="he-IL" b="1" dirty="0">
                <a:solidFill>
                  <a:schemeClr val="bg1"/>
                </a:solidFill>
                <a:latin typeface="almoniNeue"/>
              </a:rPr>
              <a:t> המוגדרת</a:t>
            </a:r>
          </a:p>
          <a:p>
            <a:pPr marL="800100" lvl="1" indent="-342900">
              <a:lnSpc>
                <a:spcPct val="150000"/>
              </a:lnSpc>
              <a:buFont typeface="Arial" panose="020B0604020202020204" pitchFamily="34" charset="0"/>
              <a:buChar char="•"/>
            </a:pPr>
            <a:r>
              <a:rPr lang="en-US" b="1" dirty="0">
                <a:solidFill>
                  <a:schemeClr val="bg1"/>
                </a:solidFill>
                <a:latin typeface="almoniNeue"/>
              </a:rPr>
              <a:t>NavItem.jsx</a:t>
            </a:r>
            <a:r>
              <a:rPr lang="he-IL" b="1" dirty="0">
                <a:solidFill>
                  <a:schemeClr val="bg1"/>
                </a:solidFill>
                <a:latin typeface="almoniNeue"/>
              </a:rPr>
              <a:t> – קומפוננט  שישמש כלינק בתפריט הניווט</a:t>
            </a:r>
          </a:p>
          <a:p>
            <a:pPr marL="800100" lvl="1" indent="-342900">
              <a:lnSpc>
                <a:spcPct val="150000"/>
              </a:lnSpc>
              <a:buFont typeface="Arial" panose="020B0604020202020204" pitchFamily="34" charset="0"/>
              <a:buChar char="•"/>
            </a:pPr>
            <a:r>
              <a:rPr lang="en-US" b="1" dirty="0">
                <a:solidFill>
                  <a:schemeClr val="bg1"/>
                </a:solidFill>
                <a:latin typeface="almoniNeue"/>
              </a:rPr>
              <a:t>Router.jsx</a:t>
            </a:r>
            <a:r>
              <a:rPr lang="he-IL" b="1" dirty="0">
                <a:solidFill>
                  <a:schemeClr val="bg1"/>
                </a:solidFill>
                <a:latin typeface="almoniNeue"/>
              </a:rPr>
              <a:t> – הקובץ שינהל את התצוגה של הדפים</a:t>
            </a:r>
          </a:p>
          <a:p>
            <a:pPr marL="800100" lvl="1" indent="-342900">
              <a:lnSpc>
                <a:spcPct val="150000"/>
              </a:lnSpc>
              <a:buFont typeface="Arial" panose="020B0604020202020204" pitchFamily="34" charset="0"/>
              <a:buChar char="•"/>
            </a:pPr>
            <a:r>
              <a:rPr lang="en-US" b="1" dirty="0">
                <a:solidFill>
                  <a:schemeClr val="bg1"/>
                </a:solidFill>
                <a:latin typeface="almoniNeue"/>
              </a:rPr>
              <a:t>routesModel.js</a:t>
            </a:r>
            <a:r>
              <a:rPr lang="he-IL" b="1" dirty="0">
                <a:solidFill>
                  <a:schemeClr val="bg1"/>
                </a:solidFill>
                <a:latin typeface="almoniNeue"/>
              </a:rPr>
              <a:t> – יכיל אובייקט שישמש כשפה משותפת לכל שמות הלינקים וערכם</a:t>
            </a: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FEFF6F11-59B1-2DA4-0DE9-7D75E36D10E9}"/>
              </a:ext>
            </a:extLst>
          </p:cNvPr>
          <p:cNvPicPr>
            <a:picLocks noChangeAspect="1"/>
          </p:cNvPicPr>
          <p:nvPr/>
        </p:nvPicPr>
        <p:blipFill>
          <a:blip r:embed="rId4"/>
          <a:stretch>
            <a:fillRect/>
          </a:stretch>
        </p:blipFill>
        <p:spPr>
          <a:xfrm>
            <a:off x="587527" y="2535108"/>
            <a:ext cx="3105583" cy="2143424"/>
          </a:xfrm>
          <a:prstGeom prst="rect">
            <a:avLst/>
          </a:prstGeom>
        </p:spPr>
      </p:pic>
    </p:spTree>
    <p:extLst>
      <p:ext uri="{BB962C8B-B14F-4D97-AF65-F5344CB8AC3E}">
        <p14:creationId xmlns:p14="http://schemas.microsoft.com/office/powerpoint/2010/main" val="42475541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2453" y="1368116"/>
            <a:ext cx="4054136" cy="860302"/>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routesModel.js</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2453" y="2228419"/>
            <a:ext cx="4054136" cy="273432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מודול זה ישמש כשפה משותפת לכל שמות הלינקים וערכם</a:t>
            </a:r>
            <a:endParaRPr lang="en-US" sz="2000" dirty="0">
              <a:solidFill>
                <a:schemeClr val="bg1"/>
              </a:solidFill>
            </a:endParaRPr>
          </a:p>
          <a:p>
            <a:r>
              <a:rPr lang="he-IL" sz="2000" dirty="0">
                <a:solidFill>
                  <a:schemeClr val="bg1"/>
                </a:solidFill>
              </a:rPr>
              <a:t>ניצור קבוע בשם </a:t>
            </a:r>
            <a:r>
              <a:rPr lang="en-US" sz="2000" dirty="0">
                <a:solidFill>
                  <a:schemeClr val="bg1"/>
                </a:solidFill>
              </a:rPr>
              <a:t>ROUTES</a:t>
            </a:r>
            <a:r>
              <a:rPr lang="he-IL" sz="2000" dirty="0">
                <a:solidFill>
                  <a:schemeClr val="bg1"/>
                </a:solidFill>
              </a:rPr>
              <a:t> שערכו יהיה אובייקט שהמפתחות שלו יהיו הדפים אליהם נרצה להגיע והערכים הם הנתיב שנעביר לקומפוננט שיבקש </a:t>
            </a:r>
            <a:r>
              <a:rPr lang="en-US" sz="2000" dirty="0">
                <a:solidFill>
                  <a:schemeClr val="bg1"/>
                </a:solidFill>
              </a:rPr>
              <a:t>URL</a:t>
            </a:r>
            <a:endParaRPr lang="he-IL" sz="2000" dirty="0">
              <a:solidFill>
                <a:schemeClr val="bg1"/>
              </a:solidFill>
            </a:endParaRPr>
          </a:p>
          <a:p>
            <a:r>
              <a:rPr lang="he-IL" sz="2000" dirty="0">
                <a:solidFill>
                  <a:schemeClr val="bg1"/>
                </a:solidFill>
              </a:rPr>
              <a:t>נייצא את הקבוע שיצרנו מהמודול</a:t>
            </a:r>
            <a:endParaRPr lang="he-IL" sz="1600" dirty="0">
              <a:solidFill>
                <a:schemeClr val="bg1"/>
              </a:solidFill>
            </a:endParaRPr>
          </a:p>
        </p:txBody>
      </p:sp>
      <p:pic>
        <p:nvPicPr>
          <p:cNvPr id="9" name="תמונה 8">
            <a:extLst>
              <a:ext uri="{FF2B5EF4-FFF2-40B4-BE49-F238E27FC236}">
                <a16:creationId xmlns:a16="http://schemas.microsoft.com/office/drawing/2014/main" id="{8F90F513-510D-14D9-88B7-D49A2CD440B7}"/>
              </a:ext>
            </a:extLst>
          </p:cNvPr>
          <p:cNvPicPr>
            <a:picLocks noChangeAspect="1"/>
          </p:cNvPicPr>
          <p:nvPr/>
        </p:nvPicPr>
        <p:blipFill>
          <a:blip r:embed="rId4"/>
          <a:stretch>
            <a:fillRect/>
          </a:stretch>
        </p:blipFill>
        <p:spPr>
          <a:xfrm>
            <a:off x="1330822" y="1895261"/>
            <a:ext cx="5239481" cy="3067478"/>
          </a:xfrm>
          <a:prstGeom prst="rect">
            <a:avLst/>
          </a:prstGeom>
        </p:spPr>
      </p:pic>
      <p:cxnSp>
        <p:nvCxnSpPr>
          <p:cNvPr id="11" name="מחבר: מרפקי 10">
            <a:extLst>
              <a:ext uri="{FF2B5EF4-FFF2-40B4-BE49-F238E27FC236}">
                <a16:creationId xmlns:a16="http://schemas.microsoft.com/office/drawing/2014/main" id="{63F044C7-FBA1-C2FE-E8AE-6587C9307E21}"/>
              </a:ext>
            </a:extLst>
          </p:cNvPr>
          <p:cNvCxnSpPr/>
          <p:nvPr/>
        </p:nvCxnSpPr>
        <p:spPr>
          <a:xfrm rot="10800000">
            <a:off x="4563123" y="2947387"/>
            <a:ext cx="3459331" cy="150921"/>
          </a:xfrm>
          <a:prstGeom prst="bentConnector3">
            <a:avLst>
              <a:gd name="adj1" fmla="val 215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436F8CD5-4C65-CD31-8320-9F1D7066E787}"/>
              </a:ext>
            </a:extLst>
          </p:cNvPr>
          <p:cNvCxnSpPr>
            <a:cxnSpLocks/>
          </p:cNvCxnSpPr>
          <p:nvPr/>
        </p:nvCxnSpPr>
        <p:spPr>
          <a:xfrm rot="10800000" flipV="1">
            <a:off x="5255581" y="4607511"/>
            <a:ext cx="3204838" cy="213064"/>
          </a:xfrm>
          <a:prstGeom prst="bentConnector3">
            <a:avLst>
              <a:gd name="adj1" fmla="val 3725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7158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800807" y="1937550"/>
            <a:ext cx="3843261"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Routes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של </a:t>
            </a:r>
            <a:r>
              <a:rPr lang="en-US" sz="2400" dirty="0">
                <a:solidFill>
                  <a:schemeClr val="bg1"/>
                </a:solidFill>
              </a:rPr>
              <a:t>react-router-dom</a:t>
            </a:r>
            <a:r>
              <a:rPr lang="he-IL" sz="2400" dirty="0">
                <a:solidFill>
                  <a:schemeClr val="bg1"/>
                </a:solidFill>
              </a:rPr>
              <a:t> שאחראי על ניתובים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74715" y="2910950"/>
            <a:ext cx="1047750" cy="1104900"/>
            <a:chOff x="385766" y="2800350"/>
            <a:chExt cx="1047750" cy="1104900"/>
          </a:xfrm>
        </p:grpSpPr>
        <p:pic>
          <p:nvPicPr>
            <p:cNvPr id="8" name="גרפיקה 7" descr="שר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14886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078027" y="576887"/>
            <a:ext cx="6989684"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en-US" sz="6600" b="1" u="sng" dirty="0">
                <a:solidFill>
                  <a:schemeClr val="bg1"/>
                </a:solidFill>
                <a:latin typeface="Aharoni" panose="02010803020104030203" pitchFamily="2" charset="-79"/>
                <a:cs typeface="Aharoni" panose="02010803020104030203" pitchFamily="2" charset="-79"/>
              </a:rPr>
              <a:t>Public</a:t>
            </a:r>
            <a:endParaRPr lang="he-IL" sz="6600" b="1" u="sng" dirty="0">
              <a:solidFill>
                <a:schemeClr val="bg1"/>
              </a:solidFill>
              <a:latin typeface="Aharoni" panose="02010803020104030203" pitchFamily="2" charset="-79"/>
              <a:cs typeface="Aharoni" panose="02010803020104030203" pitchFamily="2" charset="-79"/>
            </a:endParaRP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99464" y="1535836"/>
            <a:ext cx="6015999" cy="4190314"/>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en-US" sz="2000" b="1" dirty="0">
                <a:solidFill>
                  <a:schemeClr val="bg1"/>
                </a:solidFill>
                <a:latin typeface="almoniNeue"/>
              </a:rPr>
              <a:t>favicon.ico</a:t>
            </a:r>
            <a:r>
              <a:rPr lang="he-IL" sz="2000" b="1" dirty="0">
                <a:solidFill>
                  <a:schemeClr val="bg1"/>
                </a:solidFill>
                <a:latin typeface="almoniNeue"/>
              </a:rPr>
              <a:t> </a:t>
            </a:r>
            <a:r>
              <a:rPr lang="he-IL" sz="2000" dirty="0">
                <a:solidFill>
                  <a:schemeClr val="bg1"/>
                </a:solidFill>
                <a:latin typeface="almoniNeue"/>
              </a:rPr>
              <a:t>– קובץ התמונה שריאקט משתמשת בו באופן דיפולטיבי בפרויקט חדש</a:t>
            </a:r>
          </a:p>
          <a:p>
            <a:pPr marL="342900" indent="-342900">
              <a:lnSpc>
                <a:spcPct val="150000"/>
              </a:lnSpc>
              <a:buFont typeface="Arial" panose="020B0604020202020204" pitchFamily="34" charset="0"/>
              <a:buChar char="•"/>
            </a:pPr>
            <a:r>
              <a:rPr lang="en-US" sz="2000" b="1" dirty="0">
                <a:solidFill>
                  <a:schemeClr val="bg1"/>
                </a:solidFill>
                <a:latin typeface="almoniNeue"/>
              </a:rPr>
              <a:t>index.html</a:t>
            </a:r>
            <a:r>
              <a:rPr lang="he-IL" sz="2000" dirty="0">
                <a:solidFill>
                  <a:schemeClr val="bg1"/>
                </a:solidFill>
                <a:latin typeface="almoniNeue"/>
              </a:rPr>
              <a:t> – קובץ ה – </a:t>
            </a:r>
            <a:r>
              <a:rPr lang="en-US" sz="2000" dirty="0">
                <a:solidFill>
                  <a:schemeClr val="bg1"/>
                </a:solidFill>
                <a:latin typeface="almoniNeue"/>
              </a:rPr>
              <a:t>HTML</a:t>
            </a:r>
            <a:r>
              <a:rPr lang="he-IL" sz="2000" dirty="0">
                <a:solidFill>
                  <a:schemeClr val="bg1"/>
                </a:solidFill>
                <a:latin typeface="almoniNeue"/>
              </a:rPr>
              <a:t> המרכזי של הפרויקט</a:t>
            </a:r>
          </a:p>
          <a:p>
            <a:pPr marL="342900" indent="-342900">
              <a:lnSpc>
                <a:spcPct val="150000"/>
              </a:lnSpc>
              <a:buFont typeface="Arial" panose="020B0604020202020204" pitchFamily="34" charset="0"/>
              <a:buChar char="•"/>
            </a:pPr>
            <a:r>
              <a:rPr lang="en-US" sz="2000" b="1" dirty="0">
                <a:solidFill>
                  <a:schemeClr val="bg1"/>
                </a:solidFill>
                <a:latin typeface="almoniNeue"/>
              </a:rPr>
              <a:t>logo192.png</a:t>
            </a:r>
            <a:r>
              <a:rPr lang="he-IL" sz="2000" b="1" dirty="0">
                <a:solidFill>
                  <a:schemeClr val="bg1"/>
                </a:solidFill>
                <a:latin typeface="almoniNeue"/>
              </a:rPr>
              <a:t> </a:t>
            </a:r>
            <a:r>
              <a:rPr lang="he-IL" sz="2000" dirty="0">
                <a:solidFill>
                  <a:schemeClr val="bg1"/>
                </a:solidFill>
                <a:latin typeface="almoniNeue"/>
              </a:rPr>
              <a:t> - הלוגו של ריאקט קטן</a:t>
            </a:r>
          </a:p>
          <a:p>
            <a:pPr marL="342900" indent="-342900">
              <a:lnSpc>
                <a:spcPct val="150000"/>
              </a:lnSpc>
              <a:buFont typeface="Arial" panose="020B0604020202020204" pitchFamily="34" charset="0"/>
              <a:buChar char="•"/>
            </a:pPr>
            <a:r>
              <a:rPr lang="en-US" sz="2000" b="1" dirty="0">
                <a:solidFill>
                  <a:schemeClr val="bg1"/>
                </a:solidFill>
                <a:latin typeface="almoniNeue"/>
              </a:rPr>
              <a:t>logo512.png</a:t>
            </a:r>
            <a:r>
              <a:rPr lang="he-IL" sz="2000" dirty="0">
                <a:solidFill>
                  <a:schemeClr val="bg1"/>
                </a:solidFill>
                <a:latin typeface="almoniNeue"/>
              </a:rPr>
              <a:t> – הלוגו של ריאקט בגדול יותר</a:t>
            </a:r>
          </a:p>
          <a:p>
            <a:pPr marL="342900" indent="-342900">
              <a:lnSpc>
                <a:spcPct val="150000"/>
              </a:lnSpc>
              <a:buFont typeface="Arial" panose="020B0604020202020204" pitchFamily="34" charset="0"/>
              <a:buChar char="•"/>
            </a:pPr>
            <a:r>
              <a:rPr lang="en-US" sz="2000" b="1" dirty="0">
                <a:solidFill>
                  <a:schemeClr val="bg1"/>
                </a:solidFill>
                <a:latin typeface="almoniNeue"/>
              </a:rPr>
              <a:t>manifest.json</a:t>
            </a:r>
            <a:r>
              <a:rPr lang="he-IL" sz="2000" b="1" dirty="0">
                <a:solidFill>
                  <a:schemeClr val="bg1"/>
                </a:solidFill>
                <a:latin typeface="almoniNeue"/>
              </a:rPr>
              <a:t> </a:t>
            </a:r>
            <a:r>
              <a:rPr lang="he-IL" sz="2000" dirty="0">
                <a:solidFill>
                  <a:schemeClr val="bg1"/>
                </a:solidFill>
                <a:latin typeface="almoniNeue"/>
              </a:rPr>
              <a:t>– קובץ קונפיגורציות לאפליקציה של מובייל או דסקטופ</a:t>
            </a:r>
          </a:p>
          <a:p>
            <a:pPr marL="342900" indent="-342900">
              <a:lnSpc>
                <a:spcPct val="150000"/>
              </a:lnSpc>
              <a:buFont typeface="Arial" panose="020B0604020202020204" pitchFamily="34" charset="0"/>
              <a:buChar char="•"/>
            </a:pPr>
            <a:r>
              <a:rPr lang="en-US" sz="2000" b="1" dirty="0">
                <a:solidFill>
                  <a:schemeClr val="bg1"/>
                </a:solidFill>
                <a:latin typeface="almoniNeue"/>
              </a:rPr>
              <a:t>robots.txt</a:t>
            </a:r>
            <a:r>
              <a:rPr lang="he-IL" sz="2000" dirty="0">
                <a:solidFill>
                  <a:schemeClr val="bg1"/>
                </a:solidFill>
                <a:latin typeface="almoniNeue"/>
              </a:rPr>
              <a:t> - קובץ העוזר למנוע החיפוש </a:t>
            </a:r>
            <a:r>
              <a:rPr lang="en-US" sz="2000" dirty="0">
                <a:solidFill>
                  <a:schemeClr val="bg1"/>
                </a:solidFill>
                <a:latin typeface="almoniNeue"/>
              </a:rPr>
              <a:t>google </a:t>
            </a:r>
            <a:r>
              <a:rPr lang="he-IL" sz="2000" dirty="0">
                <a:solidFill>
                  <a:schemeClr val="bg1"/>
                </a:solidFill>
                <a:latin typeface="almoniNeue"/>
              </a:rPr>
              <a:t> בסריקת האפליקציה</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64934824-3E13-F011-D1E0-0117F23CFB8B}"/>
              </a:ext>
            </a:extLst>
          </p:cNvPr>
          <p:cNvPicPr>
            <a:picLocks noChangeAspect="1"/>
          </p:cNvPicPr>
          <p:nvPr/>
        </p:nvPicPr>
        <p:blipFill>
          <a:blip r:embed="rId4"/>
          <a:stretch>
            <a:fillRect/>
          </a:stretch>
        </p:blipFill>
        <p:spPr>
          <a:xfrm>
            <a:off x="493141" y="2057831"/>
            <a:ext cx="2772162" cy="3029373"/>
          </a:xfrm>
          <a:prstGeom prst="rect">
            <a:avLst/>
          </a:prstGeom>
        </p:spPr>
      </p:pic>
      <p:sp>
        <p:nvSpPr>
          <p:cNvPr id="5" name="תיבת טקסט 4">
            <a:extLst>
              <a:ext uri="{FF2B5EF4-FFF2-40B4-BE49-F238E27FC236}">
                <a16:creationId xmlns:a16="http://schemas.microsoft.com/office/drawing/2014/main" id="{D0DA958A-7C26-3522-1639-CF192D93CC66}"/>
              </a:ext>
            </a:extLst>
          </p:cNvPr>
          <p:cNvSpPr txBox="1"/>
          <p:nvPr/>
        </p:nvSpPr>
        <p:spPr>
          <a:xfrm>
            <a:off x="6770703" y="5988725"/>
            <a:ext cx="4729816" cy="584775"/>
          </a:xfrm>
          <a:prstGeom prst="rect">
            <a:avLst/>
          </a:prstGeom>
          <a:noFill/>
        </p:spPr>
        <p:txBody>
          <a:bodyPr wrap="square">
            <a:spAutoFit/>
          </a:bodyPr>
          <a:lstStyle/>
          <a:p>
            <a:pPr marL="285750" indent="-285750">
              <a:buFont typeface="Calibri" panose="020F0502020204030204" pitchFamily="34" charset="0"/>
              <a:buChar char="!"/>
            </a:pPr>
            <a:r>
              <a:rPr lang="he-IL" sz="1600" b="1" dirty="0">
                <a:solidFill>
                  <a:srgbClr val="7DD2FF"/>
                </a:solidFill>
                <a:hlinkClick r:id="rId5">
                  <a:extLst>
                    <a:ext uri="{A12FA001-AC4F-418D-AE19-62706E023703}">
                      <ahyp:hlinkClr xmlns:ahyp="http://schemas.microsoft.com/office/drawing/2018/hyperlinkcolor" val="tx"/>
                    </a:ext>
                  </a:extLst>
                </a:hlinkClick>
              </a:rPr>
              <a:t>לינק לסרטון המסביר על קובץ </a:t>
            </a:r>
            <a:r>
              <a:rPr lang="en-US" sz="1600" b="1" dirty="0">
                <a:solidFill>
                  <a:srgbClr val="7DD2FF"/>
                </a:solidFill>
                <a:hlinkClick r:id="rId5">
                  <a:extLst>
                    <a:ext uri="{A12FA001-AC4F-418D-AE19-62706E023703}">
                      <ahyp:hlinkClr xmlns:ahyp="http://schemas.microsoft.com/office/drawing/2018/hyperlinkcolor" val="tx"/>
                    </a:ext>
                  </a:extLst>
                </a:hlinkClick>
              </a:rPr>
              <a:t>robots.txt</a:t>
            </a:r>
          </a:p>
          <a:p>
            <a:r>
              <a:rPr lang="he-IL" sz="1600" b="1" dirty="0">
                <a:solidFill>
                  <a:srgbClr val="7DD2FF"/>
                </a:solidFill>
                <a:hlinkClick r:id="rId5">
                  <a:extLst>
                    <a:ext uri="{A12FA001-AC4F-418D-AE19-62706E023703}">
                      <ahyp:hlinkClr xmlns:ahyp="http://schemas.microsoft.com/office/drawing/2018/hyperlinkcolor" val="tx"/>
                    </a:ext>
                  </a:extLst>
                </a:hlinkClick>
              </a:rPr>
              <a:t>       https://www.youtube.com/watch?v=fzm-zYHjIgY</a:t>
            </a:r>
            <a:r>
              <a:rPr lang="he-IL" sz="1600" b="1" dirty="0">
                <a:solidFill>
                  <a:srgbClr val="7DD2FF"/>
                </a:solidFill>
              </a:rPr>
              <a:t> </a:t>
            </a:r>
          </a:p>
        </p:txBody>
      </p:sp>
    </p:spTree>
    <p:extLst>
      <p:ext uri="{BB962C8B-B14F-4D97-AF65-F5344CB8AC3E}">
        <p14:creationId xmlns:p14="http://schemas.microsoft.com/office/powerpoint/2010/main" val="6138681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55872" y="89886"/>
            <a:ext cx="4175464" cy="896644"/>
          </a:xfrm>
        </p:spPr>
        <p:txBody>
          <a:bodyPr>
            <a:noAutofit/>
          </a:bodyPr>
          <a:lstStyle/>
          <a:p>
            <a:pPr algn="ctr"/>
            <a:r>
              <a:rPr lang="en-US" sz="4400" u="sng" dirty="0">
                <a:solidFill>
                  <a:schemeClr val="bg1"/>
                </a:solidFill>
                <a:latin typeface="Verdana Pro Black" panose="020B0A04030504040204" pitchFamily="34" charset="0"/>
                <a:cs typeface="Aharoni" panose="02010803020104030203" pitchFamily="2" charset="-79"/>
              </a:rPr>
              <a:t>Router.jsx</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986531"/>
            <a:ext cx="4054136" cy="501477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קובץ זה ינהל את תצוגת הדפים לגולש</a:t>
            </a:r>
          </a:p>
          <a:p>
            <a:r>
              <a:rPr lang="he-IL" sz="2000" dirty="0">
                <a:solidFill>
                  <a:schemeClr val="bg1"/>
                </a:solidFill>
              </a:rPr>
              <a:t>נייבא את הקומפוננטות </a:t>
            </a:r>
            <a:r>
              <a:rPr lang="en-US" sz="2000" dirty="0">
                <a:solidFill>
                  <a:schemeClr val="bg1"/>
                </a:solidFill>
              </a:rPr>
              <a:t>Routes Route</a:t>
            </a:r>
            <a:r>
              <a:rPr lang="he-IL" sz="2000" dirty="0">
                <a:solidFill>
                  <a:schemeClr val="bg1"/>
                </a:solidFill>
              </a:rPr>
              <a:t> מספריית </a:t>
            </a:r>
            <a:r>
              <a:rPr lang="en-US" sz="2000" dirty="0">
                <a:solidFill>
                  <a:schemeClr val="bg1"/>
                </a:solidFill>
              </a:rPr>
              <a:t>react-router-dom</a:t>
            </a:r>
          </a:p>
          <a:p>
            <a:r>
              <a:rPr lang="he-IL" sz="2000" dirty="0">
                <a:solidFill>
                  <a:schemeClr val="bg1"/>
                </a:solidFill>
              </a:rPr>
              <a:t>ניצור קומפוננט בשם </a:t>
            </a:r>
            <a:r>
              <a:rPr lang="en-US" sz="2000" dirty="0">
                <a:solidFill>
                  <a:schemeClr val="bg1"/>
                </a:solidFill>
              </a:rPr>
              <a:t>Router</a:t>
            </a:r>
            <a:endParaRPr lang="he-IL" sz="2000" dirty="0">
              <a:solidFill>
                <a:schemeClr val="bg1"/>
              </a:solidFill>
            </a:endParaRPr>
          </a:p>
          <a:p>
            <a:pPr lvl="1"/>
            <a:r>
              <a:rPr lang="he-IL" sz="1800" dirty="0">
                <a:solidFill>
                  <a:schemeClr val="bg1"/>
                </a:solidFill>
              </a:rPr>
              <a:t>נעטוף את קומפוננטות ה – </a:t>
            </a:r>
            <a:r>
              <a:rPr lang="en-US" sz="1800" dirty="0">
                <a:solidFill>
                  <a:schemeClr val="bg1"/>
                </a:solidFill>
              </a:rPr>
              <a:t>Route</a:t>
            </a:r>
            <a:r>
              <a:rPr lang="he-IL" sz="1800" dirty="0">
                <a:solidFill>
                  <a:schemeClr val="bg1"/>
                </a:solidFill>
              </a:rPr>
              <a:t> בקומפוננט </a:t>
            </a:r>
            <a:r>
              <a:rPr lang="en-US" sz="1800" dirty="0">
                <a:solidFill>
                  <a:schemeClr val="bg1"/>
                </a:solidFill>
              </a:rPr>
              <a:t>Routes</a:t>
            </a:r>
          </a:p>
          <a:p>
            <a:pPr lvl="1"/>
            <a:r>
              <a:rPr lang="he-IL" sz="1800" dirty="0">
                <a:solidFill>
                  <a:schemeClr val="bg1"/>
                </a:solidFill>
              </a:rPr>
              <a:t>כל קומפוננט מסוג </a:t>
            </a:r>
            <a:r>
              <a:rPr lang="en-US" sz="1800" dirty="0">
                <a:solidFill>
                  <a:schemeClr val="bg1"/>
                </a:solidFill>
              </a:rPr>
              <a:t>Route</a:t>
            </a:r>
            <a:r>
              <a:rPr lang="he-IL" sz="1800" dirty="0">
                <a:solidFill>
                  <a:schemeClr val="bg1"/>
                </a:solidFill>
              </a:rPr>
              <a:t> תקבל בשלב זה שני מאפיינים:</a:t>
            </a:r>
          </a:p>
          <a:p>
            <a:pPr lvl="2"/>
            <a:r>
              <a:rPr lang="en-US" sz="1400" dirty="0">
                <a:solidFill>
                  <a:schemeClr val="bg1"/>
                </a:solidFill>
              </a:rPr>
              <a:t>path</a:t>
            </a:r>
            <a:r>
              <a:rPr lang="he-IL" sz="1400" dirty="0">
                <a:solidFill>
                  <a:schemeClr val="bg1"/>
                </a:solidFill>
              </a:rPr>
              <a:t> – כתובת </a:t>
            </a:r>
            <a:r>
              <a:rPr lang="en-US" sz="1400" dirty="0">
                <a:solidFill>
                  <a:schemeClr val="bg1"/>
                </a:solidFill>
              </a:rPr>
              <a:t>URL</a:t>
            </a:r>
            <a:endParaRPr lang="he-IL" sz="1400" dirty="0">
              <a:solidFill>
                <a:schemeClr val="bg1"/>
              </a:solidFill>
            </a:endParaRPr>
          </a:p>
          <a:p>
            <a:pPr lvl="2"/>
            <a:r>
              <a:rPr lang="en-US" sz="1400" dirty="0">
                <a:solidFill>
                  <a:schemeClr val="bg1"/>
                </a:solidFill>
              </a:rPr>
              <a:t>element</a:t>
            </a:r>
            <a:r>
              <a:rPr lang="he-IL" sz="1400" dirty="0">
                <a:solidFill>
                  <a:schemeClr val="bg1"/>
                </a:solidFill>
              </a:rPr>
              <a:t> – הקומפוננט שנרצה להציג במידה ומגיעים לכתובת ה – </a:t>
            </a:r>
            <a:r>
              <a:rPr lang="en-US" sz="1400" dirty="0">
                <a:solidFill>
                  <a:schemeClr val="bg1"/>
                </a:solidFill>
              </a:rPr>
              <a:t>URL</a:t>
            </a:r>
            <a:r>
              <a:rPr lang="he-IL" sz="1400" dirty="0">
                <a:solidFill>
                  <a:schemeClr val="bg1"/>
                </a:solidFill>
              </a:rPr>
              <a:t> של הקומפוננט</a:t>
            </a:r>
          </a:p>
          <a:p>
            <a:pPr lvl="1"/>
            <a:r>
              <a:rPr lang="he-IL" sz="1800" dirty="0">
                <a:solidFill>
                  <a:schemeClr val="bg1"/>
                </a:solidFill>
              </a:rPr>
              <a:t>הקומפוננט האחרונה שנציב תקבל במאפיין </a:t>
            </a:r>
            <a:r>
              <a:rPr lang="en-US" sz="1800" dirty="0">
                <a:solidFill>
                  <a:schemeClr val="bg1"/>
                </a:solidFill>
              </a:rPr>
              <a:t>path</a:t>
            </a:r>
            <a:r>
              <a:rPr lang="he-IL" sz="1800" dirty="0">
                <a:solidFill>
                  <a:schemeClr val="bg1"/>
                </a:solidFill>
              </a:rPr>
              <a:t> את הכתובת </a:t>
            </a:r>
            <a:r>
              <a:rPr lang="en-US" sz="1800" dirty="0">
                <a:solidFill>
                  <a:schemeClr val="bg1"/>
                </a:solidFill>
              </a:rPr>
              <a:t>“*”</a:t>
            </a:r>
            <a:r>
              <a:rPr lang="he-IL" sz="1800" dirty="0">
                <a:solidFill>
                  <a:schemeClr val="bg1"/>
                </a:solidFill>
              </a:rPr>
              <a:t> וכך היא תיירט את כל הכתובות שלא נתפסו בניתובים הקודמים ותציג קומפוננט </a:t>
            </a:r>
            <a:r>
              <a:rPr lang="en-US" sz="1800" dirty="0">
                <a:solidFill>
                  <a:schemeClr val="bg1"/>
                </a:solidFill>
              </a:rPr>
              <a:t>ErrorPage</a:t>
            </a:r>
            <a:endParaRPr lang="he-IL" sz="1800" dirty="0">
              <a:solidFill>
                <a:schemeClr val="bg1"/>
              </a:solidFill>
            </a:endParaRPr>
          </a:p>
        </p:txBody>
      </p:sp>
      <p:pic>
        <p:nvPicPr>
          <p:cNvPr id="8" name="תמונה 7">
            <a:extLst>
              <a:ext uri="{FF2B5EF4-FFF2-40B4-BE49-F238E27FC236}">
                <a16:creationId xmlns:a16="http://schemas.microsoft.com/office/drawing/2014/main" id="{9F587BE5-9A00-04B8-DC26-39DAD16EF965}"/>
              </a:ext>
            </a:extLst>
          </p:cNvPr>
          <p:cNvPicPr>
            <a:picLocks noChangeAspect="1"/>
          </p:cNvPicPr>
          <p:nvPr/>
        </p:nvPicPr>
        <p:blipFill>
          <a:blip r:embed="rId4"/>
          <a:stretch>
            <a:fillRect/>
          </a:stretch>
        </p:blipFill>
        <p:spPr>
          <a:xfrm>
            <a:off x="448603" y="538208"/>
            <a:ext cx="7007278" cy="5781583"/>
          </a:xfrm>
          <a:prstGeom prst="rect">
            <a:avLst/>
          </a:prstGeom>
        </p:spPr>
      </p:pic>
      <p:sp>
        <p:nvSpPr>
          <p:cNvPr id="9" name="תיבת טקסט 8">
            <a:extLst>
              <a:ext uri="{FF2B5EF4-FFF2-40B4-BE49-F238E27FC236}">
                <a16:creationId xmlns:a16="http://schemas.microsoft.com/office/drawing/2014/main" id="{A064F749-493C-EE07-6585-4D84B7F76A4E}"/>
              </a:ext>
            </a:extLst>
          </p:cNvPr>
          <p:cNvSpPr txBox="1"/>
          <p:nvPr/>
        </p:nvSpPr>
        <p:spPr>
          <a:xfrm>
            <a:off x="8148221" y="6319791"/>
            <a:ext cx="3790765" cy="307777"/>
          </a:xfrm>
          <a:prstGeom prst="rect">
            <a:avLst/>
          </a:prstGeom>
          <a:noFill/>
        </p:spPr>
        <p:txBody>
          <a:bodyPr wrap="square" rtlCol="1">
            <a:spAutoFit/>
          </a:bodyPr>
          <a:lstStyle/>
          <a:p>
            <a:pPr marL="285750" indent="-285750">
              <a:buFont typeface="Calibri" panose="020F0502020204030204" pitchFamily="34" charset="0"/>
              <a:buChar char="!"/>
            </a:pPr>
            <a:r>
              <a:rPr lang="he-IL" sz="1400" b="1" dirty="0">
                <a:solidFill>
                  <a:schemeClr val="bg1"/>
                </a:solidFill>
              </a:rPr>
              <a:t>יש חשיבות לסדר הקומפוננטות של </a:t>
            </a:r>
            <a:r>
              <a:rPr lang="en-US" sz="1400" b="1" dirty="0">
                <a:solidFill>
                  <a:schemeClr val="bg1"/>
                </a:solidFill>
              </a:rPr>
              <a:t>Route</a:t>
            </a:r>
            <a:endParaRPr lang="he-IL" sz="1400" b="1" dirty="0">
              <a:solidFill>
                <a:schemeClr val="bg1"/>
              </a:solidFill>
            </a:endParaRPr>
          </a:p>
        </p:txBody>
      </p:sp>
      <p:cxnSp>
        <p:nvCxnSpPr>
          <p:cNvPr id="12" name="מחבר חץ ישר 11">
            <a:extLst>
              <a:ext uri="{FF2B5EF4-FFF2-40B4-BE49-F238E27FC236}">
                <a16:creationId xmlns:a16="http://schemas.microsoft.com/office/drawing/2014/main" id="{D143935E-F3BD-A55B-43C9-125666190E37}"/>
              </a:ext>
            </a:extLst>
          </p:cNvPr>
          <p:cNvCxnSpPr/>
          <p:nvPr/>
        </p:nvCxnSpPr>
        <p:spPr>
          <a:xfrm flipH="1">
            <a:off x="6418555" y="1612794"/>
            <a:ext cx="2183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8A5783DC-EF3D-D601-212F-BC309C32B810}"/>
              </a:ext>
            </a:extLst>
          </p:cNvPr>
          <p:cNvCxnSpPr>
            <a:cxnSpLocks/>
          </p:cNvCxnSpPr>
          <p:nvPr/>
        </p:nvCxnSpPr>
        <p:spPr>
          <a:xfrm rot="10800000" flipV="1">
            <a:off x="3781888" y="2239058"/>
            <a:ext cx="5104661" cy="1189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93525BF4-8A01-751C-6314-402C6DB6BC26}"/>
              </a:ext>
            </a:extLst>
          </p:cNvPr>
          <p:cNvCxnSpPr/>
          <p:nvPr/>
        </p:nvCxnSpPr>
        <p:spPr>
          <a:xfrm rot="10800000" flipV="1">
            <a:off x="2627791" y="2687381"/>
            <a:ext cx="5584055" cy="1209916"/>
          </a:xfrm>
          <a:prstGeom prst="bentConnector3">
            <a:avLst>
              <a:gd name="adj1" fmla="val 28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BA1F77F6-168B-1D67-768C-416743B48C6D}"/>
              </a:ext>
            </a:extLst>
          </p:cNvPr>
          <p:cNvCxnSpPr/>
          <p:nvPr/>
        </p:nvCxnSpPr>
        <p:spPr>
          <a:xfrm rot="10800000" flipV="1">
            <a:off x="7455881" y="3116062"/>
            <a:ext cx="969028" cy="939198"/>
          </a:xfrm>
          <a:prstGeom prst="bentConnector3">
            <a:avLst>
              <a:gd name="adj1" fmla="val 71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B4C0DB37-5968-BFE4-A7C7-A74D9FCF457C}"/>
              </a:ext>
            </a:extLst>
          </p:cNvPr>
          <p:cNvCxnSpPr/>
          <p:nvPr/>
        </p:nvCxnSpPr>
        <p:spPr>
          <a:xfrm flipH="1">
            <a:off x="6312023" y="4918229"/>
            <a:ext cx="183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002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BrowserRouter</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של </a:t>
            </a:r>
            <a:r>
              <a:rPr lang="en-US" sz="2400" dirty="0">
                <a:solidFill>
                  <a:schemeClr val="bg1"/>
                </a:solidFill>
              </a:rPr>
              <a:t>react-router-dom</a:t>
            </a:r>
            <a:r>
              <a:rPr lang="he-IL" sz="2400" dirty="0">
                <a:solidFill>
                  <a:schemeClr val="bg1"/>
                </a:solidFill>
              </a:rPr>
              <a:t> שתנתב לדף המתאים לפי הלוגיקה הרשומה בקומפוננט </a:t>
            </a:r>
            <a:r>
              <a:rPr lang="en-US" sz="2400" dirty="0">
                <a:solidFill>
                  <a:schemeClr val="bg1"/>
                </a:solidFill>
              </a:rPr>
              <a:t>Routes</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נתב אלחוטי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0206696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55872" y="1937033"/>
            <a:ext cx="4175464" cy="991229"/>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BrowserRouter</a:t>
            </a:r>
            <a:endParaRPr lang="he-IL" u="sng" dirty="0">
              <a:solidFill>
                <a:schemeClr val="bg1"/>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777339"/>
            <a:ext cx="4054136" cy="137159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a:t>
            </a:r>
            <a:r>
              <a:rPr lang="en-US" sz="2000" dirty="0">
                <a:solidFill>
                  <a:schemeClr val="bg1"/>
                </a:solidFill>
              </a:rPr>
              <a:t>BrowserRouter</a:t>
            </a:r>
            <a:r>
              <a:rPr lang="he-IL" sz="2000" dirty="0">
                <a:solidFill>
                  <a:schemeClr val="bg1"/>
                </a:solidFill>
              </a:rPr>
              <a:t> מספריית </a:t>
            </a:r>
            <a:r>
              <a:rPr lang="en-US" sz="2000" dirty="0">
                <a:solidFill>
                  <a:schemeClr val="bg1"/>
                </a:solidFill>
              </a:rPr>
              <a:t>react-router-dom</a:t>
            </a:r>
          </a:p>
          <a:p>
            <a:r>
              <a:rPr lang="he-IL" sz="2000" dirty="0">
                <a:solidFill>
                  <a:schemeClr val="bg1"/>
                </a:solidFill>
              </a:rPr>
              <a:t>נעטוף את האפליקציה שלנו בקומפוננט </a:t>
            </a:r>
            <a:r>
              <a:rPr lang="en-US" sz="1600" dirty="0">
                <a:solidFill>
                  <a:schemeClr val="bg1"/>
                </a:solidFill>
              </a:rPr>
              <a:t>BrowserRouter</a:t>
            </a:r>
            <a:endParaRPr lang="he-IL" sz="1600" dirty="0">
              <a:solidFill>
                <a:schemeClr val="bg1"/>
              </a:solidFill>
            </a:endParaRPr>
          </a:p>
        </p:txBody>
      </p:sp>
      <p:pic>
        <p:nvPicPr>
          <p:cNvPr id="6" name="תמונה 5">
            <a:extLst>
              <a:ext uri="{FF2B5EF4-FFF2-40B4-BE49-F238E27FC236}">
                <a16:creationId xmlns:a16="http://schemas.microsoft.com/office/drawing/2014/main" id="{CFB68CD0-4730-3137-2B21-C6F1C3862B0B}"/>
              </a:ext>
            </a:extLst>
          </p:cNvPr>
          <p:cNvPicPr>
            <a:picLocks noChangeAspect="1"/>
          </p:cNvPicPr>
          <p:nvPr/>
        </p:nvPicPr>
        <p:blipFill>
          <a:blip r:embed="rId4"/>
          <a:stretch>
            <a:fillRect/>
          </a:stretch>
        </p:blipFill>
        <p:spPr>
          <a:xfrm>
            <a:off x="1011690" y="1171260"/>
            <a:ext cx="5877745" cy="4515480"/>
          </a:xfrm>
          <a:prstGeom prst="rect">
            <a:avLst/>
          </a:prstGeom>
        </p:spPr>
      </p:pic>
      <p:cxnSp>
        <p:nvCxnSpPr>
          <p:cNvPr id="8" name="מחבר: מרפקי 7">
            <a:extLst>
              <a:ext uri="{FF2B5EF4-FFF2-40B4-BE49-F238E27FC236}">
                <a16:creationId xmlns:a16="http://schemas.microsoft.com/office/drawing/2014/main" id="{00DA86A1-E422-AD8F-9151-D06E5A9A4B13}"/>
              </a:ext>
            </a:extLst>
          </p:cNvPr>
          <p:cNvCxnSpPr/>
          <p:nvPr/>
        </p:nvCxnSpPr>
        <p:spPr>
          <a:xfrm rot="10800000">
            <a:off x="6205492" y="2281562"/>
            <a:ext cx="2032987" cy="727969"/>
          </a:xfrm>
          <a:prstGeom prst="bentConnector3">
            <a:avLst>
              <a:gd name="adj1" fmla="val 382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4DC410D3-1559-CC2F-D3D1-DCFCEAB5EA0A}"/>
              </a:ext>
            </a:extLst>
          </p:cNvPr>
          <p:cNvCxnSpPr/>
          <p:nvPr/>
        </p:nvCxnSpPr>
        <p:spPr>
          <a:xfrm flipH="1">
            <a:off x="3710866" y="3630966"/>
            <a:ext cx="5237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0371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6536" y="2200276"/>
            <a:ext cx="4175464"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2971800"/>
            <a:ext cx="4054136" cy="185212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אם נקיש בשורת הכתובות לאחר כתובת ה </a:t>
            </a:r>
            <a:r>
              <a:rPr lang="en-US" sz="2000" dirty="0">
                <a:solidFill>
                  <a:schemeClr val="bg1"/>
                </a:solidFill>
              </a:rPr>
              <a:t>DNS</a:t>
            </a:r>
            <a:r>
              <a:rPr lang="he-IL" sz="2000" dirty="0">
                <a:solidFill>
                  <a:schemeClr val="bg1"/>
                </a:solidFill>
              </a:rPr>
              <a:t> והפורט את כתובת ה </a:t>
            </a:r>
            <a:r>
              <a:rPr lang="en-US" sz="2000" dirty="0">
                <a:solidFill>
                  <a:schemeClr val="bg1"/>
                </a:solidFill>
              </a:rPr>
              <a:t>URL</a:t>
            </a:r>
            <a:r>
              <a:rPr lang="he-IL" sz="2000" dirty="0">
                <a:solidFill>
                  <a:schemeClr val="bg1"/>
                </a:solidFill>
              </a:rPr>
              <a:t> של </a:t>
            </a:r>
            <a:r>
              <a:rPr lang="en-US" sz="2000" dirty="0">
                <a:solidFill>
                  <a:schemeClr val="bg1"/>
                </a:solidFill>
              </a:rPr>
              <a:t>/about</a:t>
            </a:r>
            <a:r>
              <a:rPr lang="he-IL" sz="2000" dirty="0">
                <a:solidFill>
                  <a:schemeClr val="bg1"/>
                </a:solidFill>
              </a:rPr>
              <a:t> נעבור לדף אודות</a:t>
            </a:r>
          </a:p>
        </p:txBody>
      </p:sp>
      <p:pic>
        <p:nvPicPr>
          <p:cNvPr id="7" name="תמונה 6">
            <a:extLst>
              <a:ext uri="{FF2B5EF4-FFF2-40B4-BE49-F238E27FC236}">
                <a16:creationId xmlns:a16="http://schemas.microsoft.com/office/drawing/2014/main" id="{E28A7571-823E-36FA-44A1-E06F0B3378EB}"/>
              </a:ext>
            </a:extLst>
          </p:cNvPr>
          <p:cNvPicPr>
            <a:picLocks noChangeAspect="1"/>
          </p:cNvPicPr>
          <p:nvPr/>
        </p:nvPicPr>
        <p:blipFill>
          <a:blip r:embed="rId4"/>
          <a:stretch>
            <a:fillRect/>
          </a:stretch>
        </p:blipFill>
        <p:spPr>
          <a:xfrm>
            <a:off x="2103542" y="739066"/>
            <a:ext cx="3694042" cy="5379868"/>
          </a:xfrm>
          <a:prstGeom prst="rect">
            <a:avLst/>
          </a:prstGeom>
          <a:effectLst>
            <a:outerShdw blurRad="50800" dist="38100" dir="2700000" algn="tl" rotWithShape="0">
              <a:prstClr val="black">
                <a:alpha val="40000"/>
              </a:prstClr>
            </a:outerShdw>
          </a:effectLst>
        </p:spPr>
      </p:pic>
      <p:cxnSp>
        <p:nvCxnSpPr>
          <p:cNvPr id="9" name="מחבר: מרפקי 8">
            <a:extLst>
              <a:ext uri="{FF2B5EF4-FFF2-40B4-BE49-F238E27FC236}">
                <a16:creationId xmlns:a16="http://schemas.microsoft.com/office/drawing/2014/main" id="{6DCF7A1B-EC04-D487-CEE0-FBF182025022}"/>
              </a:ext>
            </a:extLst>
          </p:cNvPr>
          <p:cNvCxnSpPr/>
          <p:nvPr/>
        </p:nvCxnSpPr>
        <p:spPr>
          <a:xfrm rot="10800000">
            <a:off x="4891596" y="852256"/>
            <a:ext cx="3124940" cy="2308194"/>
          </a:xfrm>
          <a:prstGeom prst="bentConnector3">
            <a:avLst>
              <a:gd name="adj1" fmla="val 352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1128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Link &amp; NavLink</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של </a:t>
            </a:r>
            <a:r>
              <a:rPr lang="en-US" sz="2400" dirty="0">
                <a:solidFill>
                  <a:schemeClr val="bg1"/>
                </a:solidFill>
              </a:rPr>
              <a:t>react-router-dom</a:t>
            </a:r>
            <a:r>
              <a:rPr lang="he-IL" sz="2400" dirty="0">
                <a:solidFill>
                  <a:schemeClr val="bg1"/>
                </a:solidFill>
              </a:rPr>
              <a:t> שתקבע את כתובת </a:t>
            </a:r>
            <a:r>
              <a:rPr lang="en-US" sz="2400" dirty="0">
                <a:solidFill>
                  <a:schemeClr val="bg1"/>
                </a:solidFill>
              </a:rPr>
              <a:t>URL</a:t>
            </a:r>
            <a:r>
              <a:rPr lang="he-IL" sz="2400" dirty="0">
                <a:solidFill>
                  <a:schemeClr val="bg1"/>
                </a:solidFill>
              </a:rPr>
              <a:t> לפי הפרמטרים שנזין לתוכה</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צלחת לוויי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738862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55872" y="142876"/>
            <a:ext cx="4175464" cy="860302"/>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NavBarLink.jsx</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896646"/>
            <a:ext cx="4054136" cy="5818478"/>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קומפוננט שיעטוף אלמנט כך שלחיצה עליו תעביר לכתובת ה – </a:t>
            </a:r>
            <a:r>
              <a:rPr lang="en-US" sz="2000" dirty="0">
                <a:solidFill>
                  <a:schemeClr val="bg1"/>
                </a:solidFill>
              </a:rPr>
              <a:t>URL </a:t>
            </a:r>
            <a:r>
              <a:rPr lang="he-IL" sz="2000" dirty="0">
                <a:solidFill>
                  <a:schemeClr val="bg1"/>
                </a:solidFill>
              </a:rPr>
              <a:t> המוגדרת</a:t>
            </a:r>
          </a:p>
          <a:p>
            <a:r>
              <a:rPr lang="he-IL" sz="2000" dirty="0">
                <a:solidFill>
                  <a:schemeClr val="bg1"/>
                </a:solidFill>
              </a:rPr>
              <a:t>נייבא את </a:t>
            </a:r>
            <a:r>
              <a:rPr lang="en-US" sz="2000" dirty="0">
                <a:solidFill>
                  <a:schemeClr val="bg1"/>
                </a:solidFill>
              </a:rPr>
              <a:t>Link</a:t>
            </a:r>
            <a:r>
              <a:rPr lang="he-IL" sz="2000" dirty="0">
                <a:solidFill>
                  <a:schemeClr val="bg1"/>
                </a:solidFill>
              </a:rPr>
              <a:t> מספריית </a:t>
            </a:r>
            <a:r>
              <a:rPr lang="en-US" sz="2000" dirty="0">
                <a:solidFill>
                  <a:schemeClr val="bg1"/>
                </a:solidFill>
              </a:rPr>
              <a:t>react-router-dom</a:t>
            </a:r>
          </a:p>
          <a:p>
            <a:r>
              <a:rPr lang="he-IL" sz="2000" dirty="0">
                <a:solidFill>
                  <a:schemeClr val="bg1"/>
                </a:solidFill>
              </a:rPr>
              <a:t>ניצור קומפוננט בשם </a:t>
            </a:r>
            <a:r>
              <a:rPr lang="en-US" sz="2000" dirty="0">
                <a:solidFill>
                  <a:schemeClr val="bg1"/>
                </a:solidFill>
              </a:rPr>
              <a:t>NavBarLink</a:t>
            </a:r>
            <a:endParaRPr lang="he-IL" sz="2000" dirty="0">
              <a:solidFill>
                <a:schemeClr val="bg1"/>
              </a:solidFill>
            </a:endParaRPr>
          </a:p>
          <a:p>
            <a:pPr lvl="1"/>
            <a:r>
              <a:rPr lang="he-IL" sz="1800" dirty="0">
                <a:solidFill>
                  <a:schemeClr val="bg1"/>
                </a:solidFill>
              </a:rPr>
              <a:t>שתקבל באובייקט הפרופס את המפתחות:</a:t>
            </a:r>
          </a:p>
          <a:p>
            <a:pPr lvl="2"/>
            <a:r>
              <a:rPr lang="en-US" sz="1600" dirty="0">
                <a:solidFill>
                  <a:schemeClr val="bg1"/>
                </a:solidFill>
              </a:rPr>
              <a:t>to</a:t>
            </a:r>
            <a:r>
              <a:rPr lang="he-IL" sz="1600" dirty="0">
                <a:solidFill>
                  <a:schemeClr val="bg1"/>
                </a:solidFill>
              </a:rPr>
              <a:t> – </a:t>
            </a:r>
            <a:r>
              <a:rPr lang="en-US" sz="1600" dirty="0">
                <a:solidFill>
                  <a:schemeClr val="bg1"/>
                </a:solidFill>
              </a:rPr>
              <a:t>URL</a:t>
            </a:r>
            <a:endParaRPr lang="he-IL" sz="1600" dirty="0">
              <a:solidFill>
                <a:schemeClr val="bg1"/>
              </a:solidFill>
            </a:endParaRPr>
          </a:p>
          <a:p>
            <a:pPr lvl="2"/>
            <a:r>
              <a:rPr lang="en-US" sz="1600" dirty="0">
                <a:solidFill>
                  <a:schemeClr val="bg1"/>
                </a:solidFill>
              </a:rPr>
              <a:t>color</a:t>
            </a:r>
            <a:r>
              <a:rPr lang="he-IL" sz="1600" dirty="0">
                <a:solidFill>
                  <a:schemeClr val="bg1"/>
                </a:solidFill>
              </a:rPr>
              <a:t> – הצבע הכיתוב של האלמנט שנעטוף </a:t>
            </a:r>
          </a:p>
          <a:p>
            <a:pPr lvl="2"/>
            <a:r>
              <a:rPr lang="en-US" sz="1600" dirty="0">
                <a:solidFill>
                  <a:schemeClr val="bg1"/>
                </a:solidFill>
              </a:rPr>
              <a:t>children</a:t>
            </a:r>
            <a:r>
              <a:rPr lang="he-IL" sz="1600" dirty="0">
                <a:solidFill>
                  <a:schemeClr val="bg1"/>
                </a:solidFill>
              </a:rPr>
              <a:t> – אלמנט </a:t>
            </a:r>
            <a:r>
              <a:rPr lang="en-US" sz="1600" dirty="0">
                <a:solidFill>
                  <a:schemeClr val="bg1"/>
                </a:solidFill>
              </a:rPr>
              <a:t>React</a:t>
            </a:r>
            <a:r>
              <a:rPr lang="he-IL" sz="1600" dirty="0">
                <a:solidFill>
                  <a:schemeClr val="bg1"/>
                </a:solidFill>
              </a:rPr>
              <a:t> שהקומפוננט תעטוף </a:t>
            </a:r>
          </a:p>
          <a:p>
            <a:pPr lvl="1"/>
            <a:r>
              <a:rPr lang="he-IL" sz="1800" dirty="0">
                <a:solidFill>
                  <a:schemeClr val="bg1"/>
                </a:solidFill>
              </a:rPr>
              <a:t>הקומפוננט תחזיר את הקומפוננט </a:t>
            </a:r>
            <a:r>
              <a:rPr lang="en-US" sz="1800" dirty="0">
                <a:solidFill>
                  <a:schemeClr val="bg1"/>
                </a:solidFill>
              </a:rPr>
              <a:t>Link</a:t>
            </a:r>
            <a:r>
              <a:rPr lang="he-IL" sz="1800" dirty="0">
                <a:solidFill>
                  <a:schemeClr val="bg1"/>
                </a:solidFill>
              </a:rPr>
              <a:t> שייבאנו כאשר מאפיין </a:t>
            </a:r>
            <a:r>
              <a:rPr lang="en-US" sz="1800" dirty="0">
                <a:solidFill>
                  <a:schemeClr val="bg1"/>
                </a:solidFill>
              </a:rPr>
              <a:t>to</a:t>
            </a:r>
            <a:r>
              <a:rPr lang="he-IL" sz="1800" dirty="0">
                <a:solidFill>
                  <a:schemeClr val="bg1"/>
                </a:solidFill>
              </a:rPr>
              <a:t> יהיה שווה ערך למפתח </a:t>
            </a:r>
            <a:r>
              <a:rPr lang="en-US" sz="1800" dirty="0">
                <a:solidFill>
                  <a:schemeClr val="bg1"/>
                </a:solidFill>
              </a:rPr>
              <a:t>to</a:t>
            </a:r>
            <a:r>
              <a:rPr lang="he-IL" sz="1800" dirty="0">
                <a:solidFill>
                  <a:schemeClr val="bg1"/>
                </a:solidFill>
              </a:rPr>
              <a:t> מאובייקט הפרופס, ונקבע כי המאפיין </a:t>
            </a:r>
            <a:r>
              <a:rPr lang="en-US" sz="1800" dirty="0">
                <a:solidFill>
                  <a:schemeClr val="bg1"/>
                </a:solidFill>
              </a:rPr>
              <a:t>style</a:t>
            </a:r>
            <a:r>
              <a:rPr lang="he-IL" sz="1800" dirty="0">
                <a:solidFill>
                  <a:schemeClr val="bg1"/>
                </a:solidFill>
              </a:rPr>
              <a:t> יקבל את הצבע שנעביר לאובייקט הפרופס ונקבע שלא יהיה קו תחתון לאלמנט שאנו עוטפים</a:t>
            </a:r>
          </a:p>
          <a:p>
            <a:pPr lvl="1"/>
            <a:r>
              <a:rPr lang="he-IL" sz="1800" dirty="0">
                <a:solidFill>
                  <a:schemeClr val="bg1"/>
                </a:solidFill>
              </a:rPr>
              <a:t>נשתמש בספריית </a:t>
            </a:r>
            <a:r>
              <a:rPr lang="en-US" sz="1800" dirty="0">
                <a:solidFill>
                  <a:schemeClr val="bg1"/>
                </a:solidFill>
              </a:rPr>
              <a:t>PropTypes</a:t>
            </a:r>
            <a:r>
              <a:rPr lang="he-IL" sz="1800" dirty="0">
                <a:solidFill>
                  <a:schemeClr val="bg1"/>
                </a:solidFill>
              </a:rPr>
              <a:t> כדי לוודא שהקומפוננט תקבל את כל מה שהיא צריכה </a:t>
            </a:r>
          </a:p>
          <a:p>
            <a:pPr lvl="1"/>
            <a:r>
              <a:rPr lang="he-IL" sz="1800" dirty="0">
                <a:solidFill>
                  <a:schemeClr val="bg1"/>
                </a:solidFill>
              </a:rPr>
              <a:t> נקבע את הצבע הלבן כערך הדיפולטיבי של צבע הטקסט</a:t>
            </a:r>
          </a:p>
        </p:txBody>
      </p:sp>
      <p:pic>
        <p:nvPicPr>
          <p:cNvPr id="6" name="תמונה 5">
            <a:extLst>
              <a:ext uri="{FF2B5EF4-FFF2-40B4-BE49-F238E27FC236}">
                <a16:creationId xmlns:a16="http://schemas.microsoft.com/office/drawing/2014/main" id="{F8F84A66-49FD-65A0-6EEC-71E7B86B12CE}"/>
              </a:ext>
            </a:extLst>
          </p:cNvPr>
          <p:cNvPicPr>
            <a:picLocks noChangeAspect="1"/>
          </p:cNvPicPr>
          <p:nvPr/>
        </p:nvPicPr>
        <p:blipFill>
          <a:blip r:embed="rId4"/>
          <a:stretch>
            <a:fillRect/>
          </a:stretch>
        </p:blipFill>
        <p:spPr>
          <a:xfrm>
            <a:off x="552920" y="468297"/>
            <a:ext cx="6795285" cy="5921406"/>
          </a:xfrm>
          <a:prstGeom prst="rect">
            <a:avLst/>
          </a:prstGeom>
        </p:spPr>
      </p:pic>
      <p:cxnSp>
        <p:nvCxnSpPr>
          <p:cNvPr id="9" name="מחבר: מרפקי 8">
            <a:extLst>
              <a:ext uri="{FF2B5EF4-FFF2-40B4-BE49-F238E27FC236}">
                <a16:creationId xmlns:a16="http://schemas.microsoft.com/office/drawing/2014/main" id="{26111859-A5A5-A773-9CB7-1D11FD790754}"/>
              </a:ext>
            </a:extLst>
          </p:cNvPr>
          <p:cNvCxnSpPr/>
          <p:nvPr/>
        </p:nvCxnSpPr>
        <p:spPr>
          <a:xfrm rot="10800000">
            <a:off x="5157926" y="1447061"/>
            <a:ext cx="3018408" cy="186431"/>
          </a:xfrm>
          <a:prstGeom prst="bentConnector3">
            <a:avLst>
              <a:gd name="adj1" fmla="val 141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415FB82A-D7A0-DF62-CEE8-DF7076679264}"/>
              </a:ext>
            </a:extLst>
          </p:cNvPr>
          <p:cNvCxnSpPr/>
          <p:nvPr/>
        </p:nvCxnSpPr>
        <p:spPr>
          <a:xfrm rot="10800000">
            <a:off x="5983551" y="2148397"/>
            <a:ext cx="2601157" cy="79899"/>
          </a:xfrm>
          <a:prstGeom prst="bentConnector3">
            <a:avLst>
              <a:gd name="adj1" fmla="val 343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3833587C-7B54-B65F-6F00-F14D1E39C5E3}"/>
              </a:ext>
            </a:extLst>
          </p:cNvPr>
          <p:cNvCxnSpPr/>
          <p:nvPr/>
        </p:nvCxnSpPr>
        <p:spPr>
          <a:xfrm rot="10800000">
            <a:off x="5885896" y="2787589"/>
            <a:ext cx="2130641" cy="1313895"/>
          </a:xfrm>
          <a:prstGeom prst="bentConnector3">
            <a:avLst>
              <a:gd name="adj1" fmla="val 995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5410234B-1572-0B36-CEB2-82CA9DCE6A79}"/>
              </a:ext>
            </a:extLst>
          </p:cNvPr>
          <p:cNvCxnSpPr/>
          <p:nvPr/>
        </p:nvCxnSpPr>
        <p:spPr>
          <a:xfrm rot="10800000">
            <a:off x="3630968" y="4021586"/>
            <a:ext cx="4705165" cy="1562469"/>
          </a:xfrm>
          <a:prstGeom prst="bentConnector3">
            <a:avLst>
              <a:gd name="adj1" fmla="val 592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1A55EF35-E9D1-D251-7D3B-AED7D5C65016}"/>
              </a:ext>
            </a:extLst>
          </p:cNvPr>
          <p:cNvCxnSpPr/>
          <p:nvPr/>
        </p:nvCxnSpPr>
        <p:spPr>
          <a:xfrm rot="10800000">
            <a:off x="2947387" y="5584055"/>
            <a:ext cx="5912529" cy="683581"/>
          </a:xfrm>
          <a:prstGeom prst="bentConnector3">
            <a:avLst>
              <a:gd name="adj1" fmla="val 6651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0196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97300" y="1075032"/>
            <a:ext cx="4054136" cy="860302"/>
          </a:xfrm>
        </p:spPr>
        <p:txBody>
          <a:bodyPr>
            <a:noAutofit/>
          </a:bodyPr>
          <a:lstStyle/>
          <a:p>
            <a:pPr algn="ctr"/>
            <a:r>
              <a:rPr lang="en-US"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Logo.jsx</a:t>
            </a:r>
            <a:endParaRPr lang="he-IL"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97300" y="1935335"/>
            <a:ext cx="4054136" cy="346228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קומפוננט שתשתמש בקומפוננט </a:t>
            </a:r>
            <a:r>
              <a:rPr lang="en-US" sz="2000" dirty="0">
                <a:solidFill>
                  <a:schemeClr val="bg1"/>
                </a:solidFill>
              </a:rPr>
              <a:t>NavBarLink</a:t>
            </a:r>
            <a:r>
              <a:rPr lang="he-IL" sz="2000" dirty="0">
                <a:solidFill>
                  <a:schemeClr val="bg1"/>
                </a:solidFill>
              </a:rPr>
              <a:t> שיצרנו</a:t>
            </a:r>
          </a:p>
          <a:p>
            <a:r>
              <a:rPr lang="he-IL" sz="2000" dirty="0">
                <a:solidFill>
                  <a:schemeClr val="bg1"/>
                </a:solidFill>
              </a:rPr>
              <a:t>נייבא את </a:t>
            </a:r>
            <a:r>
              <a:rPr lang="en-US" sz="2000" dirty="0">
                <a:solidFill>
                  <a:schemeClr val="bg1"/>
                </a:solidFill>
              </a:rPr>
              <a:t>NavBarLink</a:t>
            </a:r>
            <a:r>
              <a:rPr lang="he-IL" sz="2000" dirty="0">
                <a:solidFill>
                  <a:schemeClr val="bg1"/>
                </a:solidFill>
              </a:rPr>
              <a:t> </a:t>
            </a:r>
          </a:p>
          <a:p>
            <a:r>
              <a:rPr lang="he-IL" sz="2000" dirty="0">
                <a:solidFill>
                  <a:schemeClr val="bg1"/>
                </a:solidFill>
              </a:rPr>
              <a:t>נייבא את </a:t>
            </a:r>
            <a:r>
              <a:rPr lang="en-US" sz="2000" dirty="0">
                <a:solidFill>
                  <a:schemeClr val="bg1"/>
                </a:solidFill>
              </a:rPr>
              <a:t>ROUTES</a:t>
            </a:r>
            <a:r>
              <a:rPr lang="he-IL" sz="2000" dirty="0">
                <a:solidFill>
                  <a:schemeClr val="bg1"/>
                </a:solidFill>
              </a:rPr>
              <a:t> מתוך המודל שיצרנו ל </a:t>
            </a:r>
            <a:r>
              <a:rPr lang="en-US" sz="2000" dirty="0">
                <a:solidFill>
                  <a:schemeClr val="bg1"/>
                </a:solidFill>
              </a:rPr>
              <a:t>URL</a:t>
            </a:r>
          </a:p>
          <a:p>
            <a:r>
              <a:rPr lang="he-IL" sz="2000" dirty="0">
                <a:solidFill>
                  <a:schemeClr val="bg1"/>
                </a:solidFill>
              </a:rPr>
              <a:t>ניצור קומפוננט בשם </a:t>
            </a:r>
            <a:r>
              <a:rPr lang="en-US" sz="2000" dirty="0">
                <a:solidFill>
                  <a:schemeClr val="bg1"/>
                </a:solidFill>
              </a:rPr>
              <a:t>Logo</a:t>
            </a:r>
            <a:r>
              <a:rPr lang="he-IL" sz="1800" dirty="0">
                <a:solidFill>
                  <a:schemeClr val="bg1"/>
                </a:solidFill>
              </a:rPr>
              <a:t> שתחזיר</a:t>
            </a:r>
          </a:p>
          <a:p>
            <a:pPr lvl="1"/>
            <a:r>
              <a:rPr lang="he-IL" sz="1600" dirty="0">
                <a:solidFill>
                  <a:schemeClr val="bg1"/>
                </a:solidFill>
              </a:rPr>
              <a:t>נעטוף את הקומפוננט </a:t>
            </a:r>
            <a:r>
              <a:rPr lang="en-US" sz="1600" dirty="0">
                <a:solidFill>
                  <a:schemeClr val="bg1"/>
                </a:solidFill>
              </a:rPr>
              <a:t>Typography</a:t>
            </a:r>
            <a:r>
              <a:rPr lang="he-IL" sz="1600" dirty="0">
                <a:solidFill>
                  <a:schemeClr val="bg1"/>
                </a:solidFill>
              </a:rPr>
              <a:t> בקומפוננט </a:t>
            </a:r>
            <a:r>
              <a:rPr lang="en-US" sz="1600" dirty="0">
                <a:solidFill>
                  <a:schemeClr val="bg1"/>
                </a:solidFill>
              </a:rPr>
              <a:t>NavBarLink</a:t>
            </a:r>
            <a:r>
              <a:rPr lang="he-IL" sz="1600" dirty="0">
                <a:solidFill>
                  <a:schemeClr val="bg1"/>
                </a:solidFill>
              </a:rPr>
              <a:t> שיצרנו ונעביר לו בפרמטר את כתובת ה – </a:t>
            </a:r>
            <a:r>
              <a:rPr lang="en-US" sz="1600" dirty="0">
                <a:solidFill>
                  <a:schemeClr val="bg1"/>
                </a:solidFill>
              </a:rPr>
              <a:t>URL</a:t>
            </a:r>
            <a:r>
              <a:rPr lang="he-IL" sz="1600" dirty="0">
                <a:solidFill>
                  <a:schemeClr val="bg1"/>
                </a:solidFill>
              </a:rPr>
              <a:t> המתאימה מתוך אובייקט </a:t>
            </a:r>
            <a:r>
              <a:rPr lang="en-US" sz="1600" dirty="0">
                <a:solidFill>
                  <a:schemeClr val="bg1"/>
                </a:solidFill>
              </a:rPr>
              <a:t>ROUTES</a:t>
            </a:r>
            <a:endParaRPr lang="he-IL" sz="1600" dirty="0">
              <a:solidFill>
                <a:schemeClr val="bg1"/>
              </a:solidFill>
            </a:endParaRPr>
          </a:p>
          <a:p>
            <a:pPr lvl="1"/>
            <a:r>
              <a:rPr lang="he-IL" sz="1600" dirty="0">
                <a:solidFill>
                  <a:schemeClr val="bg1"/>
                </a:solidFill>
              </a:rPr>
              <a:t>נקבע עיצוב מיוחד ללוגו</a:t>
            </a:r>
            <a:endParaRPr lang="en-US" sz="1600" dirty="0">
              <a:solidFill>
                <a:schemeClr val="bg1"/>
              </a:solidFill>
            </a:endParaRPr>
          </a:p>
        </p:txBody>
      </p:sp>
      <p:pic>
        <p:nvPicPr>
          <p:cNvPr id="9" name="תמונה 8">
            <a:extLst>
              <a:ext uri="{FF2B5EF4-FFF2-40B4-BE49-F238E27FC236}">
                <a16:creationId xmlns:a16="http://schemas.microsoft.com/office/drawing/2014/main" id="{CB6AE983-7E14-387E-B903-14EFB7D92B6F}"/>
              </a:ext>
            </a:extLst>
          </p:cNvPr>
          <p:cNvPicPr>
            <a:picLocks noChangeAspect="1"/>
          </p:cNvPicPr>
          <p:nvPr/>
        </p:nvPicPr>
        <p:blipFill>
          <a:blip r:embed="rId4"/>
          <a:stretch>
            <a:fillRect/>
          </a:stretch>
        </p:blipFill>
        <p:spPr>
          <a:xfrm>
            <a:off x="950738" y="573027"/>
            <a:ext cx="5999649" cy="5711946"/>
          </a:xfrm>
          <a:prstGeom prst="rect">
            <a:avLst/>
          </a:prstGeom>
        </p:spPr>
      </p:pic>
      <p:cxnSp>
        <p:nvCxnSpPr>
          <p:cNvPr id="11" name="מחבר: מרפקי 10">
            <a:extLst>
              <a:ext uri="{FF2B5EF4-FFF2-40B4-BE49-F238E27FC236}">
                <a16:creationId xmlns:a16="http://schemas.microsoft.com/office/drawing/2014/main" id="{DEC2BC49-E7D0-C265-FAE0-ED4FBB73F757}"/>
              </a:ext>
            </a:extLst>
          </p:cNvPr>
          <p:cNvCxnSpPr/>
          <p:nvPr/>
        </p:nvCxnSpPr>
        <p:spPr>
          <a:xfrm rot="10800000">
            <a:off x="6950387" y="1775534"/>
            <a:ext cx="2539842" cy="1029810"/>
          </a:xfrm>
          <a:prstGeom prst="bentConnector3">
            <a:avLst>
              <a:gd name="adj1" fmla="val 699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808DE887-F241-86A9-E756-C8C9D36EA492}"/>
              </a:ext>
            </a:extLst>
          </p:cNvPr>
          <p:cNvCxnSpPr/>
          <p:nvPr/>
        </p:nvCxnSpPr>
        <p:spPr>
          <a:xfrm rot="10800000">
            <a:off x="6679293" y="2024110"/>
            <a:ext cx="1940925" cy="1154097"/>
          </a:xfrm>
          <a:prstGeom prst="bentConnector3">
            <a:avLst>
              <a:gd name="adj1" fmla="val 568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FA165CED-7548-7B26-81E8-24BA2F290F27}"/>
              </a:ext>
            </a:extLst>
          </p:cNvPr>
          <p:cNvCxnSpPr/>
          <p:nvPr/>
        </p:nvCxnSpPr>
        <p:spPr>
          <a:xfrm rot="10800000">
            <a:off x="4989251" y="2894121"/>
            <a:ext cx="3480047" cy="1278385"/>
          </a:xfrm>
          <a:prstGeom prst="bentConnector3">
            <a:avLst>
              <a:gd name="adj1" fmla="val 3596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3682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55872" y="142876"/>
            <a:ext cx="4175464" cy="860302"/>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NavItem.jsx</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6536" y="1003179"/>
            <a:ext cx="4054136" cy="571194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קומפוננט המיועדת לשימוש בתפריט ניווט</a:t>
            </a:r>
          </a:p>
          <a:p>
            <a:r>
              <a:rPr lang="he-IL" sz="2000" dirty="0">
                <a:solidFill>
                  <a:schemeClr val="bg1"/>
                </a:solidFill>
              </a:rPr>
              <a:t>נייבא את הקומפוננט </a:t>
            </a:r>
            <a:r>
              <a:rPr lang="en-US" sz="2000" dirty="0">
                <a:solidFill>
                  <a:schemeClr val="bg1"/>
                </a:solidFill>
              </a:rPr>
              <a:t>NavBarLink</a:t>
            </a:r>
            <a:endParaRPr lang="he-IL" sz="2000" dirty="0">
              <a:solidFill>
                <a:schemeClr val="bg1"/>
              </a:solidFill>
            </a:endParaRPr>
          </a:p>
          <a:p>
            <a:r>
              <a:rPr lang="he-IL" sz="2000" dirty="0">
                <a:solidFill>
                  <a:schemeClr val="bg1"/>
                </a:solidFill>
              </a:rPr>
              <a:t>ניצור את הפונקציה </a:t>
            </a:r>
            <a:r>
              <a:rPr lang="en-US" sz="2000" dirty="0" err="1">
                <a:solidFill>
                  <a:schemeClr val="bg1"/>
                </a:solidFill>
              </a:rPr>
              <a:t>NovItem</a:t>
            </a:r>
            <a:endParaRPr lang="he-IL" sz="2000" dirty="0">
              <a:solidFill>
                <a:schemeClr val="bg1"/>
              </a:solidFill>
            </a:endParaRPr>
          </a:p>
          <a:p>
            <a:pPr lvl="1"/>
            <a:r>
              <a:rPr lang="he-IL" sz="1800" dirty="0">
                <a:solidFill>
                  <a:schemeClr val="bg1"/>
                </a:solidFill>
              </a:rPr>
              <a:t>הפונקציה תחלץ מאובייקט הפרופס את המפתחות:</a:t>
            </a:r>
          </a:p>
          <a:p>
            <a:pPr lvl="2"/>
            <a:r>
              <a:rPr lang="en-US" sz="1400" dirty="0">
                <a:solidFill>
                  <a:schemeClr val="bg1"/>
                </a:solidFill>
              </a:rPr>
              <a:t>label</a:t>
            </a:r>
            <a:r>
              <a:rPr lang="he-IL" sz="1400" dirty="0">
                <a:solidFill>
                  <a:schemeClr val="bg1"/>
                </a:solidFill>
              </a:rPr>
              <a:t> – מסוג מחרוזת תווים</a:t>
            </a:r>
          </a:p>
          <a:p>
            <a:pPr lvl="2"/>
            <a:r>
              <a:rPr lang="en-US" sz="1400" dirty="0">
                <a:solidFill>
                  <a:schemeClr val="bg1"/>
                </a:solidFill>
              </a:rPr>
              <a:t>to</a:t>
            </a:r>
            <a:r>
              <a:rPr lang="he-IL" sz="1400" dirty="0">
                <a:solidFill>
                  <a:schemeClr val="bg1"/>
                </a:solidFill>
              </a:rPr>
              <a:t> – מחרוזת תווים של </a:t>
            </a:r>
            <a:r>
              <a:rPr lang="en-US" sz="1400" dirty="0">
                <a:solidFill>
                  <a:schemeClr val="bg1"/>
                </a:solidFill>
              </a:rPr>
              <a:t>URL</a:t>
            </a:r>
            <a:endParaRPr lang="he-IL" sz="1400" dirty="0">
              <a:solidFill>
                <a:schemeClr val="bg1"/>
              </a:solidFill>
            </a:endParaRPr>
          </a:p>
          <a:p>
            <a:pPr lvl="2"/>
            <a:r>
              <a:rPr lang="en-US" sz="1400" dirty="0">
                <a:solidFill>
                  <a:schemeClr val="bg1"/>
                </a:solidFill>
              </a:rPr>
              <a:t>color</a:t>
            </a:r>
            <a:r>
              <a:rPr lang="he-IL" sz="1400" dirty="0">
                <a:solidFill>
                  <a:schemeClr val="bg1"/>
                </a:solidFill>
              </a:rPr>
              <a:t> – מחרוזת תווים</a:t>
            </a:r>
          </a:p>
          <a:p>
            <a:pPr lvl="1"/>
            <a:r>
              <a:rPr lang="he-IL" sz="1800" dirty="0">
                <a:solidFill>
                  <a:schemeClr val="bg1"/>
                </a:solidFill>
              </a:rPr>
              <a:t>נעטוף את קומפוננט הכפתור בקומפוננט </a:t>
            </a:r>
            <a:r>
              <a:rPr lang="en-US" sz="1800" dirty="0">
                <a:solidFill>
                  <a:schemeClr val="bg1"/>
                </a:solidFill>
              </a:rPr>
              <a:t>NavBarLink</a:t>
            </a:r>
            <a:r>
              <a:rPr lang="he-IL" sz="1800" dirty="0">
                <a:solidFill>
                  <a:schemeClr val="bg1"/>
                </a:solidFill>
              </a:rPr>
              <a:t> שתקבל במאפיינים שלה את כתובת ה – </a:t>
            </a:r>
            <a:r>
              <a:rPr lang="en-US" sz="1800" dirty="0">
                <a:solidFill>
                  <a:schemeClr val="bg1"/>
                </a:solidFill>
              </a:rPr>
              <a:t>URL</a:t>
            </a:r>
            <a:r>
              <a:rPr lang="he-IL" sz="1800" dirty="0">
                <a:solidFill>
                  <a:schemeClr val="bg1"/>
                </a:solidFill>
              </a:rPr>
              <a:t> אליה היא צריכה להעביר את הגולש ואת הצבע של הכיתוב על הכפתור</a:t>
            </a:r>
          </a:p>
          <a:p>
            <a:pPr lvl="1"/>
            <a:r>
              <a:rPr lang="he-IL" sz="1800" dirty="0">
                <a:solidFill>
                  <a:schemeClr val="bg1"/>
                </a:solidFill>
              </a:rPr>
              <a:t>נוודא שהקומפוננט מקבלת את כל המאפיינים שהיא צריכה כדי שהלוגיקה שלה תפעל כראוי בעזרת ספריית </a:t>
            </a:r>
            <a:r>
              <a:rPr lang="en-US" sz="1800" dirty="0">
                <a:solidFill>
                  <a:schemeClr val="bg1"/>
                </a:solidFill>
              </a:rPr>
              <a:t>PropType</a:t>
            </a:r>
            <a:endParaRPr lang="he-IL" sz="1800" dirty="0">
              <a:solidFill>
                <a:schemeClr val="bg1"/>
              </a:solidFill>
            </a:endParaRPr>
          </a:p>
          <a:p>
            <a:pPr lvl="2"/>
            <a:endParaRPr lang="he-IL" sz="800" dirty="0">
              <a:solidFill>
                <a:schemeClr val="bg1"/>
              </a:solidFill>
            </a:endParaRPr>
          </a:p>
        </p:txBody>
      </p:sp>
      <p:pic>
        <p:nvPicPr>
          <p:cNvPr id="8" name="תמונה 7">
            <a:extLst>
              <a:ext uri="{FF2B5EF4-FFF2-40B4-BE49-F238E27FC236}">
                <a16:creationId xmlns:a16="http://schemas.microsoft.com/office/drawing/2014/main" id="{00FDC84B-7BDB-A00F-7F80-75F2BFE266A7}"/>
              </a:ext>
            </a:extLst>
          </p:cNvPr>
          <p:cNvPicPr>
            <a:picLocks noChangeAspect="1"/>
          </p:cNvPicPr>
          <p:nvPr/>
        </p:nvPicPr>
        <p:blipFill>
          <a:blip r:embed="rId4"/>
          <a:stretch>
            <a:fillRect/>
          </a:stretch>
        </p:blipFill>
        <p:spPr>
          <a:xfrm>
            <a:off x="1258185" y="565807"/>
            <a:ext cx="5384755" cy="5726386"/>
          </a:xfrm>
          <a:prstGeom prst="rect">
            <a:avLst/>
          </a:prstGeom>
        </p:spPr>
      </p:pic>
      <p:cxnSp>
        <p:nvCxnSpPr>
          <p:cNvPr id="11" name="מחבר: מרפקי 10">
            <a:extLst>
              <a:ext uri="{FF2B5EF4-FFF2-40B4-BE49-F238E27FC236}">
                <a16:creationId xmlns:a16="http://schemas.microsoft.com/office/drawing/2014/main" id="{7717DCA3-9A62-DD7C-97F0-F320D3A97E37}"/>
              </a:ext>
            </a:extLst>
          </p:cNvPr>
          <p:cNvCxnSpPr/>
          <p:nvPr/>
        </p:nvCxnSpPr>
        <p:spPr>
          <a:xfrm rot="10800000" flipV="1">
            <a:off x="5495278" y="1873188"/>
            <a:ext cx="2938508" cy="3195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3547FEF5-012F-7FF8-5046-83860A7DF3BB}"/>
              </a:ext>
            </a:extLst>
          </p:cNvPr>
          <p:cNvCxnSpPr/>
          <p:nvPr/>
        </p:nvCxnSpPr>
        <p:spPr>
          <a:xfrm flipH="1">
            <a:off x="6019060" y="2610035"/>
            <a:ext cx="2654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סוגר מסולסל ימני 13">
            <a:extLst>
              <a:ext uri="{FF2B5EF4-FFF2-40B4-BE49-F238E27FC236}">
                <a16:creationId xmlns:a16="http://schemas.microsoft.com/office/drawing/2014/main" id="{A75F01AF-6A8A-D858-4536-62076C80B325}"/>
              </a:ext>
            </a:extLst>
          </p:cNvPr>
          <p:cNvSpPr/>
          <p:nvPr/>
        </p:nvSpPr>
        <p:spPr>
          <a:xfrm>
            <a:off x="5752730" y="2823099"/>
            <a:ext cx="266330" cy="1424866"/>
          </a:xfrm>
          <a:prstGeom prst="rightBrace">
            <a:avLst>
              <a:gd name="adj1" fmla="val 3499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6" name="מחבר ישר 15">
            <a:extLst>
              <a:ext uri="{FF2B5EF4-FFF2-40B4-BE49-F238E27FC236}">
                <a16:creationId xmlns:a16="http://schemas.microsoft.com/office/drawing/2014/main" id="{5B2BF7BC-8F28-5BA9-7F29-10AAAB2C38DB}"/>
              </a:ext>
            </a:extLst>
          </p:cNvPr>
          <p:cNvCxnSpPr>
            <a:cxnSpLocks/>
            <a:stCxn id="14" idx="1"/>
          </p:cNvCxnSpPr>
          <p:nvPr/>
        </p:nvCxnSpPr>
        <p:spPr>
          <a:xfrm>
            <a:off x="6019060" y="3535532"/>
            <a:ext cx="2672178" cy="39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B40BD041-A2E4-55D2-DE84-7F1DC7E0FD59}"/>
              </a:ext>
            </a:extLst>
          </p:cNvPr>
          <p:cNvCxnSpPr/>
          <p:nvPr/>
        </p:nvCxnSpPr>
        <p:spPr>
          <a:xfrm flipH="1" flipV="1">
            <a:off x="4637102" y="5142389"/>
            <a:ext cx="3530354" cy="3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1081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7658" y="1945044"/>
            <a:ext cx="4054136" cy="860302"/>
          </a:xfrm>
        </p:spPr>
        <p:txBody>
          <a:bodyPr>
            <a:noAutofit/>
          </a:bodyPr>
          <a:lstStyle/>
          <a:p>
            <a:pPr algn="ctr"/>
            <a:r>
              <a:rPr lang="en-US" sz="32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LeftNavigation.jsx</a:t>
            </a:r>
            <a:endParaRPr lang="he-IL" sz="32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7658" y="2805346"/>
            <a:ext cx="4054136" cy="223717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שימוש בקומפוננט </a:t>
            </a:r>
            <a:r>
              <a:rPr lang="en-US" sz="2000" dirty="0">
                <a:solidFill>
                  <a:schemeClr val="bg1"/>
                </a:solidFill>
              </a:rPr>
              <a:t>NavItem</a:t>
            </a:r>
            <a:r>
              <a:rPr lang="he-IL" sz="2000" dirty="0">
                <a:solidFill>
                  <a:schemeClr val="bg1"/>
                </a:solidFill>
              </a:rPr>
              <a:t> שיצרנו</a:t>
            </a:r>
          </a:p>
          <a:p>
            <a:r>
              <a:rPr lang="he-IL" sz="2000" dirty="0">
                <a:solidFill>
                  <a:schemeClr val="bg1"/>
                </a:solidFill>
              </a:rPr>
              <a:t>נייבא את </a:t>
            </a:r>
            <a:r>
              <a:rPr lang="en-US" sz="2000" dirty="0">
                <a:solidFill>
                  <a:schemeClr val="bg1"/>
                </a:solidFill>
              </a:rPr>
              <a:t>NavItem</a:t>
            </a:r>
            <a:r>
              <a:rPr lang="he-IL" sz="2000" dirty="0">
                <a:solidFill>
                  <a:schemeClr val="bg1"/>
                </a:solidFill>
              </a:rPr>
              <a:t> </a:t>
            </a:r>
          </a:p>
          <a:p>
            <a:r>
              <a:rPr lang="he-IL" sz="2000" dirty="0">
                <a:solidFill>
                  <a:schemeClr val="bg1"/>
                </a:solidFill>
              </a:rPr>
              <a:t>נייבא את </a:t>
            </a:r>
            <a:r>
              <a:rPr lang="en-US" sz="2000" dirty="0">
                <a:solidFill>
                  <a:schemeClr val="bg1"/>
                </a:solidFill>
              </a:rPr>
              <a:t>ROUTES</a:t>
            </a:r>
            <a:endParaRPr lang="he-IL" sz="2000" dirty="0">
              <a:solidFill>
                <a:schemeClr val="bg1"/>
              </a:solidFill>
            </a:endParaRPr>
          </a:p>
          <a:p>
            <a:r>
              <a:rPr lang="he-IL" sz="2000" dirty="0">
                <a:solidFill>
                  <a:schemeClr val="bg1"/>
                </a:solidFill>
              </a:rPr>
              <a:t>נציב את הקומפוננט במקום הרצוי ונעביר לה את המאפיינים שהיא צריכה</a:t>
            </a:r>
            <a:endParaRPr lang="he-IL" sz="1600" dirty="0">
              <a:solidFill>
                <a:schemeClr val="bg1"/>
              </a:solidFill>
            </a:endParaRPr>
          </a:p>
        </p:txBody>
      </p:sp>
      <p:pic>
        <p:nvPicPr>
          <p:cNvPr id="7" name="תמונה 6">
            <a:extLst>
              <a:ext uri="{FF2B5EF4-FFF2-40B4-BE49-F238E27FC236}">
                <a16:creationId xmlns:a16="http://schemas.microsoft.com/office/drawing/2014/main" id="{F1BD1F19-D0FF-8F34-1AA7-0DED05CCFA86}"/>
              </a:ext>
            </a:extLst>
          </p:cNvPr>
          <p:cNvPicPr>
            <a:picLocks noChangeAspect="1"/>
          </p:cNvPicPr>
          <p:nvPr/>
        </p:nvPicPr>
        <p:blipFill>
          <a:blip r:embed="rId4"/>
          <a:stretch>
            <a:fillRect/>
          </a:stretch>
        </p:blipFill>
        <p:spPr>
          <a:xfrm>
            <a:off x="693407" y="667779"/>
            <a:ext cx="6525781" cy="5522442"/>
          </a:xfrm>
          <a:prstGeom prst="rect">
            <a:avLst/>
          </a:prstGeom>
        </p:spPr>
      </p:pic>
      <p:cxnSp>
        <p:nvCxnSpPr>
          <p:cNvPr id="9" name="מחבר: מרפקי 8">
            <a:extLst>
              <a:ext uri="{FF2B5EF4-FFF2-40B4-BE49-F238E27FC236}">
                <a16:creationId xmlns:a16="http://schemas.microsoft.com/office/drawing/2014/main" id="{14500CE3-CE33-3D88-5B61-46E7D7CDF135}"/>
              </a:ext>
            </a:extLst>
          </p:cNvPr>
          <p:cNvCxnSpPr>
            <a:cxnSpLocks/>
          </p:cNvCxnSpPr>
          <p:nvPr/>
        </p:nvCxnSpPr>
        <p:spPr>
          <a:xfrm rot="10800000">
            <a:off x="4429957" y="2210542"/>
            <a:ext cx="5388746" cy="1218458"/>
          </a:xfrm>
          <a:prstGeom prst="bentConnector3">
            <a:avLst>
              <a:gd name="adj1" fmla="val 402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506EF8EB-BFD9-B97E-9CFC-E9F64D00D5C1}"/>
              </a:ext>
            </a:extLst>
          </p:cNvPr>
          <p:cNvCxnSpPr/>
          <p:nvPr/>
        </p:nvCxnSpPr>
        <p:spPr>
          <a:xfrm rot="10800000">
            <a:off x="5948039" y="2503503"/>
            <a:ext cx="3870664" cy="1278384"/>
          </a:xfrm>
          <a:prstGeom prst="bentConnector3">
            <a:avLst>
              <a:gd name="adj1" fmla="val 6422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סוגר מסולסל ימני 15">
            <a:extLst>
              <a:ext uri="{FF2B5EF4-FFF2-40B4-BE49-F238E27FC236}">
                <a16:creationId xmlns:a16="http://schemas.microsoft.com/office/drawing/2014/main" id="{C7296A19-E7BB-5C75-AF57-A93C46EB1513}"/>
              </a:ext>
            </a:extLst>
          </p:cNvPr>
          <p:cNvSpPr/>
          <p:nvPr/>
        </p:nvSpPr>
        <p:spPr>
          <a:xfrm>
            <a:off x="6871317" y="4643021"/>
            <a:ext cx="159798" cy="727969"/>
          </a:xfrm>
          <a:prstGeom prst="rightBrace">
            <a:avLst>
              <a:gd name="adj1" fmla="val 2820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8" name="מחבר: מרפקי 17">
            <a:extLst>
              <a:ext uri="{FF2B5EF4-FFF2-40B4-BE49-F238E27FC236}">
                <a16:creationId xmlns:a16="http://schemas.microsoft.com/office/drawing/2014/main" id="{1223F908-2F7A-2DE0-578F-4B3514478BA0}"/>
              </a:ext>
            </a:extLst>
          </p:cNvPr>
          <p:cNvCxnSpPr>
            <a:cxnSpLocks/>
            <a:stCxn id="16" idx="1"/>
          </p:cNvCxnSpPr>
          <p:nvPr/>
        </p:nvCxnSpPr>
        <p:spPr>
          <a:xfrm rot="10800000" flipH="1">
            <a:off x="7031115" y="4473578"/>
            <a:ext cx="1563418" cy="533429"/>
          </a:xfrm>
          <a:prstGeom prst="bentConnector3">
            <a:avLst>
              <a:gd name="adj1" fmla="val 4080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4372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7659" y="2657476"/>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7659" y="3429000"/>
            <a:ext cx="4054136" cy="102315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עכשיו הלינקים שלנו בתפריט הניווט עובדים, לחיצה עליהם תעביר את הגולש לדף המבוקש </a:t>
            </a:r>
          </a:p>
        </p:txBody>
      </p:sp>
      <p:pic>
        <p:nvPicPr>
          <p:cNvPr id="6" name="תמונה 5">
            <a:extLst>
              <a:ext uri="{FF2B5EF4-FFF2-40B4-BE49-F238E27FC236}">
                <a16:creationId xmlns:a16="http://schemas.microsoft.com/office/drawing/2014/main" id="{373DBF97-0112-E5F3-0FCF-1A2255B756B5}"/>
              </a:ext>
            </a:extLst>
          </p:cNvPr>
          <p:cNvPicPr>
            <a:picLocks noChangeAspect="1"/>
          </p:cNvPicPr>
          <p:nvPr/>
        </p:nvPicPr>
        <p:blipFill>
          <a:blip r:embed="rId4"/>
          <a:stretch>
            <a:fillRect/>
          </a:stretch>
        </p:blipFill>
        <p:spPr>
          <a:xfrm>
            <a:off x="439652" y="876670"/>
            <a:ext cx="7021821" cy="51046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4803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0364" y="1796475"/>
            <a:ext cx="3826274" cy="697267"/>
          </a:xfrm>
        </p:spPr>
        <p:txBody>
          <a:bodyPr>
            <a:normAutofit fontScale="90000"/>
          </a:bodyPr>
          <a:lstStyle/>
          <a:p>
            <a:pPr algn="ctr"/>
            <a:r>
              <a:rPr lang="en-US" u="sng" dirty="0">
                <a:solidFill>
                  <a:schemeClr val="bg1"/>
                </a:solidFill>
                <a:latin typeface="Aharoni" panose="02010803020104030203" pitchFamily="2" charset="-79"/>
                <a:cs typeface="Aharoni" panose="02010803020104030203" pitchFamily="2" charset="-79"/>
              </a:rPr>
              <a:t>index.html</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4" y="2502620"/>
            <a:ext cx="3907654" cy="228244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קישור למיקום תמונת ה – </a:t>
            </a:r>
            <a:r>
              <a:rPr lang="en-US" sz="2000" dirty="0">
                <a:solidFill>
                  <a:schemeClr val="bg1"/>
                </a:solidFill>
              </a:rPr>
              <a:t>favicon</a:t>
            </a:r>
          </a:p>
          <a:p>
            <a:r>
              <a:rPr lang="he-IL" sz="2000" dirty="0">
                <a:solidFill>
                  <a:schemeClr val="bg1"/>
                </a:solidFill>
              </a:rPr>
              <a:t>קישור למיקום התמונה ל – </a:t>
            </a:r>
            <a:r>
              <a:rPr lang="en-US" sz="2000" dirty="0">
                <a:solidFill>
                  <a:schemeClr val="bg1"/>
                </a:solidFill>
              </a:rPr>
              <a:t>apple</a:t>
            </a:r>
          </a:p>
          <a:p>
            <a:r>
              <a:rPr lang="he-IL" sz="2000" dirty="0">
                <a:solidFill>
                  <a:schemeClr val="bg1"/>
                </a:solidFill>
              </a:rPr>
              <a:t>קישור מיקום קובץ </a:t>
            </a:r>
            <a:r>
              <a:rPr lang="en-US" sz="2000" dirty="0">
                <a:solidFill>
                  <a:schemeClr val="bg1"/>
                </a:solidFill>
              </a:rPr>
              <a:t>manifest.json</a:t>
            </a:r>
          </a:p>
          <a:p>
            <a:r>
              <a:rPr lang="he-IL" sz="2000" dirty="0">
                <a:solidFill>
                  <a:schemeClr val="bg1"/>
                </a:solidFill>
              </a:rPr>
              <a:t>כותרת האפליקציה</a:t>
            </a:r>
          </a:p>
          <a:p>
            <a:r>
              <a:rPr lang="he-IL" sz="2000" dirty="0">
                <a:solidFill>
                  <a:schemeClr val="bg1"/>
                </a:solidFill>
              </a:rPr>
              <a:t>האלמנט אליו יוזרקו כל שאר הקומפוננטות</a:t>
            </a:r>
            <a:endParaRPr lang="en-US" sz="2000" dirty="0">
              <a:solidFill>
                <a:schemeClr val="bg1"/>
              </a:solidFill>
            </a:endParaRPr>
          </a:p>
        </p:txBody>
      </p:sp>
      <p:pic>
        <p:nvPicPr>
          <p:cNvPr id="8" name="תמונה 7">
            <a:extLst>
              <a:ext uri="{FF2B5EF4-FFF2-40B4-BE49-F238E27FC236}">
                <a16:creationId xmlns:a16="http://schemas.microsoft.com/office/drawing/2014/main" id="{B872E68C-9311-90BA-66E0-A5AF33812AE1}"/>
              </a:ext>
            </a:extLst>
          </p:cNvPr>
          <p:cNvPicPr>
            <a:picLocks noChangeAspect="1"/>
          </p:cNvPicPr>
          <p:nvPr/>
        </p:nvPicPr>
        <p:blipFill>
          <a:blip r:embed="rId4"/>
          <a:stretch>
            <a:fillRect/>
          </a:stretch>
        </p:blipFill>
        <p:spPr>
          <a:xfrm>
            <a:off x="300766" y="875333"/>
            <a:ext cx="7527449" cy="5107334"/>
          </a:xfrm>
          <a:prstGeom prst="rect">
            <a:avLst/>
          </a:prstGeom>
        </p:spPr>
      </p:pic>
      <p:cxnSp>
        <p:nvCxnSpPr>
          <p:cNvPr id="10" name="מחבר: מרפקי 9">
            <a:extLst>
              <a:ext uri="{FF2B5EF4-FFF2-40B4-BE49-F238E27FC236}">
                <a16:creationId xmlns:a16="http://schemas.microsoft.com/office/drawing/2014/main" id="{7EF1F303-FAED-7B8B-C194-992B50D7AFB9}"/>
              </a:ext>
            </a:extLst>
          </p:cNvPr>
          <p:cNvCxnSpPr/>
          <p:nvPr/>
        </p:nvCxnSpPr>
        <p:spPr>
          <a:xfrm rot="10800000">
            <a:off x="6096001" y="2502620"/>
            <a:ext cx="2364419" cy="187314"/>
          </a:xfrm>
          <a:prstGeom prst="bentConnector3">
            <a:avLst>
              <a:gd name="adj1" fmla="val 210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754E1DF-D9BC-E2EE-22EB-E61D6B9D3F1A}"/>
              </a:ext>
            </a:extLst>
          </p:cNvPr>
          <p:cNvCxnSpPr/>
          <p:nvPr/>
        </p:nvCxnSpPr>
        <p:spPr>
          <a:xfrm rot="10800000" flipV="1">
            <a:off x="6436312" y="3116061"/>
            <a:ext cx="2112885" cy="781235"/>
          </a:xfrm>
          <a:prstGeom prst="bentConnector3">
            <a:avLst>
              <a:gd name="adj1" fmla="val 1004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2452AEC3-CCC3-C1F1-E23B-BE3B03A1FD45}"/>
              </a:ext>
            </a:extLst>
          </p:cNvPr>
          <p:cNvCxnSpPr/>
          <p:nvPr/>
        </p:nvCxnSpPr>
        <p:spPr>
          <a:xfrm rot="10800000" flipV="1">
            <a:off x="6649376" y="3428999"/>
            <a:ext cx="1811045" cy="888221"/>
          </a:xfrm>
          <a:prstGeom prst="bentConnector3">
            <a:avLst>
              <a:gd name="adj1" fmla="val 563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8879D718-6BE3-3DD3-6E43-1E75CCE87E05}"/>
              </a:ext>
            </a:extLst>
          </p:cNvPr>
          <p:cNvCxnSpPr/>
          <p:nvPr/>
        </p:nvCxnSpPr>
        <p:spPr>
          <a:xfrm rot="10800000" flipV="1">
            <a:off x="3684233" y="3887751"/>
            <a:ext cx="6178858" cy="647628"/>
          </a:xfrm>
          <a:prstGeom prst="bentConnector3">
            <a:avLst>
              <a:gd name="adj1" fmla="val 304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E0A769DF-BC01-DA85-2F11-7E723210A3DA}"/>
              </a:ext>
            </a:extLst>
          </p:cNvPr>
          <p:cNvCxnSpPr>
            <a:cxnSpLocks/>
            <a:stCxn id="3" idx="2"/>
          </p:cNvCxnSpPr>
          <p:nvPr/>
        </p:nvCxnSpPr>
        <p:spPr>
          <a:xfrm rot="5400000">
            <a:off x="6511404" y="1727079"/>
            <a:ext cx="594803" cy="67107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683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a:t>
            </a:r>
            <a:br>
              <a:rPr lang="he-IL" sz="4000" dirty="0">
                <a:solidFill>
                  <a:schemeClr val="bg1"/>
                </a:solidFill>
                <a:cs typeface="+mn-cs"/>
              </a:rPr>
            </a:br>
            <a:r>
              <a:rPr lang="he-IL" sz="4000" dirty="0">
                <a:solidFill>
                  <a:schemeClr val="bg1"/>
                </a:solidFill>
                <a:cs typeface="+mn-cs"/>
              </a:rPr>
              <a:t> </a:t>
            </a:r>
            <a:r>
              <a:rPr lang="en-US" sz="4000" dirty="0">
                <a:solidFill>
                  <a:schemeClr val="bg1"/>
                </a:solidFill>
                <a:cs typeface="+mn-cs"/>
              </a:rPr>
              <a:t>react-router-dom</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65077"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7" y="1181319"/>
            <a:ext cx="6636808" cy="769442"/>
          </a:xfrm>
          <a:effectLst/>
        </p:spPr>
        <p:txBody>
          <a:bodyPr anchor="ctr">
            <a:normAutofit/>
          </a:bodyPr>
          <a:lstStyle/>
          <a:p>
            <a:pPr lvl="1"/>
            <a:r>
              <a:rPr lang="he-IL" dirty="0"/>
              <a:t>שנה את תפריט הניווט כך שלחיצה על קישור תשנה את כתובת </a:t>
            </a:r>
            <a:r>
              <a:rPr lang="en-US" dirty="0"/>
              <a:t>URL</a:t>
            </a:r>
            <a:r>
              <a:rPr lang="he-IL" dirty="0"/>
              <a:t> כדלהלן:</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353129" y="407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graphicFrame>
        <p:nvGraphicFramePr>
          <p:cNvPr id="8" name="טבלה 8">
            <a:extLst>
              <a:ext uri="{FF2B5EF4-FFF2-40B4-BE49-F238E27FC236}">
                <a16:creationId xmlns:a16="http://schemas.microsoft.com/office/drawing/2014/main" id="{27FB8AD9-EDA6-BD45-0CA9-4F546B775F70}"/>
              </a:ext>
            </a:extLst>
          </p:cNvPr>
          <p:cNvGraphicFramePr>
            <a:graphicFrameLocks noGrp="1"/>
          </p:cNvGraphicFramePr>
          <p:nvPr>
            <p:extLst>
              <p:ext uri="{D42A27DB-BD31-4B8C-83A1-F6EECF244321}">
                <p14:modId xmlns:p14="http://schemas.microsoft.com/office/powerpoint/2010/main" val="3955815290"/>
              </p:ext>
            </p:extLst>
          </p:nvPr>
        </p:nvGraphicFramePr>
        <p:xfrm>
          <a:off x="5713188" y="2018522"/>
          <a:ext cx="5154595" cy="4079240"/>
        </p:xfrm>
        <a:graphic>
          <a:graphicData uri="http://schemas.openxmlformats.org/drawingml/2006/table">
            <a:tbl>
              <a:tblPr rtl="1" firstRow="1" bandRow="1">
                <a:tableStyleId>{5C22544A-7EE6-4342-B048-85BDC9FD1C3A}</a:tableStyleId>
              </a:tblPr>
              <a:tblGrid>
                <a:gridCol w="584517">
                  <a:extLst>
                    <a:ext uri="{9D8B030D-6E8A-4147-A177-3AD203B41FA5}">
                      <a16:colId xmlns:a16="http://schemas.microsoft.com/office/drawing/2014/main" val="3976630979"/>
                    </a:ext>
                  </a:extLst>
                </a:gridCol>
                <a:gridCol w="1487479">
                  <a:extLst>
                    <a:ext uri="{9D8B030D-6E8A-4147-A177-3AD203B41FA5}">
                      <a16:colId xmlns:a16="http://schemas.microsoft.com/office/drawing/2014/main" val="3018555148"/>
                    </a:ext>
                  </a:extLst>
                </a:gridCol>
                <a:gridCol w="1595120">
                  <a:extLst>
                    <a:ext uri="{9D8B030D-6E8A-4147-A177-3AD203B41FA5}">
                      <a16:colId xmlns:a16="http://schemas.microsoft.com/office/drawing/2014/main" val="1914102275"/>
                    </a:ext>
                  </a:extLst>
                </a:gridCol>
                <a:gridCol w="1487479">
                  <a:extLst>
                    <a:ext uri="{9D8B030D-6E8A-4147-A177-3AD203B41FA5}">
                      <a16:colId xmlns:a16="http://schemas.microsoft.com/office/drawing/2014/main" val="3998149910"/>
                    </a:ext>
                  </a:extLst>
                </a:gridCol>
              </a:tblGrid>
              <a:tr h="370840">
                <a:tc>
                  <a:txBody>
                    <a:bodyPr/>
                    <a:lstStyle/>
                    <a:p>
                      <a:pPr rtl="1"/>
                      <a:r>
                        <a:rPr lang="he-IL" dirty="0"/>
                        <a:t>מס'</a:t>
                      </a:r>
                    </a:p>
                  </a:txBody>
                  <a:tcPr/>
                </a:tc>
                <a:tc>
                  <a:txBody>
                    <a:bodyPr/>
                    <a:lstStyle/>
                    <a:p>
                      <a:pPr rtl="1"/>
                      <a:r>
                        <a:rPr lang="he-IL" dirty="0"/>
                        <a:t>לינק</a:t>
                      </a:r>
                      <a:r>
                        <a:rPr lang="en-US" dirty="0"/>
                        <a:t>/</a:t>
                      </a:r>
                      <a:r>
                        <a:rPr lang="he-IL" dirty="0"/>
                        <a:t> </a:t>
                      </a:r>
                      <a:r>
                        <a:rPr lang="en-US" dirty="0"/>
                        <a:t>label</a:t>
                      </a:r>
                      <a:endParaRPr lang="he-IL" dirty="0"/>
                    </a:p>
                  </a:txBody>
                  <a:tcPr/>
                </a:tc>
                <a:tc>
                  <a:txBody>
                    <a:bodyPr/>
                    <a:lstStyle/>
                    <a:p>
                      <a:pPr rtl="1"/>
                      <a:r>
                        <a:rPr lang="en-US" dirty="0"/>
                        <a:t>ROUTES</a:t>
                      </a:r>
                      <a:endParaRPr lang="he-IL" dirty="0"/>
                    </a:p>
                  </a:txBody>
                  <a:tcPr/>
                </a:tc>
                <a:tc>
                  <a:txBody>
                    <a:bodyPr/>
                    <a:lstStyle/>
                    <a:p>
                      <a:pPr rtl="1"/>
                      <a:r>
                        <a:rPr lang="en-US" dirty="0"/>
                        <a:t>URL</a:t>
                      </a:r>
                      <a:endParaRPr lang="he-IL" dirty="0"/>
                    </a:p>
                  </a:txBody>
                  <a:tcPr/>
                </a:tc>
                <a:extLst>
                  <a:ext uri="{0D108BD9-81ED-4DB2-BD59-A6C34878D82A}">
                    <a16:rowId xmlns:a16="http://schemas.microsoft.com/office/drawing/2014/main" val="1791991176"/>
                  </a:ext>
                </a:extLst>
              </a:tr>
              <a:tr h="370840">
                <a:tc>
                  <a:txBody>
                    <a:bodyPr/>
                    <a:lstStyle/>
                    <a:p>
                      <a:pPr rtl="1"/>
                      <a:r>
                        <a:rPr lang="he-IL" dirty="0"/>
                        <a:t>1.</a:t>
                      </a:r>
                    </a:p>
                  </a:txBody>
                  <a:tcPr/>
                </a:tc>
                <a:tc>
                  <a:txBody>
                    <a:bodyPr/>
                    <a:lstStyle/>
                    <a:p>
                      <a:pPr rtl="1"/>
                      <a:r>
                        <a:rPr lang="en-US" dirty="0"/>
                        <a:t>SINGUP</a:t>
                      </a:r>
                      <a:endParaRPr lang="he-IL" dirty="0"/>
                    </a:p>
                  </a:txBody>
                  <a:tcPr/>
                </a:tc>
                <a:tc>
                  <a:txBody>
                    <a:bodyPr/>
                    <a:lstStyle/>
                    <a:p>
                      <a:pPr rtl="1"/>
                      <a:r>
                        <a:rPr lang="en-US" dirty="0"/>
                        <a:t>SINGUP</a:t>
                      </a:r>
                      <a:endParaRPr lang="he-IL" dirty="0"/>
                    </a:p>
                  </a:txBody>
                  <a:tcPr/>
                </a:tc>
                <a:tc>
                  <a:txBody>
                    <a:bodyPr/>
                    <a:lstStyle/>
                    <a:p>
                      <a:pPr rtl="1"/>
                      <a:r>
                        <a:rPr lang="en-US" dirty="0"/>
                        <a:t>/signup</a:t>
                      </a:r>
                      <a:endParaRPr lang="he-IL" dirty="0"/>
                    </a:p>
                  </a:txBody>
                  <a:tcPr/>
                </a:tc>
                <a:extLst>
                  <a:ext uri="{0D108BD9-81ED-4DB2-BD59-A6C34878D82A}">
                    <a16:rowId xmlns:a16="http://schemas.microsoft.com/office/drawing/2014/main" val="3693943217"/>
                  </a:ext>
                </a:extLst>
              </a:tr>
              <a:tr h="370840">
                <a:tc>
                  <a:txBody>
                    <a:bodyPr/>
                    <a:lstStyle/>
                    <a:p>
                      <a:pPr rtl="1"/>
                      <a:r>
                        <a:rPr lang="en-US" dirty="0"/>
                        <a:t>2.</a:t>
                      </a:r>
                      <a:endParaRPr lang="he-IL" dirty="0"/>
                    </a:p>
                  </a:txBody>
                  <a:tcPr/>
                </a:tc>
                <a:tc>
                  <a:txBody>
                    <a:bodyPr/>
                    <a:lstStyle/>
                    <a:p>
                      <a:pPr rtl="1"/>
                      <a:r>
                        <a:rPr lang="en-US" dirty="0"/>
                        <a:t>LOGIN</a:t>
                      </a:r>
                      <a:endParaRPr lang="he-IL" dirty="0"/>
                    </a:p>
                  </a:txBody>
                  <a:tcPr/>
                </a:tc>
                <a:tc>
                  <a:txBody>
                    <a:bodyPr/>
                    <a:lstStyle/>
                    <a:p>
                      <a:pPr rtl="1"/>
                      <a:r>
                        <a:rPr lang="en-US" dirty="0"/>
                        <a:t>LOGIN</a:t>
                      </a:r>
                      <a:endParaRPr lang="he-IL" dirty="0"/>
                    </a:p>
                  </a:txBody>
                  <a:tcPr/>
                </a:tc>
                <a:tc>
                  <a:txBody>
                    <a:bodyPr/>
                    <a:lstStyle/>
                    <a:p>
                      <a:pPr rtl="1"/>
                      <a:r>
                        <a:rPr lang="en-US" dirty="0"/>
                        <a:t>/login</a:t>
                      </a:r>
                      <a:endParaRPr lang="he-IL" dirty="0"/>
                    </a:p>
                  </a:txBody>
                  <a:tcPr/>
                </a:tc>
                <a:extLst>
                  <a:ext uri="{0D108BD9-81ED-4DB2-BD59-A6C34878D82A}">
                    <a16:rowId xmlns:a16="http://schemas.microsoft.com/office/drawing/2014/main" val="524264594"/>
                  </a:ext>
                </a:extLst>
              </a:tr>
              <a:tr h="370840">
                <a:tc>
                  <a:txBody>
                    <a:bodyPr/>
                    <a:lstStyle/>
                    <a:p>
                      <a:pPr rtl="1"/>
                      <a:r>
                        <a:rPr lang="en-US" dirty="0"/>
                        <a:t>3.</a:t>
                      </a:r>
                      <a:endParaRPr lang="he-IL" dirty="0"/>
                    </a:p>
                  </a:txBody>
                  <a:tcPr/>
                </a:tc>
                <a:tc>
                  <a:txBody>
                    <a:bodyPr/>
                    <a:lstStyle/>
                    <a:p>
                      <a:pPr rtl="1"/>
                      <a:r>
                        <a:rPr lang="en-US" dirty="0"/>
                        <a:t>profile</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USER_PROFILE</a:t>
                      </a:r>
                    </a:p>
                  </a:txBody>
                  <a:tcPr/>
                </a:tc>
                <a:tc>
                  <a:txBody>
                    <a:bodyPr/>
                    <a:lstStyle/>
                    <a:p>
                      <a:pPr rtl="1"/>
                      <a:r>
                        <a:rPr lang="en-US" dirty="0"/>
                        <a:t>/user-info</a:t>
                      </a:r>
                      <a:endParaRPr lang="he-IL" dirty="0"/>
                    </a:p>
                  </a:txBody>
                  <a:tcPr/>
                </a:tc>
                <a:extLst>
                  <a:ext uri="{0D108BD9-81ED-4DB2-BD59-A6C34878D82A}">
                    <a16:rowId xmlns:a16="http://schemas.microsoft.com/office/drawing/2014/main" val="3023615213"/>
                  </a:ext>
                </a:extLst>
              </a:tr>
              <a:tr h="370840">
                <a:tc>
                  <a:txBody>
                    <a:bodyPr/>
                    <a:lstStyle/>
                    <a:p>
                      <a:pPr rtl="1"/>
                      <a:r>
                        <a:rPr lang="en-US" dirty="0"/>
                        <a:t>4.</a:t>
                      </a:r>
                      <a:endParaRPr lang="he-IL" dirty="0"/>
                    </a:p>
                  </a:txBody>
                  <a:tcPr/>
                </a:tc>
                <a:tc>
                  <a:txBody>
                    <a:bodyPr/>
                    <a:lstStyle/>
                    <a:p>
                      <a:pPr rtl="1"/>
                      <a:r>
                        <a:rPr lang="en-US" dirty="0"/>
                        <a:t>Edit account</a:t>
                      </a:r>
                      <a:endParaRPr lang="he-IL" dirty="0"/>
                    </a:p>
                  </a:txBody>
                  <a:tcPr/>
                </a:tc>
                <a:tc>
                  <a:txBody>
                    <a:bodyPr/>
                    <a:lstStyle/>
                    <a:p>
                      <a:pPr rtl="1"/>
                      <a:r>
                        <a:rPr lang="en-US" dirty="0"/>
                        <a:t>EDIT_USER</a:t>
                      </a:r>
                      <a:endParaRPr lang="he-IL" dirty="0"/>
                    </a:p>
                  </a:txBody>
                  <a:tcPr/>
                </a:tc>
                <a:tc>
                  <a:txBody>
                    <a:bodyPr/>
                    <a:lstStyle/>
                    <a:p>
                      <a:pPr rtl="1"/>
                      <a:r>
                        <a:rPr lang="en-US" dirty="0"/>
                        <a:t>/edit-user</a:t>
                      </a:r>
                      <a:endParaRPr lang="he-IL" dirty="0"/>
                    </a:p>
                  </a:txBody>
                  <a:tcPr/>
                </a:tc>
                <a:extLst>
                  <a:ext uri="{0D108BD9-81ED-4DB2-BD59-A6C34878D82A}">
                    <a16:rowId xmlns:a16="http://schemas.microsoft.com/office/drawing/2014/main" val="764533300"/>
                  </a:ext>
                </a:extLst>
              </a:tr>
              <a:tr h="370840">
                <a:tc>
                  <a:txBody>
                    <a:bodyPr/>
                    <a:lstStyle/>
                    <a:p>
                      <a:pPr rtl="1"/>
                      <a:r>
                        <a:rPr lang="he-IL" dirty="0"/>
                        <a:t>5.</a:t>
                      </a:r>
                    </a:p>
                  </a:txBody>
                  <a:tcPr/>
                </a:tc>
                <a:tc>
                  <a:txBody>
                    <a:bodyPr/>
                    <a:lstStyle/>
                    <a:p>
                      <a:pPr rtl="1"/>
                      <a:r>
                        <a:rPr lang="en-US" dirty="0"/>
                        <a:t>About</a:t>
                      </a:r>
                      <a:endParaRPr lang="he-IL" dirty="0"/>
                    </a:p>
                  </a:txBody>
                  <a:tcPr/>
                </a:tc>
                <a:tc>
                  <a:txBody>
                    <a:bodyPr/>
                    <a:lstStyle/>
                    <a:p>
                      <a:pPr rtl="1"/>
                      <a:r>
                        <a:rPr lang="en-US" dirty="0"/>
                        <a:t>ABOUT</a:t>
                      </a:r>
                      <a:endParaRPr lang="he-IL" dirty="0"/>
                    </a:p>
                  </a:txBody>
                  <a:tcPr/>
                </a:tc>
                <a:tc>
                  <a:txBody>
                    <a:bodyPr/>
                    <a:lstStyle/>
                    <a:p>
                      <a:pPr rtl="1"/>
                      <a:r>
                        <a:rPr lang="en-US" dirty="0"/>
                        <a:t>/about</a:t>
                      </a:r>
                      <a:endParaRPr lang="he-IL" dirty="0"/>
                    </a:p>
                  </a:txBody>
                  <a:tcPr/>
                </a:tc>
                <a:extLst>
                  <a:ext uri="{0D108BD9-81ED-4DB2-BD59-A6C34878D82A}">
                    <a16:rowId xmlns:a16="http://schemas.microsoft.com/office/drawing/2014/main" val="4079105947"/>
                  </a:ext>
                </a:extLst>
              </a:tr>
              <a:tr h="370840">
                <a:tc>
                  <a:txBody>
                    <a:bodyPr/>
                    <a:lstStyle/>
                    <a:p>
                      <a:pPr rtl="1"/>
                      <a:r>
                        <a:rPr lang="he-IL" dirty="0"/>
                        <a:t>6.</a:t>
                      </a:r>
                    </a:p>
                  </a:txBody>
                  <a:tcPr/>
                </a:tc>
                <a:tc>
                  <a:txBody>
                    <a:bodyPr/>
                    <a:lstStyle/>
                    <a:p>
                      <a:pPr rtl="1"/>
                      <a:r>
                        <a:rPr lang="en-US" dirty="0"/>
                        <a:t>MY CARDS</a:t>
                      </a:r>
                      <a:endParaRPr lang="he-IL" dirty="0"/>
                    </a:p>
                  </a:txBody>
                  <a:tcPr/>
                </a:tc>
                <a:tc>
                  <a:txBody>
                    <a:bodyPr/>
                    <a:lstStyle/>
                    <a:p>
                      <a:pPr rtl="1"/>
                      <a:r>
                        <a:rPr lang="en-US" dirty="0"/>
                        <a:t>MY_CARDS</a:t>
                      </a:r>
                      <a:endParaRPr lang="he-IL" dirty="0"/>
                    </a:p>
                  </a:txBody>
                  <a:tcPr/>
                </a:tc>
                <a:tc>
                  <a:txBody>
                    <a:bodyPr/>
                    <a:lstStyle/>
                    <a:p>
                      <a:pPr rtl="1"/>
                      <a:r>
                        <a:rPr lang="en-US" dirty="0"/>
                        <a:t>/my-cards</a:t>
                      </a:r>
                      <a:endParaRPr lang="he-IL" dirty="0"/>
                    </a:p>
                  </a:txBody>
                  <a:tcPr/>
                </a:tc>
                <a:extLst>
                  <a:ext uri="{0D108BD9-81ED-4DB2-BD59-A6C34878D82A}">
                    <a16:rowId xmlns:a16="http://schemas.microsoft.com/office/drawing/2014/main" val="311215936"/>
                  </a:ext>
                </a:extLst>
              </a:tr>
              <a:tr h="370840">
                <a:tc>
                  <a:txBody>
                    <a:bodyPr/>
                    <a:lstStyle/>
                    <a:p>
                      <a:pPr rtl="1"/>
                      <a:r>
                        <a:rPr lang="he-IL" dirty="0"/>
                        <a:t>7.</a:t>
                      </a:r>
                    </a:p>
                  </a:txBody>
                  <a:tcPr/>
                </a:tc>
                <a:tc>
                  <a:txBody>
                    <a:bodyPr/>
                    <a:lstStyle/>
                    <a:p>
                      <a:pPr rtl="1"/>
                      <a:r>
                        <a:rPr lang="en-US" dirty="0"/>
                        <a:t>FAV CARDS</a:t>
                      </a:r>
                      <a:endParaRPr lang="he-IL" dirty="0"/>
                    </a:p>
                  </a:txBody>
                  <a:tcPr/>
                </a:tc>
                <a:tc>
                  <a:txBody>
                    <a:bodyPr/>
                    <a:lstStyle/>
                    <a:p>
                      <a:pPr rtl="1"/>
                      <a:r>
                        <a:rPr lang="en-US" dirty="0"/>
                        <a:t>FAV_CARDS</a:t>
                      </a:r>
                      <a:endParaRPr lang="he-IL" dirty="0"/>
                    </a:p>
                  </a:txBody>
                  <a:tcPr/>
                </a:tc>
                <a:tc>
                  <a:txBody>
                    <a:bodyPr/>
                    <a:lstStyle/>
                    <a:p>
                      <a:pPr rtl="1"/>
                      <a:r>
                        <a:rPr lang="en-US" dirty="0"/>
                        <a:t>/fav-cards</a:t>
                      </a:r>
                      <a:endParaRPr lang="he-IL" dirty="0"/>
                    </a:p>
                  </a:txBody>
                  <a:tcPr/>
                </a:tc>
                <a:extLst>
                  <a:ext uri="{0D108BD9-81ED-4DB2-BD59-A6C34878D82A}">
                    <a16:rowId xmlns:a16="http://schemas.microsoft.com/office/drawing/2014/main" val="887175627"/>
                  </a:ext>
                </a:extLst>
              </a:tr>
              <a:tr h="370840">
                <a:tc>
                  <a:txBody>
                    <a:bodyPr/>
                    <a:lstStyle/>
                    <a:p>
                      <a:pPr rtl="1"/>
                      <a:r>
                        <a:rPr lang="en-US" dirty="0"/>
                        <a:t>8.</a:t>
                      </a:r>
                      <a:endParaRPr lang="he-IL" dirty="0"/>
                    </a:p>
                  </a:txBody>
                  <a:tcPr/>
                </a:tc>
                <a:tc>
                  <a:txBody>
                    <a:bodyPr/>
                    <a:lstStyle/>
                    <a:p>
                      <a:pPr rtl="1"/>
                      <a:r>
                        <a:rPr lang="en-US" dirty="0"/>
                        <a:t>SANDBOX</a:t>
                      </a:r>
                      <a:endParaRPr lang="he-IL" dirty="0"/>
                    </a:p>
                  </a:txBody>
                  <a:tcPr/>
                </a:tc>
                <a:tc>
                  <a:txBody>
                    <a:bodyPr/>
                    <a:lstStyle/>
                    <a:p>
                      <a:pPr rtl="1"/>
                      <a:r>
                        <a:rPr lang="en-US" dirty="0"/>
                        <a:t>SANDBOX</a:t>
                      </a:r>
                      <a:endParaRPr lang="he-IL" dirty="0"/>
                    </a:p>
                  </a:txBody>
                  <a:tcPr/>
                </a:tc>
                <a:tc>
                  <a:txBody>
                    <a:bodyPr/>
                    <a:lstStyle/>
                    <a:p>
                      <a:pPr rtl="1"/>
                      <a:r>
                        <a:rPr lang="en-US" dirty="0"/>
                        <a:t>/sandbox</a:t>
                      </a:r>
                      <a:endParaRPr lang="he-IL" dirty="0"/>
                    </a:p>
                  </a:txBody>
                  <a:tcPr/>
                </a:tc>
                <a:extLst>
                  <a:ext uri="{0D108BD9-81ED-4DB2-BD59-A6C34878D82A}">
                    <a16:rowId xmlns:a16="http://schemas.microsoft.com/office/drawing/2014/main" val="1141834614"/>
                  </a:ext>
                </a:extLst>
              </a:tr>
              <a:tr h="370840">
                <a:tc>
                  <a:txBody>
                    <a:bodyPr/>
                    <a:lstStyle/>
                    <a:p>
                      <a:pPr rtl="1"/>
                      <a:r>
                        <a:rPr lang="en-US" dirty="0"/>
                        <a:t>9.</a:t>
                      </a:r>
                      <a:endParaRPr lang="he-IL" dirty="0"/>
                    </a:p>
                  </a:txBody>
                  <a:tcPr/>
                </a:tc>
                <a:tc>
                  <a:txBody>
                    <a:bodyPr/>
                    <a:lstStyle/>
                    <a:p>
                      <a:pPr rtl="1"/>
                      <a:r>
                        <a:rPr lang="en-US" dirty="0"/>
                        <a:t>Logo</a:t>
                      </a:r>
                      <a:endParaRPr lang="he-IL" dirty="0"/>
                    </a:p>
                  </a:txBody>
                  <a:tcPr/>
                </a:tc>
                <a:tc>
                  <a:txBody>
                    <a:bodyPr/>
                    <a:lstStyle/>
                    <a:p>
                      <a:pPr rtl="1"/>
                      <a:r>
                        <a:rPr lang="en-US" dirty="0"/>
                        <a:t>CARDS</a:t>
                      </a:r>
                      <a:endParaRPr lang="he-IL" dirty="0"/>
                    </a:p>
                  </a:txBody>
                  <a:tcPr/>
                </a:tc>
                <a:tc>
                  <a:txBody>
                    <a:bodyPr/>
                    <a:lstStyle/>
                    <a:p>
                      <a:pPr rtl="1"/>
                      <a:r>
                        <a:rPr lang="en-US" dirty="0"/>
                        <a:t>/cards</a:t>
                      </a:r>
                      <a:endParaRPr lang="he-IL" dirty="0"/>
                    </a:p>
                  </a:txBody>
                  <a:tcPr/>
                </a:tc>
                <a:extLst>
                  <a:ext uri="{0D108BD9-81ED-4DB2-BD59-A6C34878D82A}">
                    <a16:rowId xmlns:a16="http://schemas.microsoft.com/office/drawing/2014/main" val="3666314101"/>
                  </a:ext>
                </a:extLst>
              </a:tr>
              <a:tr h="370840">
                <a:tc>
                  <a:txBody>
                    <a:bodyPr/>
                    <a:lstStyle/>
                    <a:p>
                      <a:pPr rtl="1"/>
                      <a:r>
                        <a:rPr lang="en-US" dirty="0"/>
                        <a:t>10.</a:t>
                      </a:r>
                      <a:endParaRPr lang="he-IL" dirty="0"/>
                    </a:p>
                  </a:txBody>
                  <a:tcPr/>
                </a:tc>
                <a:tc>
                  <a:txBody>
                    <a:bodyPr/>
                    <a:lstStyle/>
                    <a:p>
                      <a:pPr rtl="1"/>
                      <a:r>
                        <a:rPr lang="en-US" dirty="0" err="1"/>
                        <a:t>logoIcon</a:t>
                      </a:r>
                      <a:endParaRPr lang="he-IL" dirty="0"/>
                    </a:p>
                  </a:txBody>
                  <a:tcPr/>
                </a:tc>
                <a:tc>
                  <a:txBody>
                    <a:bodyPr/>
                    <a:lstStyle/>
                    <a:p>
                      <a:pPr rtl="1"/>
                      <a:r>
                        <a:rPr lang="en-US" dirty="0"/>
                        <a:t>CARDS</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/cards</a:t>
                      </a:r>
                      <a:endParaRPr lang="he-IL" dirty="0"/>
                    </a:p>
                  </a:txBody>
                  <a:tcPr/>
                </a:tc>
                <a:extLst>
                  <a:ext uri="{0D108BD9-81ED-4DB2-BD59-A6C34878D82A}">
                    <a16:rowId xmlns:a16="http://schemas.microsoft.com/office/drawing/2014/main" val="3502292951"/>
                  </a:ext>
                </a:extLst>
              </a:tr>
            </a:tbl>
          </a:graphicData>
        </a:graphic>
      </p:graphicFrame>
    </p:spTree>
    <p:extLst>
      <p:ext uri="{BB962C8B-B14F-4D97-AF65-F5344CB8AC3E}">
        <p14:creationId xmlns:p14="http://schemas.microsoft.com/office/powerpoint/2010/main" val="24811482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useNavigate</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Hook</a:t>
            </a:r>
            <a:r>
              <a:rPr lang="he-IL" sz="2400" dirty="0">
                <a:solidFill>
                  <a:schemeClr val="bg1"/>
                </a:solidFill>
              </a:rPr>
              <a:t> של </a:t>
            </a:r>
            <a:r>
              <a:rPr lang="en-US" sz="2400" dirty="0">
                <a:solidFill>
                  <a:schemeClr val="bg1"/>
                </a:solidFill>
              </a:rPr>
              <a:t>react-router-dom</a:t>
            </a:r>
            <a:r>
              <a:rPr lang="he-IL" sz="2400" dirty="0">
                <a:solidFill>
                  <a:schemeClr val="bg1"/>
                </a:solidFill>
              </a:rPr>
              <a:t> שעוזר לנו בניתוב</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דיג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4887707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43563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44345" y="133660"/>
            <a:ext cx="5634866" cy="1034473"/>
          </a:xfrm>
        </p:spPr>
        <p:txBody>
          <a:bodyPr>
            <a:noAutofit/>
          </a:bodyPr>
          <a:lstStyle/>
          <a:p>
            <a:pPr algn="ctr"/>
            <a:r>
              <a:rPr lang="en-US" sz="5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useNavigate</a:t>
            </a:r>
            <a:endPar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592389" y="1168134"/>
            <a:ext cx="5486822" cy="517170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בעזרת </a:t>
            </a:r>
            <a:r>
              <a:rPr lang="en-US" sz="2000" dirty="0">
                <a:solidFill>
                  <a:schemeClr val="bg1"/>
                </a:solidFill>
              </a:rPr>
              <a:t>Hook</a:t>
            </a:r>
            <a:r>
              <a:rPr lang="he-IL" sz="2000" dirty="0">
                <a:solidFill>
                  <a:schemeClr val="bg1"/>
                </a:solidFill>
              </a:rPr>
              <a:t> זה נוכל לשמור על העיצוב של </a:t>
            </a:r>
            <a:r>
              <a:rPr lang="en-US" sz="2000" dirty="0">
                <a:solidFill>
                  <a:schemeClr val="bg1"/>
                </a:solidFill>
              </a:rPr>
              <a:t>MUI</a:t>
            </a:r>
            <a:r>
              <a:rPr lang="he-IL" sz="2000" dirty="0">
                <a:solidFill>
                  <a:schemeClr val="bg1"/>
                </a:solidFill>
              </a:rPr>
              <a:t> ולהשתמש בניתוב באמצעות </a:t>
            </a:r>
            <a:r>
              <a:rPr lang="en-US" sz="2000" dirty="0">
                <a:solidFill>
                  <a:schemeClr val="bg1"/>
                </a:solidFill>
              </a:rPr>
              <a:t>react-router-dom</a:t>
            </a:r>
            <a:endParaRPr lang="he-IL" sz="2000" dirty="0">
              <a:solidFill>
                <a:schemeClr val="bg1"/>
              </a:solidFill>
            </a:endParaRPr>
          </a:p>
          <a:p>
            <a:r>
              <a:rPr lang="he-IL" sz="2000" dirty="0">
                <a:solidFill>
                  <a:schemeClr val="bg1"/>
                </a:solidFill>
              </a:rPr>
              <a:t>נייבא את </a:t>
            </a:r>
            <a:r>
              <a:rPr lang="en-US" sz="2000" dirty="0">
                <a:solidFill>
                  <a:schemeClr val="bg1"/>
                </a:solidFill>
              </a:rPr>
              <a:t>ROUTES</a:t>
            </a:r>
            <a:r>
              <a:rPr lang="he-IL" sz="2000" dirty="0">
                <a:solidFill>
                  <a:schemeClr val="bg1"/>
                </a:solidFill>
              </a:rPr>
              <a:t> למודול</a:t>
            </a:r>
          </a:p>
          <a:p>
            <a:r>
              <a:rPr lang="he-IL" sz="2000" dirty="0">
                <a:solidFill>
                  <a:schemeClr val="bg1"/>
                </a:solidFill>
              </a:rPr>
              <a:t>נחלץ את </a:t>
            </a:r>
            <a:r>
              <a:rPr lang="en-US" sz="2000" dirty="0">
                <a:solidFill>
                  <a:schemeClr val="bg1"/>
                </a:solidFill>
              </a:rPr>
              <a:t>useNavigate</a:t>
            </a:r>
            <a:r>
              <a:rPr lang="he-IL" sz="2000" dirty="0">
                <a:solidFill>
                  <a:schemeClr val="bg1"/>
                </a:solidFill>
              </a:rPr>
              <a:t> מ - </a:t>
            </a:r>
            <a:r>
              <a:rPr lang="en-US" sz="2000" dirty="0">
                <a:solidFill>
                  <a:schemeClr val="bg1"/>
                </a:solidFill>
              </a:rPr>
              <a:t>react-router-dom</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navigate</a:t>
            </a:r>
            <a:r>
              <a:rPr lang="he-IL" sz="2000" dirty="0">
                <a:solidFill>
                  <a:schemeClr val="bg1"/>
                </a:solidFill>
              </a:rPr>
              <a:t> שערכו יהיה הערך שיחזור מהפעלת מטודת </a:t>
            </a:r>
            <a:r>
              <a:rPr lang="en-US" sz="2000" dirty="0">
                <a:solidFill>
                  <a:schemeClr val="bg1"/>
                </a:solidFill>
              </a:rPr>
              <a:t>useNavigate</a:t>
            </a:r>
            <a:endParaRPr lang="he-IL" sz="2000" dirty="0">
              <a:solidFill>
                <a:schemeClr val="bg1"/>
              </a:solidFill>
            </a:endParaRPr>
          </a:p>
          <a:p>
            <a:r>
              <a:rPr lang="he-IL" sz="2000" dirty="0">
                <a:solidFill>
                  <a:schemeClr val="bg1"/>
                </a:solidFill>
              </a:rPr>
              <a:t>ניצור קבוע בשם </a:t>
            </a:r>
            <a:r>
              <a:rPr lang="en-US" sz="2000" dirty="0" err="1">
                <a:solidFill>
                  <a:schemeClr val="bg1"/>
                </a:solidFill>
              </a:rPr>
              <a:t>navigateTo</a:t>
            </a:r>
            <a:r>
              <a:rPr lang="he-IL" sz="2000" dirty="0">
                <a:solidFill>
                  <a:schemeClr val="bg1"/>
                </a:solidFill>
              </a:rPr>
              <a:t> </a:t>
            </a:r>
          </a:p>
          <a:p>
            <a:pPr lvl="1"/>
            <a:r>
              <a:rPr lang="he-IL" sz="1600" dirty="0">
                <a:solidFill>
                  <a:schemeClr val="bg1"/>
                </a:solidFill>
              </a:rPr>
              <a:t>שהערך שלה יהיה פונקציה שמקבלת בפרמטר </a:t>
            </a:r>
            <a:r>
              <a:rPr lang="en-US" sz="1600" dirty="0">
                <a:solidFill>
                  <a:schemeClr val="bg1"/>
                </a:solidFill>
              </a:rPr>
              <a:t>to</a:t>
            </a:r>
            <a:r>
              <a:rPr lang="he-IL" sz="1600" dirty="0">
                <a:solidFill>
                  <a:schemeClr val="bg1"/>
                </a:solidFill>
              </a:rPr>
              <a:t> מסוג של מחרוזת תווים</a:t>
            </a:r>
          </a:p>
          <a:p>
            <a:pPr lvl="1"/>
            <a:r>
              <a:rPr lang="he-IL" sz="1600" dirty="0">
                <a:solidFill>
                  <a:schemeClr val="bg1"/>
                </a:solidFill>
              </a:rPr>
              <a:t>ותפעיל את </a:t>
            </a:r>
            <a:r>
              <a:rPr lang="en-US" sz="1600" dirty="0">
                <a:solidFill>
                  <a:schemeClr val="bg1"/>
                </a:solidFill>
              </a:rPr>
              <a:t>navigate</a:t>
            </a:r>
            <a:r>
              <a:rPr lang="he-IL" sz="1600" dirty="0">
                <a:solidFill>
                  <a:schemeClr val="bg1"/>
                </a:solidFill>
              </a:rPr>
              <a:t> עם מחרוזת התווים שהועברה לפונקציה בפרמטר </a:t>
            </a:r>
            <a:r>
              <a:rPr lang="en-US" sz="1600" dirty="0">
                <a:solidFill>
                  <a:schemeClr val="bg1"/>
                </a:solidFill>
              </a:rPr>
              <a:t>to</a:t>
            </a:r>
            <a:r>
              <a:rPr lang="he-IL" sz="1600" dirty="0">
                <a:solidFill>
                  <a:schemeClr val="bg1"/>
                </a:solidFill>
              </a:rPr>
              <a:t> </a:t>
            </a:r>
          </a:p>
          <a:p>
            <a:r>
              <a:rPr lang="he-IL" sz="2000" dirty="0">
                <a:solidFill>
                  <a:schemeClr val="bg1"/>
                </a:solidFill>
              </a:rPr>
              <a:t>בקומפוננט שלחיצה עליה נרצה להעביר את הגולש לדף אחר נאזין לאירוע </a:t>
            </a:r>
            <a:r>
              <a:rPr lang="en-US" sz="2000" dirty="0">
                <a:solidFill>
                  <a:schemeClr val="bg1"/>
                </a:solidFill>
              </a:rPr>
              <a:t>onClick</a:t>
            </a:r>
            <a:r>
              <a:rPr lang="he-IL" sz="2000" dirty="0">
                <a:solidFill>
                  <a:schemeClr val="bg1"/>
                </a:solidFill>
              </a:rPr>
              <a:t> שיפעיל פונקציה אנונימית שתפעיל את פונקציית </a:t>
            </a:r>
            <a:r>
              <a:rPr lang="en-US" sz="2000" dirty="0" err="1">
                <a:solidFill>
                  <a:schemeClr val="bg1"/>
                </a:solidFill>
              </a:rPr>
              <a:t>navigateTo</a:t>
            </a:r>
            <a:r>
              <a:rPr lang="he-IL" sz="2000" dirty="0">
                <a:solidFill>
                  <a:schemeClr val="bg1"/>
                </a:solidFill>
              </a:rPr>
              <a:t> שיצרנו עם כתובת ה – </a:t>
            </a:r>
            <a:r>
              <a:rPr lang="en-US" sz="2000" dirty="0">
                <a:solidFill>
                  <a:schemeClr val="bg1"/>
                </a:solidFill>
              </a:rPr>
              <a:t>URL</a:t>
            </a:r>
            <a:r>
              <a:rPr lang="he-IL" sz="2000" dirty="0">
                <a:solidFill>
                  <a:schemeClr val="bg1"/>
                </a:solidFill>
              </a:rPr>
              <a:t> שתנתב את הגולש לדף הרלוונטי</a:t>
            </a:r>
            <a:endParaRPr lang="he-IL" sz="1600" dirty="0">
              <a:solidFill>
                <a:schemeClr val="bg1"/>
              </a:solidFill>
            </a:endParaRPr>
          </a:p>
        </p:txBody>
      </p:sp>
      <p:pic>
        <p:nvPicPr>
          <p:cNvPr id="6" name="תמונה 5">
            <a:extLst>
              <a:ext uri="{FF2B5EF4-FFF2-40B4-BE49-F238E27FC236}">
                <a16:creationId xmlns:a16="http://schemas.microsoft.com/office/drawing/2014/main" id="{380E9E58-CC0F-2D24-3D72-0D40E3B2252B}"/>
              </a:ext>
            </a:extLst>
          </p:cNvPr>
          <p:cNvPicPr>
            <a:picLocks noChangeAspect="1"/>
          </p:cNvPicPr>
          <p:nvPr/>
        </p:nvPicPr>
        <p:blipFill rotWithShape="1">
          <a:blip r:embed="rId4"/>
          <a:srcRect r="22200"/>
          <a:stretch/>
        </p:blipFill>
        <p:spPr>
          <a:xfrm>
            <a:off x="0" y="0"/>
            <a:ext cx="5747657" cy="6858000"/>
          </a:xfrm>
          <a:prstGeom prst="rect">
            <a:avLst/>
          </a:prstGeom>
        </p:spPr>
      </p:pic>
      <p:cxnSp>
        <p:nvCxnSpPr>
          <p:cNvPr id="10" name="מחבר: מרפקי 9">
            <a:extLst>
              <a:ext uri="{FF2B5EF4-FFF2-40B4-BE49-F238E27FC236}">
                <a16:creationId xmlns:a16="http://schemas.microsoft.com/office/drawing/2014/main" id="{BFC2367A-FA89-88D3-8A56-00E4F6124952}"/>
              </a:ext>
            </a:extLst>
          </p:cNvPr>
          <p:cNvCxnSpPr/>
          <p:nvPr/>
        </p:nvCxnSpPr>
        <p:spPr>
          <a:xfrm rot="10800000">
            <a:off x="3788229" y="1628503"/>
            <a:ext cx="5364480" cy="365760"/>
          </a:xfrm>
          <a:prstGeom prst="bentConnector3">
            <a:avLst>
              <a:gd name="adj1" fmla="val 519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D166DF7-819C-3CFA-9003-125C22D57884}"/>
              </a:ext>
            </a:extLst>
          </p:cNvPr>
          <p:cNvCxnSpPr/>
          <p:nvPr/>
        </p:nvCxnSpPr>
        <p:spPr>
          <a:xfrm rot="10800000">
            <a:off x="3665887" y="1811383"/>
            <a:ext cx="3518684" cy="618308"/>
          </a:xfrm>
          <a:prstGeom prst="bentConnector3">
            <a:avLst>
              <a:gd name="adj1" fmla="val 287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CEDE929C-2EED-2DEA-42F4-A542969FB7C9}"/>
              </a:ext>
            </a:extLst>
          </p:cNvPr>
          <p:cNvCxnSpPr/>
          <p:nvPr/>
        </p:nvCxnSpPr>
        <p:spPr>
          <a:xfrm rot="10800000">
            <a:off x="2760617" y="2264229"/>
            <a:ext cx="3831772" cy="532406"/>
          </a:xfrm>
          <a:prstGeom prst="bentConnector3">
            <a:avLst>
              <a:gd name="adj1" fmla="val 145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703B3E66-C53A-BD73-0390-D27AF1C0D510}"/>
              </a:ext>
            </a:extLst>
          </p:cNvPr>
          <p:cNvCxnSpPr/>
          <p:nvPr/>
        </p:nvCxnSpPr>
        <p:spPr>
          <a:xfrm rot="10800000">
            <a:off x="3257007" y="2454633"/>
            <a:ext cx="5590903" cy="1063631"/>
          </a:xfrm>
          <a:prstGeom prst="bentConnector3">
            <a:avLst>
              <a:gd name="adj1" fmla="val 529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8F13E142-EB0A-7EBA-BD55-23D6E67BB77A}"/>
              </a:ext>
            </a:extLst>
          </p:cNvPr>
          <p:cNvCxnSpPr/>
          <p:nvPr/>
        </p:nvCxnSpPr>
        <p:spPr>
          <a:xfrm flipH="1">
            <a:off x="4040777" y="5689866"/>
            <a:ext cx="3291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734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Navigate</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של </a:t>
            </a:r>
            <a:r>
              <a:rPr lang="en-US" sz="2400" dirty="0">
                <a:solidFill>
                  <a:schemeClr val="bg1"/>
                </a:solidFill>
              </a:rPr>
              <a:t>react-router-dom</a:t>
            </a:r>
            <a:r>
              <a:rPr lang="he-IL" sz="2400" dirty="0">
                <a:solidFill>
                  <a:schemeClr val="bg1"/>
                </a:solidFill>
              </a:rPr>
              <a:t> שתעזור לנו בניתוב הגולש לדף אחר במידה והוא לא יעמוד בתנאי שנקבע</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צפן מפ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5389735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7183" y="256923"/>
            <a:ext cx="4054136" cy="857755"/>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SignupPage.jsx</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7183" y="1114678"/>
            <a:ext cx="4054136" cy="53952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את הנתיב </a:t>
            </a:r>
            <a:r>
              <a:rPr lang="en-US" sz="2000" dirty="0">
                <a:solidFill>
                  <a:schemeClr val="bg1"/>
                </a:solidFill>
              </a:rPr>
              <a:t>src/users/pages/SignupPage.jsx</a:t>
            </a:r>
            <a:endParaRPr lang="he-IL" sz="2000" dirty="0">
              <a:solidFill>
                <a:schemeClr val="bg1"/>
              </a:solidFill>
            </a:endParaRPr>
          </a:p>
          <a:p>
            <a:r>
              <a:rPr lang="he-IL" sz="2000" dirty="0">
                <a:solidFill>
                  <a:schemeClr val="bg1"/>
                </a:solidFill>
              </a:rPr>
              <a:t>נייבא את </a:t>
            </a:r>
            <a:r>
              <a:rPr lang="en-US" sz="2000" dirty="0">
                <a:solidFill>
                  <a:schemeClr val="bg1"/>
                </a:solidFill>
              </a:rPr>
              <a:t>Navigate</a:t>
            </a:r>
            <a:r>
              <a:rPr lang="he-IL" sz="2000" dirty="0">
                <a:solidFill>
                  <a:schemeClr val="bg1"/>
                </a:solidFill>
              </a:rPr>
              <a:t> מתוך </a:t>
            </a:r>
            <a:r>
              <a:rPr lang="en-US" sz="2000" dirty="0">
                <a:solidFill>
                  <a:schemeClr val="bg1"/>
                </a:solidFill>
              </a:rPr>
              <a:t>react-router-dom</a:t>
            </a:r>
            <a:r>
              <a:rPr lang="he-IL" sz="2000" dirty="0">
                <a:solidFill>
                  <a:schemeClr val="bg1"/>
                </a:solidFill>
              </a:rPr>
              <a:t> </a:t>
            </a:r>
          </a:p>
          <a:p>
            <a:r>
              <a:rPr lang="he-IL" sz="2000" dirty="0">
                <a:solidFill>
                  <a:schemeClr val="bg1"/>
                </a:solidFill>
              </a:rPr>
              <a:t>נייבא את </a:t>
            </a:r>
            <a:r>
              <a:rPr lang="en-US" sz="2000" dirty="0">
                <a:solidFill>
                  <a:schemeClr val="bg1"/>
                </a:solidFill>
              </a:rPr>
              <a:t>ROUTES</a:t>
            </a:r>
            <a:endParaRPr lang="he-IL" sz="2000" dirty="0">
              <a:solidFill>
                <a:schemeClr val="bg1"/>
              </a:solidFill>
            </a:endParaRPr>
          </a:p>
          <a:p>
            <a:r>
              <a:rPr lang="he-IL" sz="2000" dirty="0">
                <a:solidFill>
                  <a:schemeClr val="bg1"/>
                </a:solidFill>
              </a:rPr>
              <a:t>ניצור משתנה בשם </a:t>
            </a:r>
            <a:r>
              <a:rPr lang="en-US" sz="2000" dirty="0">
                <a:solidFill>
                  <a:schemeClr val="bg1"/>
                </a:solidFill>
              </a:rPr>
              <a:t>user</a:t>
            </a:r>
            <a:r>
              <a:rPr lang="he-IL" sz="2000" dirty="0">
                <a:solidFill>
                  <a:schemeClr val="bg1"/>
                </a:solidFill>
              </a:rPr>
              <a:t> ונשווה את הערך שלו פעם ל – </a:t>
            </a:r>
            <a:r>
              <a:rPr lang="en-US" sz="2000" dirty="0">
                <a:solidFill>
                  <a:schemeClr val="bg1"/>
                </a:solidFill>
              </a:rPr>
              <a:t>null</a:t>
            </a:r>
            <a:r>
              <a:rPr lang="he-IL" sz="2000" dirty="0">
                <a:solidFill>
                  <a:schemeClr val="bg1"/>
                </a:solidFill>
              </a:rPr>
              <a:t> ופעם ל - </a:t>
            </a:r>
            <a:r>
              <a:rPr lang="en-US" sz="2000" dirty="0">
                <a:solidFill>
                  <a:schemeClr val="bg1"/>
                </a:solidFill>
              </a:rPr>
              <a:t>true</a:t>
            </a:r>
            <a:endParaRPr lang="he-IL" sz="2000" dirty="0">
              <a:solidFill>
                <a:schemeClr val="bg1"/>
              </a:solidFill>
            </a:endParaRPr>
          </a:p>
          <a:p>
            <a:r>
              <a:rPr lang="he-IL" sz="2000" dirty="0">
                <a:solidFill>
                  <a:schemeClr val="bg1"/>
                </a:solidFill>
              </a:rPr>
              <a:t>ניצור התניה ואם הערך של </a:t>
            </a:r>
            <a:r>
              <a:rPr lang="en-US" sz="2000" dirty="0">
                <a:solidFill>
                  <a:schemeClr val="bg1"/>
                </a:solidFill>
              </a:rPr>
              <a:t>user</a:t>
            </a:r>
            <a:r>
              <a:rPr lang="he-IL" sz="2000" dirty="0">
                <a:solidFill>
                  <a:schemeClr val="bg1"/>
                </a:solidFill>
              </a:rPr>
              <a:t> הוא לא פולסיבי נחזיר מהקומפוננט את הקומפוננט </a:t>
            </a:r>
            <a:r>
              <a:rPr lang="en-US" sz="2000" dirty="0">
                <a:solidFill>
                  <a:schemeClr val="bg1"/>
                </a:solidFill>
              </a:rPr>
              <a:t>Navigate</a:t>
            </a:r>
            <a:r>
              <a:rPr lang="he-IL" sz="2000" dirty="0">
                <a:solidFill>
                  <a:schemeClr val="bg1"/>
                </a:solidFill>
              </a:rPr>
              <a:t> של </a:t>
            </a:r>
            <a:r>
              <a:rPr lang="en-US" sz="2000" dirty="0">
                <a:solidFill>
                  <a:schemeClr val="bg1"/>
                </a:solidFill>
              </a:rPr>
              <a:t>react-router-dom</a:t>
            </a:r>
            <a:r>
              <a:rPr lang="he-IL" sz="2000" dirty="0">
                <a:solidFill>
                  <a:schemeClr val="bg1"/>
                </a:solidFill>
              </a:rPr>
              <a:t> ובעזרת המאפיין </a:t>
            </a:r>
            <a:r>
              <a:rPr lang="en-US" sz="2000" dirty="0">
                <a:solidFill>
                  <a:schemeClr val="bg1"/>
                </a:solidFill>
              </a:rPr>
              <a:t>replace</a:t>
            </a:r>
            <a:r>
              <a:rPr lang="he-IL" sz="2000" dirty="0">
                <a:solidFill>
                  <a:schemeClr val="bg1"/>
                </a:solidFill>
              </a:rPr>
              <a:t> נחליף את כתובת </a:t>
            </a:r>
            <a:r>
              <a:rPr lang="en-US" sz="2000" dirty="0">
                <a:solidFill>
                  <a:schemeClr val="bg1"/>
                </a:solidFill>
              </a:rPr>
              <a:t>URL</a:t>
            </a:r>
            <a:r>
              <a:rPr lang="he-IL" sz="2000" dirty="0">
                <a:solidFill>
                  <a:schemeClr val="bg1"/>
                </a:solidFill>
              </a:rPr>
              <a:t> לכתובת הרשומה במאפיין </a:t>
            </a:r>
            <a:r>
              <a:rPr lang="en-US" sz="2000" dirty="0">
                <a:solidFill>
                  <a:schemeClr val="bg1"/>
                </a:solidFill>
              </a:rPr>
              <a:t>to</a:t>
            </a:r>
            <a:endParaRPr lang="he-IL" sz="2000" dirty="0">
              <a:solidFill>
                <a:schemeClr val="bg1"/>
              </a:solidFill>
            </a:endParaRPr>
          </a:p>
          <a:p>
            <a:r>
              <a:rPr lang="he-IL" sz="2000" dirty="0">
                <a:solidFill>
                  <a:schemeClr val="bg1"/>
                </a:solidFill>
              </a:rPr>
              <a:t>אם לא נכנס להתניה נחזיר מהקומפוננט את דף ההתחברות</a:t>
            </a:r>
            <a:endParaRPr lang="he-IL" sz="1600" dirty="0">
              <a:solidFill>
                <a:schemeClr val="bg1"/>
              </a:solidFill>
            </a:endParaRPr>
          </a:p>
        </p:txBody>
      </p:sp>
      <p:pic>
        <p:nvPicPr>
          <p:cNvPr id="6" name="תמונה 5">
            <a:extLst>
              <a:ext uri="{FF2B5EF4-FFF2-40B4-BE49-F238E27FC236}">
                <a16:creationId xmlns:a16="http://schemas.microsoft.com/office/drawing/2014/main" id="{B48EBDF6-2382-7B81-0971-035B391F4858}"/>
              </a:ext>
            </a:extLst>
          </p:cNvPr>
          <p:cNvPicPr>
            <a:picLocks noChangeAspect="1"/>
          </p:cNvPicPr>
          <p:nvPr/>
        </p:nvPicPr>
        <p:blipFill>
          <a:blip r:embed="rId4"/>
          <a:stretch>
            <a:fillRect/>
          </a:stretch>
        </p:blipFill>
        <p:spPr>
          <a:xfrm>
            <a:off x="820068" y="414467"/>
            <a:ext cx="6260001" cy="6029065"/>
          </a:xfrm>
          <a:prstGeom prst="rect">
            <a:avLst/>
          </a:prstGeom>
        </p:spPr>
      </p:pic>
      <p:cxnSp>
        <p:nvCxnSpPr>
          <p:cNvPr id="10" name="מחבר: מרפקי 9">
            <a:extLst>
              <a:ext uri="{FF2B5EF4-FFF2-40B4-BE49-F238E27FC236}">
                <a16:creationId xmlns:a16="http://schemas.microsoft.com/office/drawing/2014/main" id="{A469815E-DC9E-CB6D-D992-F2EE8F36A15A}"/>
              </a:ext>
            </a:extLst>
          </p:cNvPr>
          <p:cNvCxnSpPr>
            <a:cxnSpLocks/>
          </p:cNvCxnSpPr>
          <p:nvPr/>
        </p:nvCxnSpPr>
        <p:spPr>
          <a:xfrm rot="10800000">
            <a:off x="5705476" y="1371601"/>
            <a:ext cx="2695575" cy="600833"/>
          </a:xfrm>
          <a:prstGeom prst="bentConnector3">
            <a:avLst>
              <a:gd name="adj1" fmla="val 23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5FC2EB8D-2AE3-E6ED-B438-56D76DD11FDE}"/>
              </a:ext>
            </a:extLst>
          </p:cNvPr>
          <p:cNvCxnSpPr/>
          <p:nvPr/>
        </p:nvCxnSpPr>
        <p:spPr>
          <a:xfrm rot="10800000">
            <a:off x="6096000" y="1619251"/>
            <a:ext cx="3790950" cy="1019175"/>
          </a:xfrm>
          <a:prstGeom prst="bentConnector3">
            <a:avLst>
              <a:gd name="adj1" fmla="val 610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125A6B40-6893-84AA-3EB8-B1ABC23236EC}"/>
              </a:ext>
            </a:extLst>
          </p:cNvPr>
          <p:cNvCxnSpPr/>
          <p:nvPr/>
        </p:nvCxnSpPr>
        <p:spPr>
          <a:xfrm rot="10800000">
            <a:off x="3581401" y="2733675"/>
            <a:ext cx="4657725" cy="314198"/>
          </a:xfrm>
          <a:prstGeom prst="bentConnector3">
            <a:avLst>
              <a:gd name="adj1" fmla="val 99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B8B02493-6253-C680-CEF1-FB00BBB460AF}"/>
              </a:ext>
            </a:extLst>
          </p:cNvPr>
          <p:cNvCxnSpPr/>
          <p:nvPr/>
        </p:nvCxnSpPr>
        <p:spPr>
          <a:xfrm rot="10800000">
            <a:off x="6953251" y="3428999"/>
            <a:ext cx="1171575" cy="621884"/>
          </a:xfrm>
          <a:prstGeom prst="bentConnector3">
            <a:avLst>
              <a:gd name="adj1" fmla="val 41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A4193F29-2CAE-FB00-066D-1872B69523E2}"/>
              </a:ext>
            </a:extLst>
          </p:cNvPr>
          <p:cNvCxnSpPr/>
          <p:nvPr/>
        </p:nvCxnSpPr>
        <p:spPr>
          <a:xfrm rot="10800000">
            <a:off x="4371975" y="4058526"/>
            <a:ext cx="4667250" cy="1684797"/>
          </a:xfrm>
          <a:prstGeom prst="bentConnector3">
            <a:avLst>
              <a:gd name="adj1" fmla="val 3571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472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7658" y="1945044"/>
            <a:ext cx="4054136" cy="860302"/>
          </a:xfrm>
        </p:spPr>
        <p:txBody>
          <a:bodyPr>
            <a:noAutofit/>
          </a:bodyPr>
          <a:lstStyle/>
          <a:p>
            <a:pPr algn="ctr"/>
            <a:r>
              <a:rPr lang="en-US"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Router.jsx</a:t>
            </a:r>
            <a:endPar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7658" y="2805346"/>
            <a:ext cx="4054136" cy="163602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הקומפוננט </a:t>
            </a:r>
            <a:r>
              <a:rPr lang="en-US" sz="2000" dirty="0">
                <a:solidFill>
                  <a:schemeClr val="bg1"/>
                </a:solidFill>
              </a:rPr>
              <a:t>SignupPage</a:t>
            </a:r>
            <a:r>
              <a:rPr lang="he-IL" sz="2000" dirty="0">
                <a:solidFill>
                  <a:schemeClr val="bg1"/>
                </a:solidFill>
              </a:rPr>
              <a:t> </a:t>
            </a:r>
          </a:p>
          <a:p>
            <a:r>
              <a:rPr lang="he-IL" sz="2000" dirty="0">
                <a:solidFill>
                  <a:schemeClr val="bg1"/>
                </a:solidFill>
              </a:rPr>
              <a:t>ניצור </a:t>
            </a:r>
            <a:r>
              <a:rPr lang="en-US" sz="2000" dirty="0">
                <a:solidFill>
                  <a:schemeClr val="bg1"/>
                </a:solidFill>
              </a:rPr>
              <a:t>Route</a:t>
            </a:r>
            <a:r>
              <a:rPr lang="he-IL" sz="2000" dirty="0">
                <a:solidFill>
                  <a:schemeClr val="bg1"/>
                </a:solidFill>
              </a:rPr>
              <a:t> חדש שיעביר אותנו לקומפוננט </a:t>
            </a:r>
            <a:r>
              <a:rPr lang="en-US" sz="2000" dirty="0">
                <a:solidFill>
                  <a:schemeClr val="bg1"/>
                </a:solidFill>
              </a:rPr>
              <a:t>SignupPage</a:t>
            </a:r>
            <a:r>
              <a:rPr lang="he-IL" sz="2000" dirty="0">
                <a:solidFill>
                  <a:schemeClr val="bg1"/>
                </a:solidFill>
              </a:rPr>
              <a:t> במידה ושורת הכתובות משתנה לכתובת אשר במפתח </a:t>
            </a:r>
            <a:r>
              <a:rPr lang="en-US" sz="2000" dirty="0">
                <a:solidFill>
                  <a:schemeClr val="bg1"/>
                </a:solidFill>
              </a:rPr>
              <a:t>ROUTES.SIGNUP</a:t>
            </a:r>
            <a:endParaRPr lang="he-IL" sz="2000" dirty="0">
              <a:solidFill>
                <a:schemeClr val="bg1"/>
              </a:solidFill>
            </a:endParaRPr>
          </a:p>
        </p:txBody>
      </p:sp>
      <p:sp>
        <p:nvSpPr>
          <p:cNvPr id="16" name="סוגר מסולסל ימני 15">
            <a:extLst>
              <a:ext uri="{FF2B5EF4-FFF2-40B4-BE49-F238E27FC236}">
                <a16:creationId xmlns:a16="http://schemas.microsoft.com/office/drawing/2014/main" id="{C7296A19-E7BB-5C75-AF57-A93C46EB1513}"/>
              </a:ext>
            </a:extLst>
          </p:cNvPr>
          <p:cNvSpPr/>
          <p:nvPr/>
        </p:nvSpPr>
        <p:spPr>
          <a:xfrm>
            <a:off x="6871317" y="4643021"/>
            <a:ext cx="159798" cy="727969"/>
          </a:xfrm>
          <a:prstGeom prst="rightBrace">
            <a:avLst>
              <a:gd name="adj1" fmla="val 2820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pic>
        <p:nvPicPr>
          <p:cNvPr id="6" name="תמונה 5">
            <a:extLst>
              <a:ext uri="{FF2B5EF4-FFF2-40B4-BE49-F238E27FC236}">
                <a16:creationId xmlns:a16="http://schemas.microsoft.com/office/drawing/2014/main" id="{043B147A-5316-CDCD-C12C-FB8EBF7DFAD9}"/>
              </a:ext>
            </a:extLst>
          </p:cNvPr>
          <p:cNvPicPr>
            <a:picLocks noChangeAspect="1"/>
          </p:cNvPicPr>
          <p:nvPr/>
        </p:nvPicPr>
        <p:blipFill>
          <a:blip r:embed="rId4"/>
          <a:stretch>
            <a:fillRect/>
          </a:stretch>
        </p:blipFill>
        <p:spPr>
          <a:xfrm>
            <a:off x="547167" y="495301"/>
            <a:ext cx="6814873" cy="5867397"/>
          </a:xfrm>
          <a:prstGeom prst="rect">
            <a:avLst/>
          </a:prstGeom>
        </p:spPr>
      </p:pic>
      <p:cxnSp>
        <p:nvCxnSpPr>
          <p:cNvPr id="13" name="מחבר חץ ישר 12">
            <a:extLst>
              <a:ext uri="{FF2B5EF4-FFF2-40B4-BE49-F238E27FC236}">
                <a16:creationId xmlns:a16="http://schemas.microsoft.com/office/drawing/2014/main" id="{35CDE8EA-544D-06E3-1884-B6C2620F8F7B}"/>
              </a:ext>
            </a:extLst>
          </p:cNvPr>
          <p:cNvCxnSpPr/>
          <p:nvPr/>
        </p:nvCxnSpPr>
        <p:spPr>
          <a:xfrm flipH="1">
            <a:off x="6514011" y="2969623"/>
            <a:ext cx="1837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6A9D5D68-B887-BDEA-163E-03E879A470ED}"/>
              </a:ext>
            </a:extLst>
          </p:cNvPr>
          <p:cNvCxnSpPr>
            <a:stCxn id="3" idx="2"/>
          </p:cNvCxnSpPr>
          <p:nvPr/>
        </p:nvCxnSpPr>
        <p:spPr>
          <a:xfrm rot="5400000">
            <a:off x="8574814" y="3094671"/>
            <a:ext cx="113212" cy="2806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3681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a:t>
            </a:r>
            <a:br>
              <a:rPr lang="he-IL" sz="4000" dirty="0">
                <a:solidFill>
                  <a:schemeClr val="bg1"/>
                </a:solidFill>
                <a:cs typeface="+mn-cs"/>
              </a:rPr>
            </a:br>
            <a:r>
              <a:rPr lang="he-IL" sz="4000" dirty="0">
                <a:solidFill>
                  <a:schemeClr val="bg1"/>
                </a:solidFill>
                <a:cs typeface="+mn-cs"/>
              </a:rPr>
              <a:t> </a:t>
            </a:r>
            <a:r>
              <a:rPr lang="en-US" sz="4000" dirty="0">
                <a:solidFill>
                  <a:schemeClr val="bg1"/>
                </a:solidFill>
                <a:cs typeface="+mn-cs"/>
              </a:rPr>
              <a:t>Navigate</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1637212"/>
            <a:ext cx="6636808" cy="4457082"/>
          </a:xfrm>
          <a:effectLst/>
        </p:spPr>
        <p:txBody>
          <a:bodyPr anchor="ctr">
            <a:normAutofit/>
          </a:bodyPr>
          <a:lstStyle/>
          <a:p>
            <a:pPr lvl="1"/>
            <a:r>
              <a:rPr lang="he-IL" dirty="0"/>
              <a:t>צור את הקומפוננט </a:t>
            </a:r>
            <a:r>
              <a:rPr lang="en-US" dirty="0" err="1"/>
              <a:t>LoginPage.jsx</a:t>
            </a:r>
            <a:r>
              <a:rPr lang="he-IL" dirty="0"/>
              <a:t> בנתיב </a:t>
            </a:r>
            <a:r>
              <a:rPr lang="en-US" dirty="0"/>
              <a:t>src/users/pages</a:t>
            </a:r>
          </a:p>
          <a:p>
            <a:pPr lvl="1"/>
            <a:r>
              <a:rPr lang="he-IL" dirty="0"/>
              <a:t>התנה ואם המשתמש מחובר העבר את הגולש לדף הכרטיסים</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454313" y="763707"/>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8202144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useParams</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Hook</a:t>
            </a:r>
            <a:r>
              <a:rPr lang="he-IL" sz="2400" dirty="0">
                <a:solidFill>
                  <a:schemeClr val="bg1"/>
                </a:solidFill>
              </a:rPr>
              <a:t> של </a:t>
            </a:r>
            <a:r>
              <a:rPr lang="en-US" sz="2400" dirty="0">
                <a:solidFill>
                  <a:schemeClr val="bg1"/>
                </a:solidFill>
              </a:rPr>
              <a:t>react-router-dom</a:t>
            </a:r>
            <a:r>
              <a:rPr lang="he-IL" sz="2400" dirty="0">
                <a:solidFill>
                  <a:schemeClr val="bg1"/>
                </a:solidFill>
              </a:rPr>
              <a:t> שמחזיר את האובייקט </a:t>
            </a:r>
            <a:r>
              <a:rPr lang="en-US" sz="2400" dirty="0">
                <a:solidFill>
                  <a:schemeClr val="bg1"/>
                </a:solidFill>
              </a:rPr>
              <a:t>params</a:t>
            </a:r>
            <a:r>
              <a:rPr lang="he-IL" sz="2400" dirty="0">
                <a:solidFill>
                  <a:schemeClr val="bg1"/>
                </a:solidFill>
              </a:rPr>
              <a:t> משורת הכתובות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צפן מפ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5143948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88608" y="1504445"/>
            <a:ext cx="4054136" cy="860302"/>
          </a:xfrm>
        </p:spPr>
        <p:txBody>
          <a:bodyPr>
            <a:noAutofit/>
          </a:bodyPr>
          <a:lstStyle/>
          <a:p>
            <a:pPr algn="ctr"/>
            <a:r>
              <a:rPr lang="en-US" sz="2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CardDetailsPage.jsx</a:t>
            </a:r>
            <a:endParaRPr lang="he-IL" sz="2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88608" y="2364747"/>
            <a:ext cx="4054136" cy="280868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את הנתיב </a:t>
            </a:r>
            <a:r>
              <a:rPr lang="en-US" sz="2000" dirty="0">
                <a:solidFill>
                  <a:schemeClr val="bg1"/>
                </a:solidFill>
              </a:rPr>
              <a:t>src/cards/pages/CardDetailsPage.jsx</a:t>
            </a:r>
            <a:endParaRPr lang="he-IL" sz="2000" dirty="0">
              <a:solidFill>
                <a:schemeClr val="bg1"/>
              </a:solidFill>
            </a:endParaRPr>
          </a:p>
          <a:p>
            <a:r>
              <a:rPr lang="he-IL" sz="2000" dirty="0">
                <a:solidFill>
                  <a:schemeClr val="bg1"/>
                </a:solidFill>
              </a:rPr>
              <a:t>נייבא את </a:t>
            </a:r>
            <a:r>
              <a:rPr lang="en-US" sz="2000" dirty="0">
                <a:solidFill>
                  <a:schemeClr val="bg1"/>
                </a:solidFill>
              </a:rPr>
              <a:t>useParams</a:t>
            </a:r>
            <a:r>
              <a:rPr lang="he-IL" sz="2000" dirty="0">
                <a:solidFill>
                  <a:schemeClr val="bg1"/>
                </a:solidFill>
              </a:rPr>
              <a:t> מספריית </a:t>
            </a:r>
            <a:r>
              <a:rPr lang="en-US" sz="2000" dirty="0">
                <a:solidFill>
                  <a:schemeClr val="bg1"/>
                </a:solidFill>
              </a:rPr>
              <a:t>react-router-dom</a:t>
            </a:r>
            <a:r>
              <a:rPr lang="he-IL" sz="2000" dirty="0">
                <a:solidFill>
                  <a:schemeClr val="bg1"/>
                </a:solidFill>
              </a:rPr>
              <a:t> </a:t>
            </a:r>
          </a:p>
          <a:p>
            <a:r>
              <a:rPr lang="he-IL" sz="2000" dirty="0">
                <a:solidFill>
                  <a:schemeClr val="bg1"/>
                </a:solidFill>
              </a:rPr>
              <a:t>נחלץ מהאובייקט שיחזור מהפעלת המטודה </a:t>
            </a:r>
            <a:r>
              <a:rPr lang="en-US" sz="2000" dirty="0">
                <a:solidFill>
                  <a:schemeClr val="bg1"/>
                </a:solidFill>
              </a:rPr>
              <a:t>useParams</a:t>
            </a:r>
            <a:r>
              <a:rPr lang="he-IL" sz="2000" dirty="0">
                <a:solidFill>
                  <a:schemeClr val="bg1"/>
                </a:solidFill>
              </a:rPr>
              <a:t> את מפתח </a:t>
            </a:r>
            <a:r>
              <a:rPr lang="en-US" sz="2000" dirty="0">
                <a:solidFill>
                  <a:schemeClr val="bg1"/>
                </a:solidFill>
              </a:rPr>
              <a:t>id</a:t>
            </a:r>
            <a:endParaRPr lang="he-IL" sz="2000" dirty="0">
              <a:solidFill>
                <a:schemeClr val="bg1"/>
              </a:solidFill>
            </a:endParaRPr>
          </a:p>
          <a:p>
            <a:r>
              <a:rPr lang="he-IL" sz="2000" dirty="0">
                <a:solidFill>
                  <a:schemeClr val="bg1"/>
                </a:solidFill>
              </a:rPr>
              <a:t>נציג לגולש את תעודת הזהות של הכרטיס שאת פרטיו נציג בקומפוננט</a:t>
            </a:r>
            <a:endParaRPr lang="he-IL" sz="1600" dirty="0">
              <a:solidFill>
                <a:schemeClr val="bg1"/>
              </a:solidFill>
            </a:endParaRPr>
          </a:p>
        </p:txBody>
      </p:sp>
      <p:pic>
        <p:nvPicPr>
          <p:cNvPr id="7" name="תמונה 6">
            <a:extLst>
              <a:ext uri="{FF2B5EF4-FFF2-40B4-BE49-F238E27FC236}">
                <a16:creationId xmlns:a16="http://schemas.microsoft.com/office/drawing/2014/main" id="{40B1BCD9-C377-D74E-9B57-AA33AB8A5AAB}"/>
              </a:ext>
            </a:extLst>
          </p:cNvPr>
          <p:cNvPicPr>
            <a:picLocks noChangeAspect="1"/>
          </p:cNvPicPr>
          <p:nvPr/>
        </p:nvPicPr>
        <p:blipFill>
          <a:blip r:embed="rId4"/>
          <a:stretch>
            <a:fillRect/>
          </a:stretch>
        </p:blipFill>
        <p:spPr>
          <a:xfrm>
            <a:off x="450507" y="1002672"/>
            <a:ext cx="7000111" cy="4851886"/>
          </a:xfrm>
          <a:prstGeom prst="rect">
            <a:avLst/>
          </a:prstGeom>
        </p:spPr>
      </p:pic>
      <p:cxnSp>
        <p:nvCxnSpPr>
          <p:cNvPr id="9" name="מחבר: מרפקי 8">
            <a:extLst>
              <a:ext uri="{FF2B5EF4-FFF2-40B4-BE49-F238E27FC236}">
                <a16:creationId xmlns:a16="http://schemas.microsoft.com/office/drawing/2014/main" id="{BDACC29B-D976-5C49-8880-CD5B84C24F48}"/>
              </a:ext>
            </a:extLst>
          </p:cNvPr>
          <p:cNvCxnSpPr/>
          <p:nvPr/>
        </p:nvCxnSpPr>
        <p:spPr>
          <a:xfrm rot="10800000">
            <a:off x="5372101" y="1724025"/>
            <a:ext cx="3248025" cy="1504950"/>
          </a:xfrm>
          <a:prstGeom prst="bentConnector3">
            <a:avLst>
              <a:gd name="adj1" fmla="val 256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4951EC9F-C273-6A25-D537-8F537E786142}"/>
              </a:ext>
            </a:extLst>
          </p:cNvPr>
          <p:cNvCxnSpPr/>
          <p:nvPr/>
        </p:nvCxnSpPr>
        <p:spPr>
          <a:xfrm rot="10800000">
            <a:off x="3886201" y="2809876"/>
            <a:ext cx="4465433" cy="1076325"/>
          </a:xfrm>
          <a:prstGeom prst="bentConnector3">
            <a:avLst>
              <a:gd name="adj1" fmla="val 152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655A605C-385C-2308-5D37-F7C33914CBF9}"/>
              </a:ext>
            </a:extLst>
          </p:cNvPr>
          <p:cNvCxnSpPr/>
          <p:nvPr/>
        </p:nvCxnSpPr>
        <p:spPr>
          <a:xfrm flipH="1">
            <a:off x="4743450" y="4638675"/>
            <a:ext cx="350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8133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98133" y="2568697"/>
            <a:ext cx="4054136" cy="860302"/>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routesModel.js</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98133" y="3429000"/>
            <a:ext cx="4054136" cy="471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את המפתח </a:t>
            </a:r>
            <a:r>
              <a:rPr lang="en-US" sz="2000" dirty="0">
                <a:solidFill>
                  <a:schemeClr val="bg1"/>
                </a:solidFill>
              </a:rPr>
              <a:t>CARD_INFO</a:t>
            </a:r>
            <a:endParaRPr lang="he-IL" sz="2000" dirty="0">
              <a:solidFill>
                <a:schemeClr val="bg1"/>
              </a:solidFill>
            </a:endParaRPr>
          </a:p>
        </p:txBody>
      </p:sp>
      <p:pic>
        <p:nvPicPr>
          <p:cNvPr id="7" name="תמונה 6">
            <a:extLst>
              <a:ext uri="{FF2B5EF4-FFF2-40B4-BE49-F238E27FC236}">
                <a16:creationId xmlns:a16="http://schemas.microsoft.com/office/drawing/2014/main" id="{CF087926-B944-FD57-F71F-5F25901C6459}"/>
              </a:ext>
            </a:extLst>
          </p:cNvPr>
          <p:cNvPicPr>
            <a:picLocks noChangeAspect="1"/>
          </p:cNvPicPr>
          <p:nvPr/>
        </p:nvPicPr>
        <p:blipFill>
          <a:blip r:embed="rId4"/>
          <a:stretch>
            <a:fillRect/>
          </a:stretch>
        </p:blipFill>
        <p:spPr>
          <a:xfrm>
            <a:off x="1688060" y="1343265"/>
            <a:ext cx="4525006" cy="4363059"/>
          </a:xfrm>
          <a:prstGeom prst="rect">
            <a:avLst/>
          </a:prstGeom>
        </p:spPr>
      </p:pic>
      <p:cxnSp>
        <p:nvCxnSpPr>
          <p:cNvPr id="9" name="מחבר: מרפקי 8">
            <a:extLst>
              <a:ext uri="{FF2B5EF4-FFF2-40B4-BE49-F238E27FC236}">
                <a16:creationId xmlns:a16="http://schemas.microsoft.com/office/drawing/2014/main" id="{9D07B0F9-008B-62F6-2AA6-241AAE12E56B}"/>
              </a:ext>
            </a:extLst>
          </p:cNvPr>
          <p:cNvCxnSpPr/>
          <p:nvPr/>
        </p:nvCxnSpPr>
        <p:spPr>
          <a:xfrm rot="10800000">
            <a:off x="5410201" y="3190876"/>
            <a:ext cx="3114675" cy="4095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85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696594" y="469926"/>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en-US" sz="6600" b="1" u="sng" dirty="0">
                <a:solidFill>
                  <a:schemeClr val="bg1"/>
                </a:solidFill>
                <a:latin typeface="Aharoni" panose="02010803020104030203" pitchFamily="2" charset="-79"/>
                <a:cs typeface="Aharoni" panose="02010803020104030203" pitchFamily="2" charset="-79"/>
              </a:rPr>
              <a:t>src</a:t>
            </a:r>
            <a:endParaRPr lang="he-IL" sz="6600" b="1" u="sng" dirty="0">
              <a:solidFill>
                <a:schemeClr val="bg1"/>
              </a:solidFill>
              <a:latin typeface="Aharoni" panose="02010803020104030203" pitchFamily="2" charset="-79"/>
              <a:cs typeface="Aharoni" panose="02010803020104030203" pitchFamily="2" charset="-79"/>
            </a:endParaRP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99464" y="1360107"/>
            <a:ext cx="6015999" cy="4190314"/>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en-US" sz="2000" b="1" dirty="0">
                <a:solidFill>
                  <a:schemeClr val="bg1"/>
                </a:solidFill>
                <a:latin typeface="almoniNeue"/>
              </a:rPr>
              <a:t>App.css</a:t>
            </a:r>
            <a:r>
              <a:rPr lang="he-IL" sz="2000" b="1" dirty="0">
                <a:solidFill>
                  <a:schemeClr val="bg1"/>
                </a:solidFill>
                <a:latin typeface="almoniNeue"/>
              </a:rPr>
              <a:t> – קובץ העיצוב של הקומפוננט </a:t>
            </a:r>
            <a:r>
              <a:rPr lang="en-US" sz="2000" b="1" dirty="0">
                <a:solidFill>
                  <a:schemeClr val="bg1"/>
                </a:solidFill>
                <a:latin typeface="almoniNeue"/>
              </a:rPr>
              <a:t>app.js</a:t>
            </a:r>
          </a:p>
          <a:p>
            <a:pPr marL="342900" indent="-342900">
              <a:lnSpc>
                <a:spcPct val="150000"/>
              </a:lnSpc>
              <a:buFont typeface="Arial" panose="020B0604020202020204" pitchFamily="34" charset="0"/>
              <a:buChar char="•"/>
            </a:pPr>
            <a:r>
              <a:rPr lang="en-US" sz="2000" b="1" dirty="0">
                <a:solidFill>
                  <a:schemeClr val="bg1"/>
                </a:solidFill>
                <a:latin typeface="almoniNeue"/>
              </a:rPr>
              <a:t>App.js</a:t>
            </a:r>
            <a:r>
              <a:rPr lang="he-IL" sz="2000" b="1" dirty="0">
                <a:solidFill>
                  <a:schemeClr val="bg1"/>
                </a:solidFill>
                <a:latin typeface="almoniNeue"/>
              </a:rPr>
              <a:t> – קובץ הלוגיקה של הקומפוננט </a:t>
            </a:r>
            <a:r>
              <a:rPr lang="en-US" sz="2000" b="1" dirty="0">
                <a:solidFill>
                  <a:schemeClr val="bg1"/>
                </a:solidFill>
                <a:latin typeface="almoniNeue"/>
              </a:rPr>
              <a:t>app</a:t>
            </a:r>
          </a:p>
          <a:p>
            <a:pPr marL="342900" indent="-342900">
              <a:lnSpc>
                <a:spcPct val="150000"/>
              </a:lnSpc>
              <a:buFont typeface="Arial" panose="020B0604020202020204" pitchFamily="34" charset="0"/>
              <a:buChar char="•"/>
            </a:pPr>
            <a:r>
              <a:rPr lang="en-US" sz="2000" b="1" dirty="0">
                <a:solidFill>
                  <a:schemeClr val="bg1"/>
                </a:solidFill>
                <a:latin typeface="almoniNeue"/>
              </a:rPr>
              <a:t>App.test.js</a:t>
            </a:r>
            <a:r>
              <a:rPr lang="he-IL" sz="2000" b="1" dirty="0">
                <a:solidFill>
                  <a:schemeClr val="bg1"/>
                </a:solidFill>
                <a:latin typeface="almoniNeue"/>
              </a:rPr>
              <a:t> – קובץ הבדיקות של הקומפוננט </a:t>
            </a:r>
            <a:r>
              <a:rPr lang="en-US" sz="2000" b="1" dirty="0">
                <a:solidFill>
                  <a:schemeClr val="bg1"/>
                </a:solidFill>
                <a:latin typeface="almoniNeue"/>
              </a:rPr>
              <a:t>app</a:t>
            </a:r>
          </a:p>
          <a:p>
            <a:pPr marL="342900" indent="-342900">
              <a:lnSpc>
                <a:spcPct val="150000"/>
              </a:lnSpc>
              <a:buFont typeface="Arial" panose="020B0604020202020204" pitchFamily="34" charset="0"/>
              <a:buChar char="•"/>
            </a:pPr>
            <a:r>
              <a:rPr lang="en-US" sz="2000" b="1" dirty="0">
                <a:solidFill>
                  <a:schemeClr val="bg1"/>
                </a:solidFill>
                <a:latin typeface="almoniNeue"/>
              </a:rPr>
              <a:t>index.css</a:t>
            </a:r>
            <a:r>
              <a:rPr lang="he-IL" sz="2000" b="1" dirty="0">
                <a:solidFill>
                  <a:schemeClr val="bg1"/>
                </a:solidFill>
                <a:latin typeface="almoniNeue"/>
              </a:rPr>
              <a:t> – קובץ העיצוב של הקומפוננט </a:t>
            </a:r>
            <a:r>
              <a:rPr lang="en-US" sz="2000" b="1" dirty="0">
                <a:solidFill>
                  <a:schemeClr val="bg1"/>
                </a:solidFill>
                <a:latin typeface="almoniNeue"/>
              </a:rPr>
              <a:t>index</a:t>
            </a:r>
            <a:endParaRPr lang="he-IL" sz="2000" dirty="0">
              <a:solidFill>
                <a:schemeClr val="bg1"/>
              </a:solidFill>
              <a:latin typeface="almoniNeue"/>
            </a:endParaRPr>
          </a:p>
          <a:p>
            <a:pPr marL="342900" indent="-342900">
              <a:lnSpc>
                <a:spcPct val="150000"/>
              </a:lnSpc>
              <a:buFont typeface="Arial" panose="020B0604020202020204" pitchFamily="34" charset="0"/>
              <a:buChar char="•"/>
            </a:pPr>
            <a:r>
              <a:rPr lang="en-US" sz="2000" b="1" dirty="0">
                <a:solidFill>
                  <a:schemeClr val="bg1"/>
                </a:solidFill>
                <a:latin typeface="almoniNeue"/>
              </a:rPr>
              <a:t>index.js</a:t>
            </a:r>
            <a:r>
              <a:rPr lang="he-IL" sz="2000" b="1" dirty="0">
                <a:solidFill>
                  <a:schemeClr val="bg1"/>
                </a:solidFill>
                <a:latin typeface="almoniNeue"/>
              </a:rPr>
              <a:t> – קובץ הלוגיקה של קומפוננט </a:t>
            </a:r>
            <a:r>
              <a:rPr lang="en-US" sz="2000" b="1" dirty="0">
                <a:solidFill>
                  <a:schemeClr val="bg1"/>
                </a:solidFill>
                <a:latin typeface="almoniNeue"/>
              </a:rPr>
              <a:t>index</a:t>
            </a:r>
          </a:p>
          <a:p>
            <a:pPr marL="342900" indent="-342900">
              <a:lnSpc>
                <a:spcPct val="150000"/>
              </a:lnSpc>
              <a:buFont typeface="Arial" panose="020B0604020202020204" pitchFamily="34" charset="0"/>
              <a:buChar char="•"/>
            </a:pPr>
            <a:r>
              <a:rPr lang="en-US" sz="2000" b="1" dirty="0" err="1">
                <a:solidFill>
                  <a:schemeClr val="bg1"/>
                </a:solidFill>
                <a:latin typeface="almoniNeue"/>
              </a:rPr>
              <a:t>logo.svg</a:t>
            </a:r>
            <a:r>
              <a:rPr lang="he-IL" sz="2000" b="1" dirty="0">
                <a:solidFill>
                  <a:schemeClr val="bg1"/>
                </a:solidFill>
                <a:latin typeface="almoniNeue"/>
              </a:rPr>
              <a:t> – קובץ הלוגו של ריאקט</a:t>
            </a:r>
          </a:p>
          <a:p>
            <a:pPr marL="342900" indent="-342900">
              <a:lnSpc>
                <a:spcPct val="150000"/>
              </a:lnSpc>
              <a:buFont typeface="Arial" panose="020B0604020202020204" pitchFamily="34" charset="0"/>
              <a:buChar char="•"/>
            </a:pPr>
            <a:r>
              <a:rPr lang="en-US" sz="2000" b="1" dirty="0">
                <a:solidFill>
                  <a:schemeClr val="bg1"/>
                </a:solidFill>
                <a:latin typeface="almoniNeue"/>
              </a:rPr>
              <a:t>reportWebVitals.js</a:t>
            </a:r>
            <a:r>
              <a:rPr lang="he-IL" sz="2000" b="1" dirty="0">
                <a:solidFill>
                  <a:schemeClr val="bg1"/>
                </a:solidFill>
                <a:latin typeface="almoniNeue"/>
              </a:rPr>
              <a:t> – בדיקת אופטימיזציה של האפליקציה</a:t>
            </a:r>
          </a:p>
          <a:p>
            <a:pPr marL="342900" indent="-342900">
              <a:lnSpc>
                <a:spcPct val="150000"/>
              </a:lnSpc>
              <a:buFont typeface="Arial" panose="020B0604020202020204" pitchFamily="34" charset="0"/>
              <a:buChar char="•"/>
            </a:pPr>
            <a:r>
              <a:rPr lang="en-US" sz="2000" b="1" dirty="0">
                <a:solidFill>
                  <a:schemeClr val="bg1"/>
                </a:solidFill>
                <a:latin typeface="almoniNeue"/>
              </a:rPr>
              <a:t>setupTests.js</a:t>
            </a:r>
            <a:r>
              <a:rPr lang="he-IL" sz="2000" b="1" dirty="0">
                <a:solidFill>
                  <a:schemeClr val="bg1"/>
                </a:solidFill>
                <a:latin typeface="almoniNeue"/>
              </a:rPr>
              <a:t> </a:t>
            </a:r>
            <a:r>
              <a:rPr lang="he-IL" sz="2000" dirty="0">
                <a:solidFill>
                  <a:schemeClr val="bg1"/>
                </a:solidFill>
                <a:latin typeface="almoniNeue"/>
              </a:rPr>
              <a:t>– קובץ הבדיקות המרכזי של האפליקציה</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sp>
        <p:nvSpPr>
          <p:cNvPr id="5" name="תיבת טקסט 4">
            <a:extLst>
              <a:ext uri="{FF2B5EF4-FFF2-40B4-BE49-F238E27FC236}">
                <a16:creationId xmlns:a16="http://schemas.microsoft.com/office/drawing/2014/main" id="{D0DA958A-7C26-3522-1639-CF192D93CC66}"/>
              </a:ext>
            </a:extLst>
          </p:cNvPr>
          <p:cNvSpPr txBox="1"/>
          <p:nvPr/>
        </p:nvSpPr>
        <p:spPr>
          <a:xfrm>
            <a:off x="6770703" y="5988725"/>
            <a:ext cx="4729816" cy="584775"/>
          </a:xfrm>
          <a:prstGeom prst="rect">
            <a:avLst/>
          </a:prstGeom>
          <a:noFill/>
        </p:spPr>
        <p:txBody>
          <a:bodyPr wrap="square">
            <a:spAutoFit/>
          </a:bodyPr>
          <a:lstStyle/>
          <a:p>
            <a:pPr marL="285750" indent="-285750">
              <a:buFont typeface="Calibri" panose="020F0502020204030204" pitchFamily="34" charset="0"/>
              <a:buChar char="!"/>
            </a:pPr>
            <a:r>
              <a:rPr lang="he-IL" sz="1600" b="1" dirty="0">
                <a:solidFill>
                  <a:srgbClr val="7DD2FF"/>
                </a:solidFill>
                <a:hlinkClick r:id="rId4">
                  <a:extLst>
                    <a:ext uri="{A12FA001-AC4F-418D-AE19-62706E023703}">
                      <ahyp:hlinkClr xmlns:ahyp="http://schemas.microsoft.com/office/drawing/2018/hyperlinkcolor" val="tx"/>
                    </a:ext>
                  </a:extLst>
                </a:hlinkClick>
              </a:rPr>
              <a:t>לינק לסרטון שמסביר על </a:t>
            </a:r>
            <a:r>
              <a:rPr lang="en-US" sz="1600" b="1" dirty="0">
                <a:solidFill>
                  <a:srgbClr val="7DD2FF"/>
                </a:solidFill>
                <a:hlinkClick r:id="rId4">
                  <a:extLst>
                    <a:ext uri="{A12FA001-AC4F-418D-AE19-62706E023703}">
                      <ahyp:hlinkClr xmlns:ahyp="http://schemas.microsoft.com/office/drawing/2018/hyperlinkcolor" val="tx"/>
                    </a:ext>
                  </a:extLst>
                </a:hlinkClick>
              </a:rPr>
              <a:t>webVitals https://www.youtube.com/watch?v=00RoZflFE34</a:t>
            </a:r>
            <a:r>
              <a:rPr lang="he-IL" sz="1600" b="1" dirty="0">
                <a:solidFill>
                  <a:srgbClr val="7DD2FF"/>
                </a:solidFill>
              </a:rPr>
              <a:t>  </a:t>
            </a:r>
          </a:p>
        </p:txBody>
      </p: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תמונה 16">
            <a:extLst>
              <a:ext uri="{FF2B5EF4-FFF2-40B4-BE49-F238E27FC236}">
                <a16:creationId xmlns:a16="http://schemas.microsoft.com/office/drawing/2014/main" id="{77433E2D-E8AE-1BB4-F3D4-B9A7F6F4BD47}"/>
              </a:ext>
            </a:extLst>
          </p:cNvPr>
          <p:cNvPicPr>
            <a:picLocks noChangeAspect="1"/>
          </p:cNvPicPr>
          <p:nvPr/>
        </p:nvPicPr>
        <p:blipFill>
          <a:blip r:embed="rId5"/>
          <a:stretch>
            <a:fillRect/>
          </a:stretch>
        </p:blipFill>
        <p:spPr>
          <a:xfrm>
            <a:off x="424303" y="1622311"/>
            <a:ext cx="3219899" cy="3848637"/>
          </a:xfrm>
          <a:prstGeom prst="rect">
            <a:avLst/>
          </a:prstGeom>
        </p:spPr>
      </p:pic>
    </p:spTree>
    <p:extLst>
      <p:ext uri="{BB962C8B-B14F-4D97-AF65-F5344CB8AC3E}">
        <p14:creationId xmlns:p14="http://schemas.microsoft.com/office/powerpoint/2010/main" val="35028190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7658" y="1945044"/>
            <a:ext cx="4054136" cy="860302"/>
          </a:xfrm>
        </p:spPr>
        <p:txBody>
          <a:bodyPr>
            <a:noAutofit/>
          </a:bodyPr>
          <a:lstStyle/>
          <a:p>
            <a:pPr algn="ctr"/>
            <a:r>
              <a:rPr lang="en-US"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Router.jsx</a:t>
            </a:r>
            <a:endPar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7658" y="2805347"/>
            <a:ext cx="4054136" cy="186190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a:t>
            </a:r>
            <a:r>
              <a:rPr lang="en-US" sz="2000" dirty="0">
                <a:solidFill>
                  <a:schemeClr val="bg1"/>
                </a:solidFill>
              </a:rPr>
              <a:t>Route</a:t>
            </a:r>
            <a:r>
              <a:rPr lang="he-IL" sz="2000" dirty="0">
                <a:solidFill>
                  <a:schemeClr val="bg1"/>
                </a:solidFill>
              </a:rPr>
              <a:t> חדש שיעביר אותנו לקומפוננט </a:t>
            </a:r>
            <a:r>
              <a:rPr lang="en-US" sz="2000" dirty="0">
                <a:solidFill>
                  <a:schemeClr val="bg1"/>
                </a:solidFill>
              </a:rPr>
              <a:t>CardDetailsPage</a:t>
            </a:r>
            <a:r>
              <a:rPr lang="he-IL" sz="2000" dirty="0">
                <a:solidFill>
                  <a:schemeClr val="bg1"/>
                </a:solidFill>
              </a:rPr>
              <a:t> במידה ושורת הכתובות משתנה לכתובת אשר במפתח </a:t>
            </a:r>
            <a:r>
              <a:rPr lang="en-US" sz="2000" dirty="0">
                <a:solidFill>
                  <a:schemeClr val="bg1"/>
                </a:solidFill>
              </a:rPr>
              <a:t>ROUTES.CARD_INFO</a:t>
            </a:r>
            <a:r>
              <a:rPr lang="he-IL" sz="2000" dirty="0">
                <a:solidFill>
                  <a:schemeClr val="bg1"/>
                </a:solidFill>
              </a:rPr>
              <a:t> ונצפה לקבל בשורת הכתובות גם מפתח באובייקט </a:t>
            </a:r>
            <a:r>
              <a:rPr lang="en-US" sz="2000" dirty="0">
                <a:solidFill>
                  <a:schemeClr val="bg1"/>
                </a:solidFill>
              </a:rPr>
              <a:t>params</a:t>
            </a:r>
            <a:r>
              <a:rPr lang="he-IL" sz="2000" dirty="0">
                <a:solidFill>
                  <a:schemeClr val="bg1"/>
                </a:solidFill>
              </a:rPr>
              <a:t> בשם </a:t>
            </a:r>
            <a:r>
              <a:rPr lang="en-US" sz="2000" dirty="0">
                <a:solidFill>
                  <a:schemeClr val="bg1"/>
                </a:solidFill>
              </a:rPr>
              <a:t>id</a:t>
            </a:r>
            <a:endParaRPr lang="he-IL" sz="2000" dirty="0">
              <a:solidFill>
                <a:schemeClr val="bg1"/>
              </a:solidFill>
            </a:endParaRPr>
          </a:p>
        </p:txBody>
      </p:sp>
      <p:pic>
        <p:nvPicPr>
          <p:cNvPr id="8" name="תמונה 7">
            <a:extLst>
              <a:ext uri="{FF2B5EF4-FFF2-40B4-BE49-F238E27FC236}">
                <a16:creationId xmlns:a16="http://schemas.microsoft.com/office/drawing/2014/main" id="{0C1E40C9-87B4-9F9C-3447-311EBE69D78B}"/>
              </a:ext>
            </a:extLst>
          </p:cNvPr>
          <p:cNvPicPr>
            <a:picLocks noChangeAspect="1"/>
          </p:cNvPicPr>
          <p:nvPr/>
        </p:nvPicPr>
        <p:blipFill>
          <a:blip r:embed="rId4"/>
          <a:stretch>
            <a:fillRect/>
          </a:stretch>
        </p:blipFill>
        <p:spPr>
          <a:xfrm>
            <a:off x="430953" y="778328"/>
            <a:ext cx="7049038" cy="5301343"/>
          </a:xfrm>
          <a:prstGeom prst="rect">
            <a:avLst/>
          </a:prstGeom>
        </p:spPr>
      </p:pic>
      <p:cxnSp>
        <p:nvCxnSpPr>
          <p:cNvPr id="10" name="מחבר חץ ישר 9">
            <a:extLst>
              <a:ext uri="{FF2B5EF4-FFF2-40B4-BE49-F238E27FC236}">
                <a16:creationId xmlns:a16="http://schemas.microsoft.com/office/drawing/2014/main" id="{2624384B-8844-82DE-9227-844931795594}"/>
              </a:ext>
            </a:extLst>
          </p:cNvPr>
          <p:cNvCxnSpPr/>
          <p:nvPr/>
        </p:nvCxnSpPr>
        <p:spPr>
          <a:xfrm flipH="1">
            <a:off x="7515363" y="4391025"/>
            <a:ext cx="771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723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7183" y="1232417"/>
            <a:ext cx="4054136" cy="863081"/>
          </a:xfrm>
        </p:spPr>
        <p:txBody>
          <a:bodyPr>
            <a:noAutofit/>
          </a:bodyPr>
          <a:lstStyle/>
          <a:p>
            <a:pPr algn="ctr"/>
            <a:r>
              <a:rPr lang="en-US" sz="5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Card.jsx</a:t>
            </a:r>
            <a:endParaRPr lang="he-IL" sz="5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7183" y="2095499"/>
            <a:ext cx="4054136" cy="318504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בקומפוננט זה ניצור את הלוגיקה כך שבלחיצה על כרטיס עסקי ספציפי נועבר לדף עם הפרטים על הכרטיס</a:t>
            </a:r>
          </a:p>
          <a:p>
            <a:r>
              <a:rPr lang="he-IL" sz="2000" dirty="0">
                <a:solidFill>
                  <a:schemeClr val="bg1"/>
                </a:solidFill>
              </a:rPr>
              <a:t>ניצור קבוע בשם </a:t>
            </a:r>
            <a:r>
              <a:rPr lang="en-US" sz="2000" dirty="0">
                <a:solidFill>
                  <a:schemeClr val="bg1"/>
                </a:solidFill>
              </a:rPr>
              <a:t>navigate</a:t>
            </a:r>
            <a:r>
              <a:rPr lang="he-IL" sz="2000" dirty="0">
                <a:solidFill>
                  <a:schemeClr val="bg1"/>
                </a:solidFill>
              </a:rPr>
              <a:t> שערכו יהיה הערך שיחזור מהפעלת מטודת </a:t>
            </a:r>
            <a:r>
              <a:rPr lang="en-US" sz="2000" dirty="0">
                <a:solidFill>
                  <a:schemeClr val="bg1"/>
                </a:solidFill>
              </a:rPr>
              <a:t>useNavigate</a:t>
            </a:r>
          </a:p>
          <a:p>
            <a:r>
              <a:rPr lang="he-IL" sz="2000" dirty="0">
                <a:solidFill>
                  <a:schemeClr val="bg1"/>
                </a:solidFill>
              </a:rPr>
              <a:t>נאזין ללחיצה על אזור זה בכרטיס נפעיל את מטודת </a:t>
            </a:r>
            <a:r>
              <a:rPr lang="en-US" sz="2000" dirty="0">
                <a:solidFill>
                  <a:schemeClr val="bg1"/>
                </a:solidFill>
              </a:rPr>
              <a:t>navigate</a:t>
            </a:r>
            <a:r>
              <a:rPr lang="he-IL" sz="2000" dirty="0">
                <a:solidFill>
                  <a:schemeClr val="bg1"/>
                </a:solidFill>
              </a:rPr>
              <a:t> כאשר בפרמטר נעביר לה את כתובת </a:t>
            </a:r>
            <a:r>
              <a:rPr lang="en-US" sz="2000" dirty="0">
                <a:solidFill>
                  <a:schemeClr val="bg1"/>
                </a:solidFill>
              </a:rPr>
              <a:t>URL</a:t>
            </a:r>
            <a:r>
              <a:rPr lang="he-IL" sz="2000" dirty="0">
                <a:solidFill>
                  <a:schemeClr val="bg1"/>
                </a:solidFill>
              </a:rPr>
              <a:t> בנוסף את תעודת הזהות של הכרטיס</a:t>
            </a:r>
          </a:p>
        </p:txBody>
      </p:sp>
      <p:pic>
        <p:nvPicPr>
          <p:cNvPr id="6" name="תמונה 5">
            <a:extLst>
              <a:ext uri="{FF2B5EF4-FFF2-40B4-BE49-F238E27FC236}">
                <a16:creationId xmlns:a16="http://schemas.microsoft.com/office/drawing/2014/main" id="{652EE1AF-B29E-4102-77C0-8892FD6841C1}"/>
              </a:ext>
            </a:extLst>
          </p:cNvPr>
          <p:cNvPicPr>
            <a:picLocks noChangeAspect="1"/>
          </p:cNvPicPr>
          <p:nvPr/>
        </p:nvPicPr>
        <p:blipFill>
          <a:blip r:embed="rId4"/>
          <a:stretch>
            <a:fillRect/>
          </a:stretch>
        </p:blipFill>
        <p:spPr>
          <a:xfrm>
            <a:off x="631900" y="1577456"/>
            <a:ext cx="6646567" cy="3703087"/>
          </a:xfrm>
          <a:prstGeom prst="rect">
            <a:avLst/>
          </a:prstGeom>
        </p:spPr>
      </p:pic>
      <p:cxnSp>
        <p:nvCxnSpPr>
          <p:cNvPr id="9" name="מחבר: מרפקי 8">
            <a:extLst>
              <a:ext uri="{FF2B5EF4-FFF2-40B4-BE49-F238E27FC236}">
                <a16:creationId xmlns:a16="http://schemas.microsoft.com/office/drawing/2014/main" id="{E6543B4F-2E31-3234-F38C-26C8F69E96DB}"/>
              </a:ext>
            </a:extLst>
          </p:cNvPr>
          <p:cNvCxnSpPr/>
          <p:nvPr/>
        </p:nvCxnSpPr>
        <p:spPr>
          <a:xfrm rot="10800000">
            <a:off x="4210050" y="1895475"/>
            <a:ext cx="4248150" cy="1314450"/>
          </a:xfrm>
          <a:prstGeom prst="bentConnector3">
            <a:avLst>
              <a:gd name="adj1" fmla="val 172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F7DCA8D3-256E-E434-0B4E-651BCFC4D330}"/>
              </a:ext>
            </a:extLst>
          </p:cNvPr>
          <p:cNvCxnSpPr/>
          <p:nvPr/>
        </p:nvCxnSpPr>
        <p:spPr>
          <a:xfrm rot="10800000">
            <a:off x="6315075" y="3181351"/>
            <a:ext cx="2114550" cy="100012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7167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88609" y="1781176"/>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88609" y="2552700"/>
            <a:ext cx="4054136" cy="226695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לחיצה על כרטיס הובילה אותנו לדף שמציג את קומפוננט </a:t>
            </a:r>
            <a:r>
              <a:rPr lang="en-US" sz="2000" dirty="0" err="1">
                <a:solidFill>
                  <a:schemeClr val="bg1"/>
                </a:solidFill>
              </a:rPr>
              <a:t>CardDetails.jsx</a:t>
            </a:r>
            <a:r>
              <a:rPr lang="he-IL" sz="2000" dirty="0">
                <a:solidFill>
                  <a:schemeClr val="bg1"/>
                </a:solidFill>
              </a:rPr>
              <a:t> </a:t>
            </a:r>
          </a:p>
          <a:p>
            <a:pPr marL="0" indent="0">
              <a:buNone/>
            </a:pPr>
            <a:r>
              <a:rPr lang="he-IL" sz="2000" dirty="0">
                <a:solidFill>
                  <a:schemeClr val="bg1"/>
                </a:solidFill>
              </a:rPr>
              <a:t>ומוצג לנו תעודת הזהות של הכרטיס בתוכה אותה הקומפוננט לקחה מאובייקט ה </a:t>
            </a:r>
            <a:r>
              <a:rPr lang="en-US" sz="2000" dirty="0">
                <a:solidFill>
                  <a:schemeClr val="bg1"/>
                </a:solidFill>
              </a:rPr>
              <a:t>params</a:t>
            </a:r>
            <a:r>
              <a:rPr lang="he-IL" sz="2000" dirty="0">
                <a:solidFill>
                  <a:schemeClr val="bg1"/>
                </a:solidFill>
              </a:rPr>
              <a:t> באמצעות המטודה </a:t>
            </a:r>
            <a:r>
              <a:rPr lang="en-US" sz="2000" dirty="0">
                <a:solidFill>
                  <a:schemeClr val="bg1"/>
                </a:solidFill>
              </a:rPr>
              <a:t>useParams</a:t>
            </a:r>
            <a:endParaRPr lang="he-IL" sz="2000" dirty="0">
              <a:solidFill>
                <a:schemeClr val="bg1"/>
              </a:solidFill>
            </a:endParaRPr>
          </a:p>
        </p:txBody>
      </p:sp>
      <p:pic>
        <p:nvPicPr>
          <p:cNvPr id="7" name="תמונה 6">
            <a:extLst>
              <a:ext uri="{FF2B5EF4-FFF2-40B4-BE49-F238E27FC236}">
                <a16:creationId xmlns:a16="http://schemas.microsoft.com/office/drawing/2014/main" id="{7C80EE05-8B21-C7DA-CA21-EC4BE77E79DC}"/>
              </a:ext>
            </a:extLst>
          </p:cNvPr>
          <p:cNvPicPr>
            <a:picLocks noChangeAspect="1"/>
          </p:cNvPicPr>
          <p:nvPr/>
        </p:nvPicPr>
        <p:blipFill>
          <a:blip r:embed="rId4"/>
          <a:stretch>
            <a:fillRect/>
          </a:stretch>
        </p:blipFill>
        <p:spPr>
          <a:xfrm>
            <a:off x="2443052" y="754024"/>
            <a:ext cx="3006318" cy="5349952"/>
          </a:xfrm>
          <a:prstGeom prst="rect">
            <a:avLst/>
          </a:prstGeom>
          <a:effectLst>
            <a:outerShdw blurRad="50800" dist="38100" dir="2700000" algn="tl" rotWithShape="0">
              <a:prstClr val="black">
                <a:alpha val="40000"/>
              </a:prstClr>
            </a:outerShdw>
          </a:effectLst>
        </p:spPr>
      </p:pic>
      <p:cxnSp>
        <p:nvCxnSpPr>
          <p:cNvPr id="11" name="מחבר חץ ישר 10">
            <a:extLst>
              <a:ext uri="{FF2B5EF4-FFF2-40B4-BE49-F238E27FC236}">
                <a16:creationId xmlns:a16="http://schemas.microsoft.com/office/drawing/2014/main" id="{C8F763F7-55B9-825B-3A06-0DA53E0BA335}"/>
              </a:ext>
            </a:extLst>
          </p:cNvPr>
          <p:cNvCxnSpPr>
            <a:cxnSpLocks/>
          </p:cNvCxnSpPr>
          <p:nvPr/>
        </p:nvCxnSpPr>
        <p:spPr>
          <a:xfrm flipH="1">
            <a:off x="5229225" y="3429000"/>
            <a:ext cx="3181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416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Nested Routes</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לייצר תפריט ניווט בתוך קומפוננט</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צפן מפ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3322986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28830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742111" y="771570"/>
            <a:ext cx="4054136" cy="1048264"/>
          </a:xfrm>
        </p:spPr>
        <p:txBody>
          <a:bodyPr>
            <a:noAutofit/>
          </a:bodyPr>
          <a:lstStyle/>
          <a:p>
            <a:pPr algn="ctr"/>
            <a:r>
              <a:rPr lang="en-US"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Router.jsx</a:t>
            </a:r>
            <a:endParaRPr lang="he-IL"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9670" y="1819834"/>
            <a:ext cx="4639018" cy="4016190"/>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rPr>
              <a:t>React-router-dom</a:t>
            </a:r>
            <a:r>
              <a:rPr lang="he-IL" sz="2000" dirty="0">
                <a:solidFill>
                  <a:schemeClr val="bg1"/>
                </a:solidFill>
              </a:rPr>
              <a:t> נותנת לנו דרך קלה ונוחה ליצור </a:t>
            </a:r>
            <a:r>
              <a:rPr lang="en-US" sz="2000" dirty="0">
                <a:solidFill>
                  <a:schemeClr val="bg1"/>
                </a:solidFill>
              </a:rPr>
              <a:t>nested Route</a:t>
            </a:r>
            <a:r>
              <a:rPr lang="he-IL" sz="2000" dirty="0">
                <a:solidFill>
                  <a:schemeClr val="bg1"/>
                </a:solidFill>
              </a:rPr>
              <a:t> . ישנן שלושה שלבים כאשר השלב הראשון הוא עטיפת הקומפוננטות </a:t>
            </a:r>
            <a:r>
              <a:rPr lang="en-US" sz="2000" dirty="0">
                <a:solidFill>
                  <a:schemeClr val="bg1"/>
                </a:solidFill>
              </a:rPr>
              <a:t>Route</a:t>
            </a:r>
            <a:r>
              <a:rPr lang="he-IL" sz="2000" dirty="0">
                <a:solidFill>
                  <a:schemeClr val="bg1"/>
                </a:solidFill>
              </a:rPr>
              <a:t> בקומפוננט </a:t>
            </a:r>
            <a:r>
              <a:rPr lang="en-US" sz="2000" dirty="0">
                <a:solidFill>
                  <a:schemeClr val="bg1"/>
                </a:solidFill>
              </a:rPr>
              <a:t>Route</a:t>
            </a:r>
            <a:r>
              <a:rPr lang="he-IL" sz="2000" dirty="0">
                <a:solidFill>
                  <a:schemeClr val="bg1"/>
                </a:solidFill>
              </a:rPr>
              <a:t> הראשית. בדוגמה שלהלן:</a:t>
            </a:r>
          </a:p>
          <a:p>
            <a:r>
              <a:rPr lang="he-IL" sz="2000" dirty="0">
                <a:solidFill>
                  <a:schemeClr val="bg1"/>
                </a:solidFill>
              </a:rPr>
              <a:t>יצרנו תגית סוגרת לקומפוננט </a:t>
            </a:r>
            <a:r>
              <a:rPr lang="en-US" sz="2000" dirty="0">
                <a:solidFill>
                  <a:schemeClr val="bg1"/>
                </a:solidFill>
              </a:rPr>
              <a:t>Route</a:t>
            </a:r>
            <a:r>
              <a:rPr lang="he-IL" sz="2000" dirty="0">
                <a:solidFill>
                  <a:schemeClr val="bg1"/>
                </a:solidFill>
              </a:rPr>
              <a:t> שמאפיין ה – </a:t>
            </a:r>
            <a:r>
              <a:rPr lang="en-US" sz="2000" dirty="0">
                <a:solidFill>
                  <a:schemeClr val="bg1"/>
                </a:solidFill>
              </a:rPr>
              <a:t>path</a:t>
            </a:r>
            <a:r>
              <a:rPr lang="he-IL" sz="2000" dirty="0">
                <a:solidFill>
                  <a:schemeClr val="bg1"/>
                </a:solidFill>
              </a:rPr>
              <a:t> שלה שווה ל – </a:t>
            </a:r>
            <a:r>
              <a:rPr lang="en-US" sz="2000" dirty="0">
                <a:solidFill>
                  <a:schemeClr val="bg1"/>
                </a:solidFill>
              </a:rPr>
              <a:t>“/sandbox”</a:t>
            </a:r>
            <a:r>
              <a:rPr lang="he-IL" sz="2000" dirty="0">
                <a:solidFill>
                  <a:schemeClr val="bg1"/>
                </a:solidFill>
              </a:rPr>
              <a:t> והקומפוננט שהיא מצגיה הוא </a:t>
            </a:r>
            <a:r>
              <a:rPr lang="en-US" sz="2000" dirty="0">
                <a:solidFill>
                  <a:schemeClr val="bg1"/>
                </a:solidFill>
              </a:rPr>
              <a:t>Sandbox</a:t>
            </a:r>
          </a:p>
          <a:p>
            <a:r>
              <a:rPr lang="he-IL" sz="2000" dirty="0">
                <a:solidFill>
                  <a:schemeClr val="bg1"/>
                </a:solidFill>
              </a:rPr>
              <a:t>בקומפוננטות הבנים אין לי צורך לרשום את הכתובת המלאה אלא ארשום במאפיין </a:t>
            </a:r>
            <a:r>
              <a:rPr lang="en-US" sz="2000" dirty="0">
                <a:solidFill>
                  <a:schemeClr val="bg1"/>
                </a:solidFill>
              </a:rPr>
              <a:t>path</a:t>
            </a:r>
            <a:r>
              <a:rPr lang="he-IL" sz="2000" dirty="0">
                <a:solidFill>
                  <a:schemeClr val="bg1"/>
                </a:solidFill>
              </a:rPr>
              <a:t> את הכתובת הרלטיבית שלהם (ללא </a:t>
            </a:r>
            <a:r>
              <a:rPr lang="he-IL" sz="2000" dirty="0" err="1">
                <a:solidFill>
                  <a:schemeClr val="bg1"/>
                </a:solidFill>
              </a:rPr>
              <a:t>סלאש</a:t>
            </a:r>
            <a:r>
              <a:rPr lang="he-IL" sz="2000" dirty="0">
                <a:solidFill>
                  <a:schemeClr val="bg1"/>
                </a:solidFill>
              </a:rPr>
              <a:t> בתחילת כתובת ה - </a:t>
            </a:r>
            <a:r>
              <a:rPr lang="en-US" sz="2000" dirty="0">
                <a:solidFill>
                  <a:schemeClr val="bg1"/>
                </a:solidFill>
              </a:rPr>
              <a:t>url</a:t>
            </a:r>
            <a:r>
              <a:rPr lang="he-IL" sz="2000" dirty="0">
                <a:solidFill>
                  <a:schemeClr val="bg1"/>
                </a:solidFill>
              </a:rPr>
              <a:t>)</a:t>
            </a:r>
          </a:p>
        </p:txBody>
      </p:sp>
      <p:pic>
        <p:nvPicPr>
          <p:cNvPr id="6" name="תמונה 5">
            <a:extLst>
              <a:ext uri="{FF2B5EF4-FFF2-40B4-BE49-F238E27FC236}">
                <a16:creationId xmlns:a16="http://schemas.microsoft.com/office/drawing/2014/main" id="{CD4132D1-D896-E84E-2E50-E65CF9A4436C}"/>
              </a:ext>
            </a:extLst>
          </p:cNvPr>
          <p:cNvPicPr>
            <a:picLocks noChangeAspect="1"/>
          </p:cNvPicPr>
          <p:nvPr/>
        </p:nvPicPr>
        <p:blipFill>
          <a:blip r:embed="rId4"/>
          <a:stretch>
            <a:fillRect/>
          </a:stretch>
        </p:blipFill>
        <p:spPr>
          <a:xfrm>
            <a:off x="0" y="0"/>
            <a:ext cx="6715914" cy="6858000"/>
          </a:xfrm>
          <a:prstGeom prst="rect">
            <a:avLst/>
          </a:prstGeom>
        </p:spPr>
      </p:pic>
      <p:cxnSp>
        <p:nvCxnSpPr>
          <p:cNvPr id="9" name="מחבר: מרפקי 8">
            <a:extLst>
              <a:ext uri="{FF2B5EF4-FFF2-40B4-BE49-F238E27FC236}">
                <a16:creationId xmlns:a16="http://schemas.microsoft.com/office/drawing/2014/main" id="{F1FA6C27-5DAD-9F73-E8A7-6FC8CAB310D8}"/>
              </a:ext>
            </a:extLst>
          </p:cNvPr>
          <p:cNvCxnSpPr/>
          <p:nvPr/>
        </p:nvCxnSpPr>
        <p:spPr>
          <a:xfrm rot="10800000">
            <a:off x="5253318" y="3048001"/>
            <a:ext cx="2976282" cy="475129"/>
          </a:xfrm>
          <a:prstGeom prst="bentConnector3">
            <a:avLst>
              <a:gd name="adj1" fmla="val 367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38FE580A-AD50-46BF-0500-D68164884771}"/>
              </a:ext>
            </a:extLst>
          </p:cNvPr>
          <p:cNvCxnSpPr/>
          <p:nvPr/>
        </p:nvCxnSpPr>
        <p:spPr>
          <a:xfrm flipH="1">
            <a:off x="5387788" y="4778189"/>
            <a:ext cx="216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7048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28830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04846" y="1703300"/>
            <a:ext cx="4661647" cy="860302"/>
          </a:xfrm>
        </p:spPr>
        <p:txBody>
          <a:bodyPr>
            <a:noAutofit/>
          </a:bodyPr>
          <a:lstStyle/>
          <a:p>
            <a:pPr algn="ctr"/>
            <a:r>
              <a:rPr lang="en-US"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Sandbox.jsx</a:t>
            </a:r>
            <a:endParaRPr lang="he-IL" sz="4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04845" y="2563602"/>
            <a:ext cx="4661647" cy="173079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בשלב שני נייבא את קומפוננט </a:t>
            </a:r>
            <a:r>
              <a:rPr lang="en-US" sz="2000" dirty="0">
                <a:solidFill>
                  <a:schemeClr val="bg1"/>
                </a:solidFill>
              </a:rPr>
              <a:t>Outlet</a:t>
            </a:r>
            <a:r>
              <a:rPr lang="he-IL" sz="2000" dirty="0">
                <a:solidFill>
                  <a:schemeClr val="bg1"/>
                </a:solidFill>
              </a:rPr>
              <a:t> מתוך </a:t>
            </a:r>
            <a:r>
              <a:rPr lang="en-US" sz="2000" dirty="0">
                <a:solidFill>
                  <a:schemeClr val="bg1"/>
                </a:solidFill>
              </a:rPr>
              <a:t>react-router-dom</a:t>
            </a:r>
            <a:r>
              <a:rPr lang="he-IL" sz="2000" dirty="0">
                <a:solidFill>
                  <a:schemeClr val="bg1"/>
                </a:solidFill>
              </a:rPr>
              <a:t> ונציב אותה במקום בו אנו רוצים להציג את התוכן</a:t>
            </a:r>
          </a:p>
          <a:p>
            <a:r>
              <a:rPr lang="he-IL" sz="2000" dirty="0">
                <a:solidFill>
                  <a:schemeClr val="bg1"/>
                </a:solidFill>
              </a:rPr>
              <a:t>ושלב שלישי ניצור תפריט ניווט שינווט את הגולש לכתובות הרלוונטיות </a:t>
            </a:r>
          </a:p>
        </p:txBody>
      </p:sp>
      <p:pic>
        <p:nvPicPr>
          <p:cNvPr id="7" name="תמונה 6">
            <a:extLst>
              <a:ext uri="{FF2B5EF4-FFF2-40B4-BE49-F238E27FC236}">
                <a16:creationId xmlns:a16="http://schemas.microsoft.com/office/drawing/2014/main" id="{9861CEB3-2A7B-06A8-5CAA-D87284E0B7F1}"/>
              </a:ext>
            </a:extLst>
          </p:cNvPr>
          <p:cNvPicPr>
            <a:picLocks noChangeAspect="1"/>
          </p:cNvPicPr>
          <p:nvPr/>
        </p:nvPicPr>
        <p:blipFill>
          <a:blip r:embed="rId4"/>
          <a:stretch>
            <a:fillRect/>
          </a:stretch>
        </p:blipFill>
        <p:spPr>
          <a:xfrm>
            <a:off x="0" y="0"/>
            <a:ext cx="6641523" cy="6858000"/>
          </a:xfrm>
          <a:prstGeom prst="rect">
            <a:avLst/>
          </a:prstGeom>
        </p:spPr>
      </p:pic>
      <p:cxnSp>
        <p:nvCxnSpPr>
          <p:cNvPr id="9" name="מחבר: מרפקי 8">
            <a:extLst>
              <a:ext uri="{FF2B5EF4-FFF2-40B4-BE49-F238E27FC236}">
                <a16:creationId xmlns:a16="http://schemas.microsoft.com/office/drawing/2014/main" id="{47763C7D-04EF-9526-ECE2-09D6CA355053}"/>
              </a:ext>
            </a:extLst>
          </p:cNvPr>
          <p:cNvCxnSpPr/>
          <p:nvPr/>
        </p:nvCxnSpPr>
        <p:spPr>
          <a:xfrm rot="10800000">
            <a:off x="4114801" y="1219201"/>
            <a:ext cx="3361765" cy="1541929"/>
          </a:xfrm>
          <a:prstGeom prst="bentConnector3">
            <a:avLst>
              <a:gd name="adj1" fmla="val 134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CE6E6CFB-6923-29DE-34D9-2070CC44E312}"/>
              </a:ext>
            </a:extLst>
          </p:cNvPr>
          <p:cNvCxnSpPr>
            <a:stCxn id="3" idx="3"/>
          </p:cNvCxnSpPr>
          <p:nvPr/>
        </p:nvCxnSpPr>
        <p:spPr>
          <a:xfrm flipH="1">
            <a:off x="2286000" y="3429000"/>
            <a:ext cx="9780492" cy="2111188"/>
          </a:xfrm>
          <a:prstGeom prst="bentConnector3">
            <a:avLst>
              <a:gd name="adj1" fmla="val -5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8845FF3A-D811-8EBF-8A54-F6666EF5636B}"/>
              </a:ext>
            </a:extLst>
          </p:cNvPr>
          <p:cNvCxnSpPr/>
          <p:nvPr/>
        </p:nvCxnSpPr>
        <p:spPr>
          <a:xfrm flipH="1">
            <a:off x="6641523" y="3729318"/>
            <a:ext cx="10770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0245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6539" y="2436706"/>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6539" y="3208230"/>
            <a:ext cx="4054136" cy="126515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לחיצה קישור תוביל לקומפוננט שתציג את תוכנו וכל עוד אנו נשארים בקישור הראשי של </a:t>
            </a:r>
            <a:r>
              <a:rPr lang="en-US" sz="2000" dirty="0">
                <a:solidFill>
                  <a:schemeClr val="bg1"/>
                </a:solidFill>
              </a:rPr>
              <a:t>sandbox</a:t>
            </a:r>
            <a:r>
              <a:rPr lang="he-IL" sz="2000" dirty="0">
                <a:solidFill>
                  <a:schemeClr val="bg1"/>
                </a:solidFill>
              </a:rPr>
              <a:t> תפריט הניווט של הקומפוננט יישאר</a:t>
            </a:r>
          </a:p>
        </p:txBody>
      </p:sp>
      <p:pic>
        <p:nvPicPr>
          <p:cNvPr id="6" name="תמונה 5">
            <a:extLst>
              <a:ext uri="{FF2B5EF4-FFF2-40B4-BE49-F238E27FC236}">
                <a16:creationId xmlns:a16="http://schemas.microsoft.com/office/drawing/2014/main" id="{675123E3-B92B-A9C2-0715-7843BC815021}"/>
              </a:ext>
            </a:extLst>
          </p:cNvPr>
          <p:cNvPicPr>
            <a:picLocks noChangeAspect="1"/>
          </p:cNvPicPr>
          <p:nvPr/>
        </p:nvPicPr>
        <p:blipFill>
          <a:blip r:embed="rId4"/>
          <a:stretch>
            <a:fillRect/>
          </a:stretch>
        </p:blipFill>
        <p:spPr>
          <a:xfrm>
            <a:off x="526886" y="1773318"/>
            <a:ext cx="6846372" cy="33113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77320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33678" y="32584"/>
            <a:ext cx="4386958"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a:t>
            </a:r>
            <a:br>
              <a:rPr lang="he-IL" sz="4000" dirty="0">
                <a:solidFill>
                  <a:schemeClr val="bg1"/>
                </a:solidFill>
                <a:cs typeface="+mn-cs"/>
              </a:rPr>
            </a:br>
            <a:r>
              <a:rPr lang="he-IL" sz="4000" dirty="0">
                <a:solidFill>
                  <a:schemeClr val="bg1"/>
                </a:solidFill>
                <a:cs typeface="+mn-cs"/>
              </a:rPr>
              <a:t> </a:t>
            </a:r>
            <a:r>
              <a:rPr lang="en-US" sz="4000" dirty="0">
                <a:solidFill>
                  <a:schemeClr val="bg1"/>
                </a:solidFill>
                <a:cs typeface="+mn-cs"/>
              </a:rPr>
              <a:t>Nested Routs</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1637212"/>
            <a:ext cx="6636808" cy="4457082"/>
          </a:xfrm>
          <a:effectLst/>
        </p:spPr>
        <p:txBody>
          <a:bodyPr anchor="ctr">
            <a:normAutofit/>
          </a:bodyPr>
          <a:lstStyle/>
          <a:p>
            <a:pPr lvl="1"/>
            <a:r>
              <a:rPr lang="he-IL" dirty="0"/>
              <a:t>צור תפריט ניווט בקומפוננט </a:t>
            </a:r>
            <a:r>
              <a:rPr lang="en-US" dirty="0"/>
              <a:t>Sandbox</a:t>
            </a:r>
            <a:r>
              <a:rPr lang="he-IL" dirty="0"/>
              <a:t> כך שעל כל תיקייה בתוך תיקיית </a:t>
            </a:r>
            <a:r>
              <a:rPr lang="en-US" dirty="0"/>
              <a:t>sandbox</a:t>
            </a:r>
            <a:r>
              <a:rPr lang="he-IL" dirty="0"/>
              <a:t> יש ליצור תפריט ניווט משלה עם התצוגה המתאימה לה כפי שמופיע בדוגמה מצד שמאל</a:t>
            </a:r>
          </a:p>
          <a:p>
            <a:pPr lvl="2"/>
            <a:endParaRPr lang="he-IL" dirty="0"/>
          </a:p>
        </p:txBody>
      </p:sp>
      <p:sp>
        <p:nvSpPr>
          <p:cNvPr id="7" name="תיבת טקסט 6">
            <a:extLst>
              <a:ext uri="{FF2B5EF4-FFF2-40B4-BE49-F238E27FC236}">
                <a16:creationId xmlns:a16="http://schemas.microsoft.com/office/drawing/2014/main" id="{DCC0C28B-81AB-9499-8451-28CC621F6C6B}"/>
              </a:ext>
            </a:extLst>
          </p:cNvPr>
          <p:cNvSpPr txBox="1"/>
          <p:nvPr/>
        </p:nvSpPr>
        <p:spPr>
          <a:xfrm>
            <a:off x="4454313" y="763707"/>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10" name="תמונה 9">
            <a:extLst>
              <a:ext uri="{FF2B5EF4-FFF2-40B4-BE49-F238E27FC236}">
                <a16:creationId xmlns:a16="http://schemas.microsoft.com/office/drawing/2014/main" id="{BF0CF279-C443-D8C7-090A-BB0832356319}"/>
              </a:ext>
            </a:extLst>
          </p:cNvPr>
          <p:cNvPicPr>
            <a:picLocks noChangeAspect="1"/>
          </p:cNvPicPr>
          <p:nvPr/>
        </p:nvPicPr>
        <p:blipFill>
          <a:blip r:embed="rId6"/>
          <a:stretch>
            <a:fillRect/>
          </a:stretch>
        </p:blipFill>
        <p:spPr>
          <a:xfrm>
            <a:off x="897177" y="1706990"/>
            <a:ext cx="2659959" cy="4735155"/>
          </a:xfrm>
          <a:prstGeom prst="rect">
            <a:avLst/>
          </a:prstGeom>
        </p:spPr>
      </p:pic>
    </p:spTree>
    <p:extLst>
      <p:ext uri="{BB962C8B-B14F-4D97-AF65-F5344CB8AC3E}">
        <p14:creationId xmlns:p14="http://schemas.microsoft.com/office/powerpoint/2010/main" val="19067147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Life Cycle Hooks</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429000"/>
            <a:ext cx="8646851" cy="819713"/>
          </a:xfrm>
          <a:effectLst>
            <a:outerShdw blurRad="50800" dist="38100" dir="2700000" algn="tl" rotWithShape="0">
              <a:prstClr val="black">
                <a:alpha val="40000"/>
              </a:prstClr>
            </a:outerShdw>
          </a:effectLst>
        </p:spPr>
        <p:txBody>
          <a:bodyPr>
            <a:normAutofit lnSpcReduction="10000"/>
          </a:bodyPr>
          <a:lstStyle/>
          <a:p>
            <a:pPr marL="0" indent="0" algn="ctr">
              <a:buNone/>
            </a:pPr>
            <a:r>
              <a:rPr lang="he-IL" sz="2800" b="1" i="0" dirty="0">
                <a:solidFill>
                  <a:schemeClr val="bg1"/>
                </a:solidFill>
                <a:effectLst/>
                <a:latin typeface="almoniNeue"/>
              </a:rPr>
              <a:t>האזנה לאירועים של יצירת עדכון וחיסול קומפוננט והפעלת לוגיקה מוגדרת בהתאם </a:t>
            </a:r>
            <a:endParaRPr lang="en-US"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8DF8866A-F693-836E-5364-473BDF553C75}"/>
              </a:ext>
            </a:extLst>
          </p:cNvPr>
          <p:cNvSpPr txBox="1"/>
          <p:nvPr/>
        </p:nvSpPr>
        <p:spPr>
          <a:xfrm>
            <a:off x="1772572" y="4186323"/>
            <a:ext cx="8646851" cy="338554"/>
          </a:xfrm>
          <a:prstGeom prst="rect">
            <a:avLst/>
          </a:prstGeom>
          <a:noFill/>
        </p:spPr>
        <p:txBody>
          <a:bodyPr wrap="square">
            <a:spAutoFit/>
          </a:bodyPr>
          <a:lstStyle/>
          <a:p>
            <a:pPr algn="ctr"/>
            <a:r>
              <a:rPr lang="en-US" sz="1600" dirty="0">
                <a:hlinkClick r:id="rId7"/>
              </a:rPr>
              <a:t>https://reactrouter.com/en/main</a:t>
            </a:r>
            <a:r>
              <a:rPr lang="en-US" sz="1600" dirty="0"/>
              <a:t> </a:t>
            </a:r>
            <a:endParaRPr lang="he-IL" sz="1600" dirty="0"/>
          </a:p>
        </p:txBody>
      </p:sp>
    </p:spTree>
    <p:extLst>
      <p:ext uri="{BB962C8B-B14F-4D97-AF65-F5344CB8AC3E}">
        <p14:creationId xmlns:p14="http://schemas.microsoft.com/office/powerpoint/2010/main" val="19820746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0"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523999" y="1096392"/>
            <a:ext cx="9144000" cy="1084638"/>
          </a:xfrm>
          <a:effectLst>
            <a:outerShdw blurRad="50800" dist="38100" dir="2700000" algn="tl" rotWithShape="0">
              <a:prstClr val="black">
                <a:alpha val="40000"/>
              </a:prstClr>
            </a:outerShdw>
          </a:effectLst>
        </p:spPr>
        <p:txBody>
          <a:bodyPr>
            <a:normAutofit/>
          </a:bodyPr>
          <a:lstStyle/>
          <a:p>
            <a:r>
              <a:rPr lang="en-US" sz="6600" u="sng" dirty="0">
                <a:solidFill>
                  <a:schemeClr val="bg1"/>
                </a:solidFill>
                <a:latin typeface="Aharoni" panose="02010803020104030203" pitchFamily="2" charset="-79"/>
                <a:cs typeface="Aharoni" panose="02010803020104030203" pitchFamily="2" charset="-79"/>
              </a:rPr>
              <a:t>Lifecycle Hooks</a:t>
            </a:r>
            <a:endParaRPr lang="he-IL" sz="6600" u="sng" dirty="0">
              <a:solidFill>
                <a:schemeClr val="bg1"/>
              </a:solidFill>
              <a:latin typeface="Aharoni" panose="02010803020104030203" pitchFamily="2" charset="-79"/>
              <a:cs typeface="Aharoni" panose="02010803020104030203" pitchFamily="2" charset="-79"/>
            </a:endParaRPr>
          </a:p>
        </p:txBody>
      </p:sp>
      <p:graphicFrame>
        <p:nvGraphicFramePr>
          <p:cNvPr id="16" name="דיאגרמה 15">
            <a:extLst>
              <a:ext uri="{FF2B5EF4-FFF2-40B4-BE49-F238E27FC236}">
                <a16:creationId xmlns:a16="http://schemas.microsoft.com/office/drawing/2014/main" id="{42B4F2D6-3F34-E14A-968F-9C8C7B516EC1}"/>
              </a:ext>
            </a:extLst>
          </p:cNvPr>
          <p:cNvGraphicFramePr/>
          <p:nvPr>
            <p:extLst>
              <p:ext uri="{D42A27DB-BD31-4B8C-83A1-F6EECF244321}">
                <p14:modId xmlns:p14="http://schemas.microsoft.com/office/powerpoint/2010/main" val="1312839553"/>
              </p:ext>
            </p:extLst>
          </p:nvPr>
        </p:nvGraphicFramePr>
        <p:xfrm>
          <a:off x="1046085" y="1863781"/>
          <a:ext cx="10099829" cy="38978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תיבת טקסט 1">
            <a:extLst>
              <a:ext uri="{FF2B5EF4-FFF2-40B4-BE49-F238E27FC236}">
                <a16:creationId xmlns:a16="http://schemas.microsoft.com/office/drawing/2014/main" id="{AA36A6FE-F1D1-C5F0-111F-A80A4CB624A5}"/>
              </a:ext>
            </a:extLst>
          </p:cNvPr>
          <p:cNvSpPr txBox="1"/>
          <p:nvPr/>
        </p:nvSpPr>
        <p:spPr>
          <a:xfrm>
            <a:off x="1840636" y="6048194"/>
            <a:ext cx="8510726" cy="738664"/>
          </a:xfrm>
          <a:prstGeom prst="rect">
            <a:avLst/>
          </a:prstGeom>
          <a:noFill/>
        </p:spPr>
        <p:txBody>
          <a:bodyPr wrap="square" rtlCol="1">
            <a:spAutoFit/>
          </a:bodyPr>
          <a:lstStyle/>
          <a:p>
            <a:pPr marL="285750" indent="-285750">
              <a:buFont typeface="Calibri" panose="020F0502020204030204" pitchFamily="34" charset="0"/>
              <a:buChar char="!"/>
            </a:pPr>
            <a:r>
              <a:rPr lang="he-IL" sz="1400" b="1" dirty="0">
                <a:solidFill>
                  <a:schemeClr val="bg1"/>
                </a:solidFill>
              </a:rPr>
              <a:t>כשמשתמשים ב </a:t>
            </a:r>
            <a:r>
              <a:rPr lang="en-US" sz="1400" b="1" dirty="0">
                <a:solidFill>
                  <a:schemeClr val="bg1"/>
                </a:solidFill>
              </a:rPr>
              <a:t>React Classes</a:t>
            </a:r>
            <a:r>
              <a:rPr lang="he-IL" sz="1400" b="1" dirty="0">
                <a:solidFill>
                  <a:schemeClr val="bg1"/>
                </a:solidFill>
              </a:rPr>
              <a:t> יש עוד נקודות במחזור החיים של הקומפוננט שניתן להאזין להם ולהפעיל מטודות</a:t>
            </a:r>
          </a:p>
          <a:p>
            <a:pPr marL="285750" indent="-285750">
              <a:buFont typeface="Calibri" panose="020F0502020204030204" pitchFamily="34" charset="0"/>
              <a:buChar char="!"/>
            </a:pPr>
            <a:r>
              <a:rPr lang="en-US" sz="1400" b="1" dirty="0">
                <a:solidFill>
                  <a:schemeClr val="bg1"/>
                </a:solidFill>
              </a:rPr>
              <a:t>React</a:t>
            </a:r>
            <a:r>
              <a:rPr lang="he-IL" sz="1400" b="1" dirty="0">
                <a:solidFill>
                  <a:schemeClr val="bg1"/>
                </a:solidFill>
              </a:rPr>
              <a:t> אומרים שנקודות אילו יהיו בעתיד גם ב – </a:t>
            </a:r>
            <a:r>
              <a:rPr lang="en-US" sz="1400" b="1" dirty="0">
                <a:solidFill>
                  <a:schemeClr val="bg1"/>
                </a:solidFill>
              </a:rPr>
              <a:t>react hooks</a:t>
            </a:r>
            <a:r>
              <a:rPr lang="he-IL" sz="1400" b="1" dirty="0">
                <a:solidFill>
                  <a:schemeClr val="bg1"/>
                </a:solidFill>
              </a:rPr>
              <a:t> הסבר על כך בקישור הבא:</a:t>
            </a:r>
          </a:p>
          <a:p>
            <a:pPr algn="ctr"/>
            <a:r>
              <a:rPr lang="en-US" sz="1400" b="1" dirty="0">
                <a:solidFill>
                  <a:schemeClr val="bg1"/>
                </a:solidFill>
                <a:hlinkClick r:id="rId9"/>
              </a:rPr>
              <a:t>https://reactjs.org/docs/hooks-faq.html#how-do-lifecycle-methods-correspond-to-hooks</a:t>
            </a:r>
            <a:r>
              <a:rPr lang="he-IL" sz="1400" b="1" dirty="0">
                <a:solidFill>
                  <a:schemeClr val="bg1"/>
                </a:solidFill>
              </a:rPr>
              <a:t> </a:t>
            </a:r>
          </a:p>
        </p:txBody>
      </p:sp>
    </p:spTree>
    <p:extLst>
      <p:ext uri="{BB962C8B-B14F-4D97-AF65-F5344CB8AC3E}">
        <p14:creationId xmlns:p14="http://schemas.microsoft.com/office/powerpoint/2010/main" val="334472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AA9263-0D96-03F5-F994-18F98013426F}"/>
              </a:ext>
            </a:extLst>
          </p:cNvPr>
          <p:cNvSpPr>
            <a:spLocks noGrp="1"/>
          </p:cNvSpPr>
          <p:nvPr>
            <p:ph type="title"/>
          </p:nvPr>
        </p:nvSpPr>
        <p:spPr>
          <a:xfrm>
            <a:off x="838200" y="0"/>
            <a:ext cx="10515600" cy="587374"/>
          </a:xfrm>
        </p:spPr>
        <p:txBody>
          <a:bodyPr>
            <a:normAutofit fontScale="90000"/>
          </a:bodyPr>
          <a:lstStyle/>
          <a:p>
            <a:pPr algn="ctr"/>
            <a:r>
              <a:rPr lang="he-IL" u="sng" dirty="0">
                <a:solidFill>
                  <a:srgbClr val="7DD2FF"/>
                </a:solidFill>
                <a:latin typeface="Aharoni" panose="02010803020104030203" pitchFamily="2" charset="-79"/>
                <a:cs typeface="Aharoni" panose="02010803020104030203" pitchFamily="2" charset="-79"/>
              </a:rPr>
              <a:t>תוכן עניינים</a:t>
            </a:r>
          </a:p>
        </p:txBody>
      </p:sp>
      <p:sp>
        <p:nvSpPr>
          <p:cNvPr id="3" name="מציין מיקום תוכן 2">
            <a:extLst>
              <a:ext uri="{FF2B5EF4-FFF2-40B4-BE49-F238E27FC236}">
                <a16:creationId xmlns:a16="http://schemas.microsoft.com/office/drawing/2014/main" id="{CFD9EF03-B88E-CEB0-2B1F-8FD5F324EDE3}"/>
              </a:ext>
            </a:extLst>
          </p:cNvPr>
          <p:cNvSpPr>
            <a:spLocks noGrp="1"/>
          </p:cNvSpPr>
          <p:nvPr>
            <p:ph idx="1"/>
          </p:nvPr>
        </p:nvSpPr>
        <p:spPr>
          <a:xfrm>
            <a:off x="1200150" y="514350"/>
            <a:ext cx="9791700" cy="6254749"/>
          </a:xfrm>
        </p:spPr>
        <p:txBody>
          <a:bodyPr>
            <a:normAutofit/>
          </a:bodyPr>
          <a:lstStyle/>
          <a:p>
            <a:pPr>
              <a:buSzPct val="50000"/>
              <a:buFont typeface="Wingdings" panose="05000000000000000000" pitchFamily="2" charset="2"/>
              <a:buChar char="Ø"/>
            </a:pPr>
            <a:r>
              <a:rPr lang="en-US" sz="2000" dirty="0">
                <a:solidFill>
                  <a:schemeClr val="bg1"/>
                </a:solidFill>
              </a:rPr>
              <a:t>Introduction</a:t>
            </a:r>
            <a:r>
              <a:rPr lang="he-IL" sz="2000" dirty="0">
                <a:solidFill>
                  <a:schemeClr val="bg1"/>
                </a:solidFill>
              </a:rPr>
              <a:t> </a:t>
            </a:r>
            <a:r>
              <a:rPr lang="he-IL" sz="1600" dirty="0">
                <a:solidFill>
                  <a:schemeClr val="bg1"/>
                </a:solidFill>
              </a:rPr>
              <a:t>........................................................................................................................................</a:t>
            </a:r>
            <a:r>
              <a:rPr lang="he-IL" sz="2000" dirty="0">
                <a:solidFill>
                  <a:schemeClr val="bg1"/>
                </a:solidFill>
              </a:rPr>
              <a:t> </a:t>
            </a:r>
            <a:r>
              <a:rPr lang="he-IL" sz="1600" dirty="0">
                <a:solidFill>
                  <a:schemeClr val="bg1"/>
                </a:solidFill>
              </a:rPr>
              <a:t>7</a:t>
            </a:r>
          </a:p>
          <a:p>
            <a:pPr lvl="1">
              <a:buSzPct val="50000"/>
              <a:buFont typeface="Speak Pro Light" panose="020B0304020101020102" pitchFamily="34" charset="0"/>
              <a:buChar char="►"/>
            </a:pP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Virtual DOM</a:t>
            </a:r>
            <a:r>
              <a:rPr lang="he-IL" sz="1600" dirty="0">
                <a:solidFill>
                  <a:schemeClr val="bg1"/>
                </a:solidFill>
              </a:rPr>
              <a:t> .................................................................................................................................... 10</a:t>
            </a:r>
          </a:p>
          <a:p>
            <a:pPr lvl="1">
              <a:buSzPct val="50000"/>
              <a:buFont typeface="Speak Pro Light" panose="020B0304020101020102" pitchFamily="34" charset="0"/>
              <a:buChar cha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Create-react-app</a:t>
            </a:r>
            <a:r>
              <a:rPr lang="he-IL" sz="1600" dirty="0">
                <a:solidFill>
                  <a:schemeClr val="bg1"/>
                </a:solidFill>
              </a:rPr>
              <a:t> ............................................................................................................................. 13</a:t>
            </a:r>
          </a:p>
          <a:p>
            <a:pPr lvl="1">
              <a:buSzPct val="50000"/>
              <a:buFont typeface="Speak Pro Light" panose="020B0304020101020102" pitchFamily="34" charset="0"/>
              <a:buChar cha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React Server</a:t>
            </a:r>
            <a:r>
              <a:rPr lang="he-IL" sz="1600" dirty="0">
                <a:solidFill>
                  <a:schemeClr val="bg1"/>
                </a:solidFill>
              </a:rPr>
              <a:t> .................................................................................................................................... 22</a:t>
            </a:r>
          </a:p>
          <a:p>
            <a:pPr lvl="1">
              <a:buSzPct val="50000"/>
              <a:buFont typeface="Speak Pro Light" panose="020B0304020101020102" pitchFamily="34" charset="0"/>
              <a:buChar char="►"/>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React Developer Tools</a:t>
            </a:r>
            <a:r>
              <a:rPr lang="he-IL" sz="1600" dirty="0">
                <a:solidFill>
                  <a:schemeClr val="bg1"/>
                </a:solidFill>
              </a:rPr>
              <a:t> ...................................................................................................................... 25</a:t>
            </a:r>
          </a:p>
          <a:p>
            <a:pPr>
              <a:buSzPct val="50000"/>
              <a:buFont typeface="Wingdings" panose="05000000000000000000" pitchFamily="2" charset="2"/>
              <a:buChar char="Ø"/>
            </a:pPr>
            <a:r>
              <a:rPr lang="en-US" sz="2000" dirty="0">
                <a:solidFill>
                  <a:schemeClr val="bg1"/>
                </a:solidFill>
                <a:hlinkClick r:id="rId8" action="ppaction://hlinksldjump">
                  <a:extLst>
                    <a:ext uri="{A12FA001-AC4F-418D-AE19-62706E023703}">
                      <ahyp:hlinkClr xmlns:ahyp="http://schemas.microsoft.com/office/drawing/2018/hyperlinkcolor" val="tx"/>
                    </a:ext>
                  </a:extLst>
                </a:hlinkClick>
              </a:rPr>
              <a:t>Getting Started</a:t>
            </a:r>
            <a:r>
              <a:rPr lang="he-IL" sz="2000" dirty="0">
                <a:solidFill>
                  <a:schemeClr val="bg1"/>
                </a:solidFill>
              </a:rPr>
              <a:t> </a:t>
            </a:r>
            <a:r>
              <a:rPr lang="he-IL" sz="1600" dirty="0">
                <a:solidFill>
                  <a:schemeClr val="bg1"/>
                </a:solidFill>
              </a:rPr>
              <a:t>.................................................................................................................................. 28</a:t>
            </a:r>
          </a:p>
          <a:p>
            <a:pPr>
              <a:buSzPct val="50000"/>
              <a:buFont typeface="Wingdings" panose="05000000000000000000" pitchFamily="2" charset="2"/>
              <a:buChar char="Ø"/>
            </a:pPr>
            <a:r>
              <a:rPr lang="en-US" sz="2000" dirty="0">
                <a:solidFill>
                  <a:schemeClr val="bg1"/>
                </a:solidFill>
                <a:hlinkClick r:id="rId9" action="ppaction://hlinksldjump">
                  <a:extLst>
                    <a:ext uri="{A12FA001-AC4F-418D-AE19-62706E023703}">
                      <ahyp:hlinkClr xmlns:ahyp="http://schemas.microsoft.com/office/drawing/2018/hyperlinkcolor" val="tx"/>
                    </a:ext>
                  </a:extLst>
                </a:hlinkClick>
              </a:rPr>
              <a:t>Bable.js</a:t>
            </a:r>
            <a:r>
              <a:rPr lang="he-IL" sz="2000" dirty="0">
                <a:solidFill>
                  <a:schemeClr val="bg1"/>
                </a:solidFill>
              </a:rPr>
              <a:t> </a:t>
            </a:r>
            <a:r>
              <a:rPr lang="he-IL" sz="1600" dirty="0">
                <a:solidFill>
                  <a:schemeClr val="bg1"/>
                </a:solidFill>
              </a:rPr>
              <a:t>............................................................................................................................................... 36</a:t>
            </a:r>
          </a:p>
          <a:p>
            <a:pPr>
              <a:buSzPct val="50000"/>
              <a:buFont typeface="Wingdings" panose="05000000000000000000" pitchFamily="2" charset="2"/>
              <a:buChar char="Ø"/>
            </a:pPr>
            <a:r>
              <a:rPr lang="en-US" sz="2000" dirty="0">
                <a:solidFill>
                  <a:schemeClr val="bg1"/>
                </a:solidFill>
                <a:hlinkClick r:id="rId10" action="ppaction://hlinksldjump">
                  <a:extLst>
                    <a:ext uri="{A12FA001-AC4F-418D-AE19-62706E023703}">
                      <ahyp:hlinkClr xmlns:ahyp="http://schemas.microsoft.com/office/drawing/2018/hyperlinkcolor" val="tx"/>
                    </a:ext>
                  </a:extLst>
                </a:hlinkClick>
              </a:rPr>
              <a:t>Component</a:t>
            </a:r>
            <a:r>
              <a:rPr lang="he-IL" sz="2000" dirty="0">
                <a:solidFill>
                  <a:schemeClr val="bg1"/>
                </a:solidFill>
              </a:rPr>
              <a:t> </a:t>
            </a:r>
            <a:r>
              <a:rPr lang="he-IL" sz="1600" dirty="0">
                <a:solidFill>
                  <a:schemeClr val="bg1"/>
                </a:solidFill>
              </a:rPr>
              <a:t>........................................................................................................................................ 40</a:t>
            </a:r>
          </a:p>
          <a:p>
            <a:pPr lvl="1">
              <a:buSzPct val="50000"/>
              <a:buFont typeface="Wingdings" panose="05000000000000000000" pitchFamily="2" charset="2"/>
              <a:buChar char="Ø"/>
            </a:pPr>
            <a:r>
              <a:rPr lang="en-US" sz="1600" dirty="0">
                <a:solidFill>
                  <a:schemeClr val="bg1"/>
                </a:solidFill>
                <a:hlinkClick r:id="rId11" action="ppaction://hlinksldjump">
                  <a:extLst>
                    <a:ext uri="{A12FA001-AC4F-418D-AE19-62706E023703}">
                      <ahyp:hlinkClr xmlns:ahyp="http://schemas.microsoft.com/office/drawing/2018/hyperlinkcolor" val="tx"/>
                    </a:ext>
                  </a:extLst>
                </a:hlinkClick>
              </a:rPr>
              <a:t>Template</a:t>
            </a:r>
            <a:r>
              <a:rPr lang="he-IL" sz="1600" dirty="0">
                <a:solidFill>
                  <a:schemeClr val="bg1"/>
                </a:solidFill>
              </a:rPr>
              <a:t> ........................................................................................................................................ 45</a:t>
            </a:r>
          </a:p>
          <a:p>
            <a:pPr lvl="1">
              <a:buSzPct val="50000"/>
              <a:buFont typeface="Wingdings" panose="05000000000000000000" pitchFamily="2" charset="2"/>
              <a:buChar char="Ø"/>
            </a:pPr>
            <a:r>
              <a:rPr lang="en-US" sz="1600" dirty="0">
                <a:solidFill>
                  <a:schemeClr val="bg1"/>
                </a:solidFill>
                <a:hlinkClick r:id="rId12" action="ppaction://hlinksldjump">
                  <a:extLst>
                    <a:ext uri="{A12FA001-AC4F-418D-AE19-62706E023703}">
                      <ahyp:hlinkClr xmlns:ahyp="http://schemas.microsoft.com/office/drawing/2018/hyperlinkcolor" val="tx"/>
                    </a:ext>
                  </a:extLst>
                </a:hlinkClick>
              </a:rPr>
              <a:t>Compilation Error</a:t>
            </a:r>
            <a:r>
              <a:rPr lang="he-IL" sz="1600" dirty="0">
                <a:solidFill>
                  <a:schemeClr val="bg1"/>
                </a:solidFill>
              </a:rPr>
              <a:t> ............................................................................................................................ 49</a:t>
            </a:r>
          </a:p>
          <a:p>
            <a:pPr lvl="1">
              <a:buSzPct val="50000"/>
              <a:buFont typeface="Wingdings" panose="05000000000000000000" pitchFamily="2" charset="2"/>
              <a:buChar char="Ø"/>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Logic</a:t>
            </a:r>
            <a:r>
              <a:rPr lang="he-IL" sz="1600" dirty="0">
                <a:solidFill>
                  <a:schemeClr val="bg1"/>
                </a:solidFill>
              </a:rPr>
              <a:t> .............................................................................................................................................. 53</a:t>
            </a:r>
          </a:p>
          <a:p>
            <a:pPr lvl="1">
              <a:buSzPct val="50000"/>
              <a:buFont typeface="Wingdings" panose="05000000000000000000" pitchFamily="2" charset="2"/>
              <a:buChar char="Ø"/>
            </a:pPr>
            <a:r>
              <a:rPr lang="en-US" sz="1600" dirty="0">
                <a:solidFill>
                  <a:schemeClr val="bg1"/>
                </a:solidFill>
                <a:hlinkClick r:id="rId14" action="ppaction://hlinksldjump">
                  <a:extLst>
                    <a:ext uri="{A12FA001-AC4F-418D-AE19-62706E023703}">
                      <ahyp:hlinkClr xmlns:ahyp="http://schemas.microsoft.com/office/drawing/2018/hyperlinkcolor" val="tx"/>
                    </a:ext>
                  </a:extLst>
                </a:hlinkClick>
              </a:rPr>
              <a:t>Sting interpolation</a:t>
            </a:r>
            <a:r>
              <a:rPr lang="he-IL" sz="1600" dirty="0">
                <a:solidFill>
                  <a:schemeClr val="bg1"/>
                </a:solidFill>
              </a:rPr>
              <a:t> ........................................................................................................................... 55</a:t>
            </a:r>
          </a:p>
          <a:p>
            <a:pPr lvl="1">
              <a:buSzPct val="50000"/>
              <a:buFont typeface="Wingdings" panose="05000000000000000000" pitchFamily="2" charset="2"/>
              <a:buChar char="Ø"/>
            </a:pPr>
            <a:r>
              <a:rPr lang="en-US" sz="1600" dirty="0">
                <a:solidFill>
                  <a:schemeClr val="bg1"/>
                </a:solidFill>
                <a:hlinkClick r:id="rId15" action="ppaction://hlinksldjump">
                  <a:extLst>
                    <a:ext uri="{A12FA001-AC4F-418D-AE19-62706E023703}">
                      <ahyp:hlinkClr xmlns:ahyp="http://schemas.microsoft.com/office/drawing/2018/hyperlinkcolor" val="tx"/>
                    </a:ext>
                  </a:extLst>
                </a:hlinkClick>
              </a:rPr>
              <a:t>Styles</a:t>
            </a:r>
            <a:r>
              <a:rPr lang="he-IL" sz="1600" dirty="0">
                <a:solidFill>
                  <a:schemeClr val="bg1"/>
                </a:solidFill>
              </a:rPr>
              <a:t> ............................................................................................................................................. 57</a:t>
            </a:r>
          </a:p>
          <a:p>
            <a:pPr lvl="2">
              <a:buSzPct val="50000"/>
              <a:buFont typeface="Wingdings" panose="05000000000000000000" pitchFamily="2" charset="2"/>
              <a:buChar char="Ø"/>
            </a:pPr>
            <a:r>
              <a:rPr lang="en-US" sz="1400" dirty="0">
                <a:solidFill>
                  <a:schemeClr val="bg1"/>
                </a:solidFill>
                <a:hlinkClick r:id="rId16" action="ppaction://hlinksldjump">
                  <a:extLst>
                    <a:ext uri="{A12FA001-AC4F-418D-AE19-62706E023703}">
                      <ahyp:hlinkClr xmlns:ahyp="http://schemas.microsoft.com/office/drawing/2018/hyperlinkcolor" val="tx"/>
                    </a:ext>
                  </a:extLst>
                </a:hlinkClick>
              </a:rPr>
              <a:t>Inline style</a:t>
            </a:r>
            <a:r>
              <a:rPr lang="he-IL" sz="1400" dirty="0">
                <a:solidFill>
                  <a:schemeClr val="bg1"/>
                </a:solidFill>
              </a:rPr>
              <a:t> </a:t>
            </a:r>
            <a:r>
              <a:rPr lang="he-IL" sz="1600" dirty="0">
                <a:solidFill>
                  <a:schemeClr val="bg1"/>
                </a:solidFill>
              </a:rPr>
              <a:t>................................................................................................................................ 59</a:t>
            </a:r>
          </a:p>
          <a:p>
            <a:pPr lvl="2">
              <a:buSzPct val="50000"/>
              <a:buFont typeface="Wingdings" panose="05000000000000000000" pitchFamily="2" charset="2"/>
              <a:buChar char="Ø"/>
            </a:pPr>
            <a:r>
              <a:rPr lang="en-US" sz="1400" dirty="0">
                <a:solidFill>
                  <a:schemeClr val="bg1"/>
                </a:solidFill>
                <a:hlinkClick r:id="rId17" action="ppaction://hlinksldjump">
                  <a:extLst>
                    <a:ext uri="{A12FA001-AC4F-418D-AE19-62706E023703}">
                      <ahyp:hlinkClr xmlns:ahyp="http://schemas.microsoft.com/office/drawing/2018/hyperlinkcolor" val="tx"/>
                    </a:ext>
                  </a:extLst>
                </a:hlinkClick>
              </a:rPr>
              <a:t>Styles from module</a:t>
            </a:r>
            <a:r>
              <a:rPr lang="he-IL" sz="1400" dirty="0">
                <a:solidFill>
                  <a:schemeClr val="bg1"/>
                </a:solidFill>
              </a:rPr>
              <a:t> </a:t>
            </a:r>
            <a:r>
              <a:rPr lang="he-IL" sz="1600" dirty="0">
                <a:solidFill>
                  <a:schemeClr val="bg1"/>
                </a:solidFill>
              </a:rPr>
              <a:t>..................................................................................................................... 61</a:t>
            </a:r>
          </a:p>
          <a:p>
            <a:pPr lvl="2">
              <a:buSzPct val="50000"/>
              <a:buFont typeface="Wingdings" panose="05000000000000000000" pitchFamily="2" charset="2"/>
              <a:buChar char="Ø"/>
            </a:pPr>
            <a:r>
              <a:rPr lang="en-US" sz="1400" dirty="0">
                <a:solidFill>
                  <a:schemeClr val="bg1"/>
                </a:solidFill>
                <a:hlinkClick r:id="rId18" action="ppaction://hlinksldjump">
                  <a:extLst>
                    <a:ext uri="{A12FA001-AC4F-418D-AE19-62706E023703}">
                      <ahyp:hlinkClr xmlns:ahyp="http://schemas.microsoft.com/office/drawing/2018/hyperlinkcolor" val="tx"/>
                    </a:ext>
                  </a:extLst>
                </a:hlinkClick>
              </a:rPr>
              <a:t>External libraries</a:t>
            </a:r>
            <a:r>
              <a:rPr lang="he-IL" sz="1400" dirty="0">
                <a:solidFill>
                  <a:schemeClr val="bg1"/>
                </a:solidFill>
              </a:rPr>
              <a:t> </a:t>
            </a:r>
            <a:r>
              <a:rPr lang="he-IL" sz="1600" dirty="0">
                <a:solidFill>
                  <a:schemeClr val="bg1"/>
                </a:solidFill>
              </a:rPr>
              <a:t>........................................................................................................................ 63</a:t>
            </a:r>
            <a:endParaRPr lang="he-IL" sz="1400" dirty="0">
              <a:solidFill>
                <a:schemeClr val="bg1"/>
              </a:solidFill>
            </a:endParaRPr>
          </a:p>
          <a:p>
            <a:pPr>
              <a:buSzPct val="50000"/>
              <a:buFont typeface="Wingdings" panose="05000000000000000000" pitchFamily="2" charset="2"/>
              <a:buChar char="Ø"/>
            </a:pPr>
            <a:r>
              <a:rPr lang="en-US" sz="2000" dirty="0">
                <a:solidFill>
                  <a:schemeClr val="bg1"/>
                </a:solidFill>
                <a:hlinkClick r:id="rId19" action="ppaction://hlinksldjump">
                  <a:extLst>
                    <a:ext uri="{A12FA001-AC4F-418D-AE19-62706E023703}">
                      <ahyp:hlinkClr xmlns:ahyp="http://schemas.microsoft.com/office/drawing/2018/hyperlinkcolor" val="tx"/>
                    </a:ext>
                  </a:extLst>
                </a:hlinkClick>
              </a:rPr>
              <a:t>Props</a:t>
            </a:r>
            <a:r>
              <a:rPr lang="he-IL" sz="2000" dirty="0">
                <a:solidFill>
                  <a:schemeClr val="bg1"/>
                </a:solidFill>
              </a:rPr>
              <a:t> </a:t>
            </a:r>
            <a:r>
              <a:rPr lang="he-IL" sz="1600" dirty="0">
                <a:solidFill>
                  <a:schemeClr val="bg1"/>
                </a:solidFill>
              </a:rPr>
              <a:t>................................................................................................................................................... 65</a:t>
            </a:r>
          </a:p>
          <a:p>
            <a:pPr lvl="1">
              <a:buSzPct val="50000"/>
              <a:buFont typeface="Wingdings" panose="05000000000000000000" pitchFamily="2" charset="2"/>
              <a:buChar char="Ø"/>
            </a:pPr>
            <a:r>
              <a:rPr lang="en-US" sz="1600" dirty="0">
                <a:solidFill>
                  <a:schemeClr val="bg1"/>
                </a:solidFill>
                <a:hlinkClick r:id="rId20" action="ppaction://hlinksldjump">
                  <a:extLst>
                    <a:ext uri="{A12FA001-AC4F-418D-AE19-62706E023703}">
                      <ahyp:hlinkClr xmlns:ahyp="http://schemas.microsoft.com/office/drawing/2018/hyperlinkcolor" val="tx"/>
                    </a:ext>
                  </a:extLst>
                </a:hlinkClick>
              </a:rPr>
              <a:t>Passing string</a:t>
            </a:r>
            <a:r>
              <a:rPr lang="he-IL" sz="1600" dirty="0">
                <a:solidFill>
                  <a:schemeClr val="bg1"/>
                </a:solidFill>
              </a:rPr>
              <a:t> .................................................................................................................................. 66</a:t>
            </a:r>
          </a:p>
          <a:p>
            <a:pPr lvl="1">
              <a:buSzPct val="50000"/>
              <a:buFont typeface="Wingdings" panose="05000000000000000000" pitchFamily="2" charset="2"/>
              <a:buChar char="Ø"/>
            </a:pPr>
            <a:r>
              <a:rPr lang="en-US" sz="1600" dirty="0">
                <a:solidFill>
                  <a:schemeClr val="bg1"/>
                </a:solidFill>
                <a:hlinkClick r:id="rId21" action="ppaction://hlinksldjump">
                  <a:extLst>
                    <a:ext uri="{A12FA001-AC4F-418D-AE19-62706E023703}">
                      <ahyp:hlinkClr xmlns:ahyp="http://schemas.microsoft.com/office/drawing/2018/hyperlinkcolor" val="tx"/>
                    </a:ext>
                  </a:extLst>
                </a:hlinkClick>
              </a:rPr>
              <a:t>Passing Object</a:t>
            </a:r>
            <a:r>
              <a:rPr lang="he-IL" sz="1600" dirty="0">
                <a:solidFill>
                  <a:schemeClr val="bg1"/>
                </a:solidFill>
              </a:rPr>
              <a:t> ................................................................................................................................. 70</a:t>
            </a:r>
          </a:p>
          <a:p>
            <a:pPr lvl="1">
              <a:buSzPct val="50000"/>
              <a:buFont typeface="Wingdings" panose="05000000000000000000" pitchFamily="2" charset="2"/>
              <a:buChar char="Ø"/>
            </a:pPr>
            <a:r>
              <a:rPr lang="en-US" sz="1600" dirty="0">
                <a:solidFill>
                  <a:schemeClr val="bg1"/>
                </a:solidFill>
                <a:hlinkClick r:id="rId22" action="ppaction://hlinksldjump">
                  <a:extLst>
                    <a:ext uri="{A12FA001-AC4F-418D-AE19-62706E023703}">
                      <ahyp:hlinkClr xmlns:ahyp="http://schemas.microsoft.com/office/drawing/2018/hyperlinkcolor" val="tx"/>
                    </a:ext>
                  </a:extLst>
                </a:hlinkClick>
              </a:rPr>
              <a:t>Sending two keys</a:t>
            </a:r>
            <a:r>
              <a:rPr lang="he-IL" sz="1600" dirty="0">
                <a:solidFill>
                  <a:schemeClr val="bg1"/>
                </a:solidFill>
              </a:rPr>
              <a:t> ............................................................................................................................. 74</a:t>
            </a:r>
          </a:p>
        </p:txBody>
      </p:sp>
    </p:spTree>
    <p:extLst>
      <p:ext uri="{BB962C8B-B14F-4D97-AF65-F5344CB8AC3E}">
        <p14:creationId xmlns:p14="http://schemas.microsoft.com/office/powerpoint/2010/main" val="1525244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88062" y="1535560"/>
            <a:ext cx="4429956" cy="976822"/>
          </a:xfrm>
        </p:spPr>
        <p:txBody>
          <a:bodyPr>
            <a:normAutofit/>
          </a:bodyPr>
          <a:lstStyle/>
          <a:p>
            <a:pPr algn="ctr"/>
            <a:r>
              <a:rPr lang="en-US" sz="5400" u="sng" dirty="0">
                <a:solidFill>
                  <a:schemeClr val="bg1"/>
                </a:solidFill>
                <a:latin typeface="Aharoni" panose="02010803020104030203" pitchFamily="2" charset="-79"/>
                <a:cs typeface="Aharoni" panose="02010803020104030203" pitchFamily="2" charset="-79"/>
              </a:rPr>
              <a:t>App.js</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50206" y="2512381"/>
            <a:ext cx="4367812" cy="194420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ייבוא קובץ ה – </a:t>
            </a:r>
            <a:r>
              <a:rPr lang="en-US" sz="2000" dirty="0">
                <a:solidFill>
                  <a:schemeClr val="bg1"/>
                </a:solidFill>
              </a:rPr>
              <a:t>logo</a:t>
            </a:r>
            <a:r>
              <a:rPr lang="he-IL" sz="2000" dirty="0">
                <a:solidFill>
                  <a:schemeClr val="bg1"/>
                </a:solidFill>
              </a:rPr>
              <a:t> לקומפוננט</a:t>
            </a:r>
          </a:p>
          <a:p>
            <a:r>
              <a:rPr lang="he-IL" sz="2000" dirty="0">
                <a:solidFill>
                  <a:schemeClr val="bg1"/>
                </a:solidFill>
              </a:rPr>
              <a:t>ייבוא קובץ העיצוב לקומפוננט</a:t>
            </a:r>
          </a:p>
          <a:p>
            <a:r>
              <a:rPr lang="he-IL" sz="2000" dirty="0">
                <a:solidFill>
                  <a:schemeClr val="bg1"/>
                </a:solidFill>
              </a:rPr>
              <a:t>יצירת הקומפוננט </a:t>
            </a:r>
            <a:r>
              <a:rPr lang="en-US" sz="2000" dirty="0">
                <a:solidFill>
                  <a:schemeClr val="bg1"/>
                </a:solidFill>
              </a:rPr>
              <a:t>App</a:t>
            </a:r>
          </a:p>
          <a:p>
            <a:r>
              <a:rPr lang="he-IL" sz="2000" dirty="0">
                <a:solidFill>
                  <a:schemeClr val="bg1"/>
                </a:solidFill>
              </a:rPr>
              <a:t>התצוגה לגולש (מה שהפונקציה מחזירה)</a:t>
            </a:r>
            <a:endParaRPr lang="en-US" sz="2000" dirty="0">
              <a:solidFill>
                <a:schemeClr val="bg1"/>
              </a:solidFill>
            </a:endParaRPr>
          </a:p>
        </p:txBody>
      </p:sp>
      <p:pic>
        <p:nvPicPr>
          <p:cNvPr id="22" name="תמונה 21">
            <a:extLst>
              <a:ext uri="{FF2B5EF4-FFF2-40B4-BE49-F238E27FC236}">
                <a16:creationId xmlns:a16="http://schemas.microsoft.com/office/drawing/2014/main" id="{2DDEFA2A-7EF1-4D5A-D985-EFB5E1A3CDD4}"/>
              </a:ext>
            </a:extLst>
          </p:cNvPr>
          <p:cNvPicPr>
            <a:picLocks noChangeAspect="1"/>
          </p:cNvPicPr>
          <p:nvPr/>
        </p:nvPicPr>
        <p:blipFill rotWithShape="1">
          <a:blip r:embed="rId4"/>
          <a:srcRect r="30666"/>
          <a:stretch/>
        </p:blipFill>
        <p:spPr>
          <a:xfrm>
            <a:off x="0" y="0"/>
            <a:ext cx="7119891" cy="6858000"/>
          </a:xfrm>
          <a:prstGeom prst="rect">
            <a:avLst/>
          </a:prstGeom>
        </p:spPr>
      </p:pic>
      <p:cxnSp>
        <p:nvCxnSpPr>
          <p:cNvPr id="12" name="מחבר: מרפקי 11">
            <a:extLst>
              <a:ext uri="{FF2B5EF4-FFF2-40B4-BE49-F238E27FC236}">
                <a16:creationId xmlns:a16="http://schemas.microsoft.com/office/drawing/2014/main" id="{400152EA-D47F-452C-5DF7-199E40245560}"/>
              </a:ext>
            </a:extLst>
          </p:cNvPr>
          <p:cNvCxnSpPr>
            <a:cxnSpLocks/>
          </p:cNvCxnSpPr>
          <p:nvPr/>
        </p:nvCxnSpPr>
        <p:spPr>
          <a:xfrm rot="10800000">
            <a:off x="3906175" y="798990"/>
            <a:ext cx="4829454" cy="1890945"/>
          </a:xfrm>
          <a:prstGeom prst="bentConnector3">
            <a:avLst>
              <a:gd name="adj1" fmla="val 25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71E7A7F4-9F28-26CD-659B-D55FB20C2BB1}"/>
              </a:ext>
            </a:extLst>
          </p:cNvPr>
          <p:cNvCxnSpPr>
            <a:cxnSpLocks/>
          </p:cNvCxnSpPr>
          <p:nvPr/>
        </p:nvCxnSpPr>
        <p:spPr>
          <a:xfrm rot="10800000">
            <a:off x="2796466" y="1074198"/>
            <a:ext cx="6081204" cy="2041864"/>
          </a:xfrm>
          <a:prstGeom prst="bentConnector3">
            <a:avLst>
              <a:gd name="adj1" fmla="val 24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2D3D9B58-230F-29D2-97C4-F12CC62720D2}"/>
              </a:ext>
            </a:extLst>
          </p:cNvPr>
          <p:cNvCxnSpPr>
            <a:cxnSpLocks/>
          </p:cNvCxnSpPr>
          <p:nvPr/>
        </p:nvCxnSpPr>
        <p:spPr>
          <a:xfrm rot="10800000">
            <a:off x="2467994" y="1535561"/>
            <a:ext cx="7119892" cy="1944209"/>
          </a:xfrm>
          <a:prstGeom prst="bentConnector3">
            <a:avLst>
              <a:gd name="adj1" fmla="val 33167"/>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סוגר מסולסל ימני 19">
            <a:extLst>
              <a:ext uri="{FF2B5EF4-FFF2-40B4-BE49-F238E27FC236}">
                <a16:creationId xmlns:a16="http://schemas.microsoft.com/office/drawing/2014/main" id="{CD86AE7D-168F-457D-E49E-D6A2FF0095FE}"/>
              </a:ext>
            </a:extLst>
          </p:cNvPr>
          <p:cNvSpPr/>
          <p:nvPr/>
        </p:nvSpPr>
        <p:spPr>
          <a:xfrm>
            <a:off x="6639388" y="1839620"/>
            <a:ext cx="319596" cy="4135052"/>
          </a:xfrm>
          <a:prstGeom prst="rightBrace">
            <a:avLst>
              <a:gd name="adj1" fmla="val 88888"/>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47" name="מחבר ישר 46">
            <a:extLst>
              <a:ext uri="{FF2B5EF4-FFF2-40B4-BE49-F238E27FC236}">
                <a16:creationId xmlns:a16="http://schemas.microsoft.com/office/drawing/2014/main" id="{924321AE-CFCF-18A9-C465-D3F815D9E07B}"/>
              </a:ext>
            </a:extLst>
          </p:cNvPr>
          <p:cNvCxnSpPr>
            <a:cxnSpLocks/>
            <a:endCxn id="20" idx="1"/>
          </p:cNvCxnSpPr>
          <p:nvPr/>
        </p:nvCxnSpPr>
        <p:spPr>
          <a:xfrm flipH="1">
            <a:off x="6958984" y="3906175"/>
            <a:ext cx="791222" cy="9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55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35641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498454" y="1623035"/>
            <a:ext cx="5555109" cy="863081"/>
          </a:xfrm>
        </p:spPr>
        <p:txBody>
          <a:bodyPr>
            <a:noAutofit/>
          </a:bodyPr>
          <a:lstStyle/>
          <a:p>
            <a:pPr algn="ctr"/>
            <a:r>
              <a:rPr lang="en-US" sz="5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First Rendering</a:t>
            </a:r>
            <a:endParaRPr lang="he-IL" sz="5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631620" y="2521625"/>
            <a:ext cx="5237824" cy="258303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בקומפוננט זה נדגים את הקונספט של </a:t>
            </a:r>
            <a:r>
              <a:rPr lang="en-US" sz="2000" dirty="0">
                <a:solidFill>
                  <a:schemeClr val="bg1"/>
                </a:solidFill>
              </a:rPr>
              <a:t>rendering</a:t>
            </a:r>
            <a:r>
              <a:rPr lang="he-IL" sz="2000" dirty="0">
                <a:solidFill>
                  <a:schemeClr val="bg1"/>
                </a:solidFill>
              </a:rPr>
              <a:t> כלומר עדכון התצוגה לגולש</a:t>
            </a:r>
          </a:p>
          <a:p>
            <a:r>
              <a:rPr lang="he-IL" sz="2000" dirty="0">
                <a:solidFill>
                  <a:schemeClr val="bg1"/>
                </a:solidFill>
              </a:rPr>
              <a:t>ניצור את הקומפוננט </a:t>
            </a:r>
            <a:r>
              <a:rPr lang="en-US" sz="2000" dirty="0" err="1">
                <a:solidFill>
                  <a:schemeClr val="bg1"/>
                </a:solidFill>
              </a:rPr>
              <a:t>LifeCycleHooks</a:t>
            </a:r>
            <a:endParaRPr lang="en-US" sz="2000" dirty="0">
              <a:solidFill>
                <a:schemeClr val="bg1"/>
              </a:solidFill>
            </a:endParaRPr>
          </a:p>
          <a:p>
            <a:pPr lvl="1"/>
            <a:r>
              <a:rPr lang="he-IL" sz="1600" dirty="0">
                <a:solidFill>
                  <a:schemeClr val="bg1"/>
                </a:solidFill>
              </a:rPr>
              <a:t>הפונקציה תחזיר הדפסה של מחרוזת תווים ואת הכיתוב </a:t>
            </a:r>
            <a:r>
              <a:rPr lang="en-US" sz="1600" dirty="0" err="1">
                <a:solidFill>
                  <a:schemeClr val="bg1"/>
                </a:solidFill>
              </a:rPr>
              <a:t>LifeCycleHooks</a:t>
            </a:r>
            <a:endParaRPr lang="he-IL" sz="1600" dirty="0">
              <a:solidFill>
                <a:schemeClr val="bg1"/>
              </a:solidFill>
            </a:endParaRPr>
          </a:p>
          <a:p>
            <a:r>
              <a:rPr lang="he-IL" sz="2000" dirty="0">
                <a:solidFill>
                  <a:schemeClr val="bg1"/>
                </a:solidFill>
              </a:rPr>
              <a:t>התוצאה בדפדפן</a:t>
            </a:r>
          </a:p>
          <a:p>
            <a:pPr lvl="1"/>
            <a:r>
              <a:rPr lang="he-IL" sz="1600" dirty="0">
                <a:solidFill>
                  <a:schemeClr val="bg1"/>
                </a:solidFill>
              </a:rPr>
              <a:t>ניתן לראות שהודפסה בקונסול מחרוזת התווים שקבענו עם יצירת הקומפוננט</a:t>
            </a:r>
          </a:p>
        </p:txBody>
      </p:sp>
      <p:pic>
        <p:nvPicPr>
          <p:cNvPr id="7" name="תמונה 6">
            <a:extLst>
              <a:ext uri="{FF2B5EF4-FFF2-40B4-BE49-F238E27FC236}">
                <a16:creationId xmlns:a16="http://schemas.microsoft.com/office/drawing/2014/main" id="{78156B59-0334-88DC-C298-D619147C72C9}"/>
              </a:ext>
            </a:extLst>
          </p:cNvPr>
          <p:cNvPicPr>
            <a:picLocks noChangeAspect="1"/>
          </p:cNvPicPr>
          <p:nvPr/>
        </p:nvPicPr>
        <p:blipFill>
          <a:blip r:embed="rId4"/>
          <a:stretch>
            <a:fillRect/>
          </a:stretch>
        </p:blipFill>
        <p:spPr>
          <a:xfrm>
            <a:off x="848146" y="4666760"/>
            <a:ext cx="4553585" cy="1714739"/>
          </a:xfrm>
          <a:prstGeom prst="rect">
            <a:avLst/>
          </a:prstGeom>
        </p:spPr>
      </p:pic>
      <p:pic>
        <p:nvPicPr>
          <p:cNvPr id="13" name="תמונה 12">
            <a:extLst>
              <a:ext uri="{FF2B5EF4-FFF2-40B4-BE49-F238E27FC236}">
                <a16:creationId xmlns:a16="http://schemas.microsoft.com/office/drawing/2014/main" id="{15DEC866-FB9B-C5B2-AA74-DA3B68C53D5D}"/>
              </a:ext>
            </a:extLst>
          </p:cNvPr>
          <p:cNvPicPr>
            <a:picLocks noChangeAspect="1"/>
          </p:cNvPicPr>
          <p:nvPr/>
        </p:nvPicPr>
        <p:blipFill rotWithShape="1">
          <a:blip r:embed="rId5"/>
          <a:srcRect r="51668"/>
          <a:stretch/>
        </p:blipFill>
        <p:spPr>
          <a:xfrm>
            <a:off x="848146" y="474414"/>
            <a:ext cx="4553585" cy="3829584"/>
          </a:xfrm>
          <a:prstGeom prst="rect">
            <a:avLst/>
          </a:prstGeom>
        </p:spPr>
      </p:pic>
      <p:cxnSp>
        <p:nvCxnSpPr>
          <p:cNvPr id="15" name="מחבר: מרפקי 14">
            <a:extLst>
              <a:ext uri="{FF2B5EF4-FFF2-40B4-BE49-F238E27FC236}">
                <a16:creationId xmlns:a16="http://schemas.microsoft.com/office/drawing/2014/main" id="{5CCBDBF2-A92D-FF19-D4E9-DD38961F05D9}"/>
              </a:ext>
            </a:extLst>
          </p:cNvPr>
          <p:cNvCxnSpPr/>
          <p:nvPr/>
        </p:nvCxnSpPr>
        <p:spPr>
          <a:xfrm rot="10800000">
            <a:off x="4944862" y="1828800"/>
            <a:ext cx="2974020" cy="1600200"/>
          </a:xfrm>
          <a:prstGeom prst="bentConnector3">
            <a:avLst>
              <a:gd name="adj1" fmla="val 589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A2007F66-796C-06AE-8768-D040CC26962B}"/>
              </a:ext>
            </a:extLst>
          </p:cNvPr>
          <p:cNvCxnSpPr/>
          <p:nvPr/>
        </p:nvCxnSpPr>
        <p:spPr>
          <a:xfrm rot="10800000">
            <a:off x="5184560" y="2610035"/>
            <a:ext cx="1526959" cy="10752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AC94228C-EECD-C41C-8E90-DB94273498B7}"/>
              </a:ext>
            </a:extLst>
          </p:cNvPr>
          <p:cNvCxnSpPr>
            <a:cxnSpLocks/>
            <a:stCxn id="3" idx="2"/>
          </p:cNvCxnSpPr>
          <p:nvPr/>
        </p:nvCxnSpPr>
        <p:spPr>
          <a:xfrm rot="5400000">
            <a:off x="5246704" y="1766656"/>
            <a:ext cx="665825" cy="73418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4240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Initial rendering</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Placing an asynchronous method in useState</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שיפור מתמשך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8433482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219CDE1D-BFC7-2584-04D9-FFC8C5476B25}"/>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0" name="כותרת 1">
            <a:extLst>
              <a:ext uri="{FF2B5EF4-FFF2-40B4-BE49-F238E27FC236}">
                <a16:creationId xmlns:a16="http://schemas.microsoft.com/office/drawing/2014/main" id="{A1F69282-0755-0D07-321E-83F7F09569F1}"/>
              </a:ext>
            </a:extLst>
          </p:cNvPr>
          <p:cNvSpPr>
            <a:spLocks noGrp="1"/>
          </p:cNvSpPr>
          <p:nvPr>
            <p:ph type="title"/>
          </p:nvPr>
        </p:nvSpPr>
        <p:spPr>
          <a:xfrm>
            <a:off x="8007658" y="179684"/>
            <a:ext cx="4054136" cy="860302"/>
          </a:xfrm>
        </p:spPr>
        <p:txBody>
          <a:bodyPr>
            <a:noAutofit/>
          </a:bodyPr>
          <a:lstStyle/>
          <a:p>
            <a:pPr algn="ctr"/>
            <a:r>
              <a:rPr lang="en-US" sz="3200" u="sng" dirty="0" err="1">
                <a:solidFill>
                  <a:schemeClr val="bg1"/>
                </a:solidFill>
                <a:latin typeface="Segoe UI Black" panose="020B0A02040204020203" pitchFamily="34" charset="0"/>
                <a:ea typeface="Segoe UI Black" panose="020B0A02040204020203" pitchFamily="34" charset="0"/>
                <a:cs typeface="Aharoni" panose="02010803020104030203" pitchFamily="2" charset="-79"/>
              </a:rPr>
              <a:t>LifeCycleHooks.jsx</a:t>
            </a:r>
            <a:endParaRPr lang="he-IL" sz="32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11" name="מציין מיקום תוכן 2">
            <a:extLst>
              <a:ext uri="{FF2B5EF4-FFF2-40B4-BE49-F238E27FC236}">
                <a16:creationId xmlns:a16="http://schemas.microsoft.com/office/drawing/2014/main" id="{DC6A710A-1C8B-C112-873F-9C6F3C1BE728}"/>
              </a:ext>
            </a:extLst>
          </p:cNvPr>
          <p:cNvSpPr>
            <a:spLocks noGrp="1"/>
          </p:cNvSpPr>
          <p:nvPr>
            <p:ph idx="1"/>
          </p:nvPr>
        </p:nvSpPr>
        <p:spPr>
          <a:xfrm>
            <a:off x="8007658" y="967666"/>
            <a:ext cx="4054136" cy="571065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מטודת </a:t>
            </a:r>
            <a:r>
              <a:rPr lang="en-US" sz="2000" dirty="0">
                <a:solidFill>
                  <a:schemeClr val="bg1"/>
                </a:solidFill>
              </a:rPr>
              <a:t>useState</a:t>
            </a:r>
            <a:r>
              <a:rPr lang="he-IL" sz="2000" dirty="0">
                <a:solidFill>
                  <a:schemeClr val="bg1"/>
                </a:solidFill>
              </a:rPr>
              <a:t> מספריית </a:t>
            </a:r>
            <a:r>
              <a:rPr lang="en-US" sz="2000" dirty="0">
                <a:solidFill>
                  <a:schemeClr val="bg1"/>
                </a:solidFill>
              </a:rPr>
              <a:t>react</a:t>
            </a:r>
            <a:endParaRPr lang="he-IL" sz="2000" dirty="0">
              <a:solidFill>
                <a:schemeClr val="bg1"/>
              </a:solidFill>
            </a:endParaRPr>
          </a:p>
          <a:p>
            <a:r>
              <a:rPr lang="he-IL" sz="2000" dirty="0">
                <a:solidFill>
                  <a:schemeClr val="bg1"/>
                </a:solidFill>
              </a:rPr>
              <a:t>ניצור קומפוננט בשם </a:t>
            </a:r>
            <a:r>
              <a:rPr lang="en-US" sz="2000" dirty="0" err="1">
                <a:solidFill>
                  <a:schemeClr val="bg1"/>
                </a:solidFill>
              </a:rPr>
              <a:t>LifeCycleHooks</a:t>
            </a:r>
            <a:endParaRPr lang="en-US" sz="2000" dirty="0">
              <a:solidFill>
                <a:schemeClr val="bg1"/>
              </a:solidFill>
            </a:endParaRPr>
          </a:p>
          <a:p>
            <a:pPr lvl="1"/>
            <a:r>
              <a:rPr lang="he-IL" sz="1600" dirty="0">
                <a:solidFill>
                  <a:schemeClr val="bg1"/>
                </a:solidFill>
              </a:rPr>
              <a:t>נחלץ את המשתנה </a:t>
            </a:r>
            <a:r>
              <a:rPr lang="en-US" sz="1600" dirty="0">
                <a:solidFill>
                  <a:schemeClr val="bg1"/>
                </a:solidFill>
              </a:rPr>
              <a:t>count</a:t>
            </a:r>
            <a:r>
              <a:rPr lang="he-IL" sz="1600" dirty="0">
                <a:solidFill>
                  <a:schemeClr val="bg1"/>
                </a:solidFill>
              </a:rPr>
              <a:t> ומטודת </a:t>
            </a:r>
            <a:r>
              <a:rPr lang="en-US" sz="1600" dirty="0" err="1">
                <a:solidFill>
                  <a:schemeClr val="bg1"/>
                </a:solidFill>
              </a:rPr>
              <a:t>setCount</a:t>
            </a:r>
            <a:r>
              <a:rPr lang="he-IL" sz="1600" dirty="0">
                <a:solidFill>
                  <a:schemeClr val="bg1"/>
                </a:solidFill>
              </a:rPr>
              <a:t> מהפעלת מטודת </a:t>
            </a:r>
            <a:r>
              <a:rPr lang="en-US" sz="1600" dirty="0">
                <a:solidFill>
                  <a:schemeClr val="bg1"/>
                </a:solidFill>
              </a:rPr>
              <a:t>useState</a:t>
            </a:r>
            <a:r>
              <a:rPr lang="he-IL" sz="1600" dirty="0">
                <a:solidFill>
                  <a:schemeClr val="bg1"/>
                </a:solidFill>
              </a:rPr>
              <a:t> אליה נעביר בארגומנט פונקציית </a:t>
            </a:r>
            <a:r>
              <a:rPr lang="en-US" sz="1600" dirty="0">
                <a:solidFill>
                  <a:schemeClr val="bg1"/>
                </a:solidFill>
              </a:rPr>
              <a:t>callback</a:t>
            </a:r>
            <a:r>
              <a:rPr lang="he-IL" sz="1600" dirty="0">
                <a:solidFill>
                  <a:schemeClr val="bg1"/>
                </a:solidFill>
              </a:rPr>
              <a:t> שתופעל פעם אחת עם טעינת הקומפוננט. הפונקציה תדפיס בקונסול מחרוזת תווים </a:t>
            </a:r>
          </a:p>
          <a:p>
            <a:pPr lvl="1"/>
            <a:r>
              <a:rPr lang="he-IL" sz="1600" dirty="0">
                <a:solidFill>
                  <a:schemeClr val="bg1"/>
                </a:solidFill>
              </a:rPr>
              <a:t>ולאחר שתי שניות תשנה את ערכו של המשתנה </a:t>
            </a:r>
            <a:r>
              <a:rPr lang="en-US" sz="1600" dirty="0">
                <a:solidFill>
                  <a:schemeClr val="bg1"/>
                </a:solidFill>
              </a:rPr>
              <a:t>count</a:t>
            </a:r>
            <a:r>
              <a:rPr lang="he-IL" sz="1600" dirty="0">
                <a:solidFill>
                  <a:schemeClr val="bg1"/>
                </a:solidFill>
              </a:rPr>
              <a:t> לערכו הנוכחי פלוס אחד</a:t>
            </a:r>
          </a:p>
          <a:p>
            <a:pPr lvl="1"/>
            <a:r>
              <a:rPr lang="he-IL" sz="1600" dirty="0">
                <a:solidFill>
                  <a:schemeClr val="bg1"/>
                </a:solidFill>
              </a:rPr>
              <a:t>ולבסוף תעדכן את ערכו של המשתנה </a:t>
            </a:r>
            <a:r>
              <a:rPr lang="en-US" sz="1600" dirty="0">
                <a:solidFill>
                  <a:schemeClr val="bg1"/>
                </a:solidFill>
              </a:rPr>
              <a:t>count</a:t>
            </a:r>
            <a:r>
              <a:rPr lang="he-IL" sz="1600" dirty="0">
                <a:solidFill>
                  <a:schemeClr val="bg1"/>
                </a:solidFill>
              </a:rPr>
              <a:t> על ידי החזרת הספרה 0 </a:t>
            </a:r>
          </a:p>
          <a:p>
            <a:pPr lvl="1"/>
            <a:r>
              <a:rPr lang="he-IL" sz="1600" dirty="0">
                <a:solidFill>
                  <a:schemeClr val="bg1"/>
                </a:solidFill>
              </a:rPr>
              <a:t>הפונקציה תחזיר את הקומפוננט </a:t>
            </a:r>
            <a:r>
              <a:rPr lang="en-US" sz="1600" dirty="0">
                <a:solidFill>
                  <a:schemeClr val="bg1"/>
                </a:solidFill>
              </a:rPr>
              <a:t>Container</a:t>
            </a:r>
            <a:r>
              <a:rPr lang="he-IL" sz="1600" dirty="0">
                <a:solidFill>
                  <a:schemeClr val="bg1"/>
                </a:solidFill>
              </a:rPr>
              <a:t> של </a:t>
            </a:r>
            <a:r>
              <a:rPr lang="en-US" sz="1600" dirty="0">
                <a:solidFill>
                  <a:schemeClr val="bg1"/>
                </a:solidFill>
              </a:rPr>
              <a:t>MUI</a:t>
            </a:r>
            <a:r>
              <a:rPr lang="he-IL" sz="1600" dirty="0">
                <a:solidFill>
                  <a:schemeClr val="bg1"/>
                </a:solidFill>
              </a:rPr>
              <a:t> ובתוכה</a:t>
            </a:r>
          </a:p>
          <a:p>
            <a:pPr lvl="2"/>
            <a:r>
              <a:rPr lang="he-IL" sz="1400" dirty="0">
                <a:solidFill>
                  <a:schemeClr val="bg1"/>
                </a:solidFill>
              </a:rPr>
              <a:t>נפתח אזור של </a:t>
            </a:r>
            <a:r>
              <a:rPr lang="en-US" sz="1400" dirty="0">
                <a:solidFill>
                  <a:schemeClr val="bg1"/>
                </a:solidFill>
              </a:rPr>
              <a:t>javascript</a:t>
            </a:r>
            <a:r>
              <a:rPr lang="he-IL" sz="1400" dirty="0">
                <a:solidFill>
                  <a:schemeClr val="bg1"/>
                </a:solidFill>
              </a:rPr>
              <a:t> שם נדפיס את הזמן בו הקומפוננט נטענת</a:t>
            </a:r>
          </a:p>
          <a:p>
            <a:pPr lvl="2"/>
            <a:r>
              <a:rPr lang="he-IL" sz="1400" dirty="0">
                <a:solidFill>
                  <a:schemeClr val="bg1"/>
                </a:solidFill>
              </a:rPr>
              <a:t>נדפיס את ערכו של המשתנה </a:t>
            </a:r>
            <a:r>
              <a:rPr lang="en-US" sz="1400" dirty="0">
                <a:solidFill>
                  <a:schemeClr val="bg1"/>
                </a:solidFill>
              </a:rPr>
              <a:t>count</a:t>
            </a:r>
            <a:endParaRPr lang="he-IL" sz="1400" dirty="0">
              <a:solidFill>
                <a:schemeClr val="bg1"/>
              </a:solidFill>
            </a:endParaRPr>
          </a:p>
          <a:p>
            <a:endParaRPr lang="he-IL" sz="2000" dirty="0">
              <a:solidFill>
                <a:schemeClr val="bg1"/>
              </a:solidFill>
            </a:endParaRPr>
          </a:p>
        </p:txBody>
      </p:sp>
      <p:pic>
        <p:nvPicPr>
          <p:cNvPr id="12" name="תמונה 11">
            <a:extLst>
              <a:ext uri="{FF2B5EF4-FFF2-40B4-BE49-F238E27FC236}">
                <a16:creationId xmlns:a16="http://schemas.microsoft.com/office/drawing/2014/main" id="{109C120F-1CCE-1BC9-C43E-394A74122722}"/>
              </a:ext>
            </a:extLst>
          </p:cNvPr>
          <p:cNvPicPr>
            <a:picLocks noChangeAspect="1"/>
          </p:cNvPicPr>
          <p:nvPr/>
        </p:nvPicPr>
        <p:blipFill>
          <a:blip r:embed="rId4"/>
          <a:stretch>
            <a:fillRect/>
          </a:stretch>
        </p:blipFill>
        <p:spPr>
          <a:xfrm>
            <a:off x="821164" y="685417"/>
            <a:ext cx="6258798" cy="5487166"/>
          </a:xfrm>
          <a:prstGeom prst="rect">
            <a:avLst/>
          </a:prstGeom>
        </p:spPr>
      </p:pic>
      <p:cxnSp>
        <p:nvCxnSpPr>
          <p:cNvPr id="13" name="מחבר: מרפקי 12">
            <a:extLst>
              <a:ext uri="{FF2B5EF4-FFF2-40B4-BE49-F238E27FC236}">
                <a16:creationId xmlns:a16="http://schemas.microsoft.com/office/drawing/2014/main" id="{B75900EA-571E-D4BA-F18E-9B4BBB31ACD3}"/>
              </a:ext>
            </a:extLst>
          </p:cNvPr>
          <p:cNvCxnSpPr/>
          <p:nvPr/>
        </p:nvCxnSpPr>
        <p:spPr>
          <a:xfrm rot="10800000">
            <a:off x="5122417" y="781235"/>
            <a:ext cx="3027285" cy="372862"/>
          </a:xfrm>
          <a:prstGeom prst="bentConnector3">
            <a:avLst>
              <a:gd name="adj1" fmla="val 21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B7447A45-863F-A804-F7AF-225F8FF47F5A}"/>
              </a:ext>
            </a:extLst>
          </p:cNvPr>
          <p:cNvCxnSpPr/>
          <p:nvPr/>
        </p:nvCxnSpPr>
        <p:spPr>
          <a:xfrm rot="10800000">
            <a:off x="6320902" y="1855434"/>
            <a:ext cx="2272683" cy="284085"/>
          </a:xfrm>
          <a:prstGeom prst="bentConnector3">
            <a:avLst>
              <a:gd name="adj1" fmla="val 37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EE20C9D1-CC53-C196-873D-8473AFE0D8BD}"/>
              </a:ext>
            </a:extLst>
          </p:cNvPr>
          <p:cNvCxnSpPr/>
          <p:nvPr/>
        </p:nvCxnSpPr>
        <p:spPr>
          <a:xfrm rot="10800000">
            <a:off x="4829453" y="1571349"/>
            <a:ext cx="3258105" cy="230819"/>
          </a:xfrm>
          <a:prstGeom prst="bentConnector3">
            <a:avLst>
              <a:gd name="adj1" fmla="val 83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B3EC452C-42F5-A29C-2562-4025F6D50894}"/>
              </a:ext>
            </a:extLst>
          </p:cNvPr>
          <p:cNvCxnSpPr/>
          <p:nvPr/>
        </p:nvCxnSpPr>
        <p:spPr>
          <a:xfrm rot="10800000">
            <a:off x="5814874" y="2139519"/>
            <a:ext cx="2459114" cy="905522"/>
          </a:xfrm>
          <a:prstGeom prst="bentConnector3">
            <a:avLst>
              <a:gd name="adj1" fmla="val 283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8CD15B5A-ACA0-06A0-02DB-819CCF23E62E}"/>
              </a:ext>
            </a:extLst>
          </p:cNvPr>
          <p:cNvCxnSpPr/>
          <p:nvPr/>
        </p:nvCxnSpPr>
        <p:spPr>
          <a:xfrm rot="10800000">
            <a:off x="3959442" y="2343706"/>
            <a:ext cx="4323425" cy="1162975"/>
          </a:xfrm>
          <a:prstGeom prst="bentConnector3">
            <a:avLst>
              <a:gd name="adj1" fmla="val 202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C02DA3D5-4FC4-8A78-E588-C17241D17B88}"/>
              </a:ext>
            </a:extLst>
          </p:cNvPr>
          <p:cNvCxnSpPr/>
          <p:nvPr/>
        </p:nvCxnSpPr>
        <p:spPr>
          <a:xfrm rot="10800000">
            <a:off x="2991775" y="3133818"/>
            <a:ext cx="5291092" cy="896645"/>
          </a:xfrm>
          <a:prstGeom prst="bentConnector3">
            <a:avLst>
              <a:gd name="adj1" fmla="val 191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560BB8EF-B956-06A2-DF63-7CDCAD70324D}"/>
              </a:ext>
            </a:extLst>
          </p:cNvPr>
          <p:cNvCxnSpPr/>
          <p:nvPr/>
        </p:nvCxnSpPr>
        <p:spPr>
          <a:xfrm rot="10800000">
            <a:off x="7079962" y="4456590"/>
            <a:ext cx="927696" cy="5415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9636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A186F90B-1C5D-3B28-4350-1CC28C1287A9}"/>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0" name="כותרת 1">
            <a:extLst>
              <a:ext uri="{FF2B5EF4-FFF2-40B4-BE49-F238E27FC236}">
                <a16:creationId xmlns:a16="http://schemas.microsoft.com/office/drawing/2014/main" id="{EC80C04E-1B61-E9CC-E97D-C772478025F3}"/>
              </a:ext>
            </a:extLst>
          </p:cNvPr>
          <p:cNvSpPr>
            <a:spLocks noGrp="1"/>
          </p:cNvSpPr>
          <p:nvPr>
            <p:ph type="title"/>
          </p:nvPr>
        </p:nvSpPr>
        <p:spPr>
          <a:xfrm>
            <a:off x="7988609" y="1781176"/>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11" name="מציין מיקום תוכן 2">
            <a:extLst>
              <a:ext uri="{FF2B5EF4-FFF2-40B4-BE49-F238E27FC236}">
                <a16:creationId xmlns:a16="http://schemas.microsoft.com/office/drawing/2014/main" id="{1F5AA925-1DDE-4EC7-3B64-7650AF1FEB3C}"/>
              </a:ext>
            </a:extLst>
          </p:cNvPr>
          <p:cNvSpPr>
            <a:spLocks noGrp="1"/>
          </p:cNvSpPr>
          <p:nvPr>
            <p:ph idx="1"/>
          </p:nvPr>
        </p:nvSpPr>
        <p:spPr>
          <a:xfrm>
            <a:off x="7988609" y="2552700"/>
            <a:ext cx="4054136" cy="226695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את הדפסת הטקסט שכתבנו בתוך פונקציית ה – </a:t>
            </a:r>
            <a:r>
              <a:rPr lang="en-US" sz="2000" dirty="0">
                <a:solidFill>
                  <a:schemeClr val="bg1"/>
                </a:solidFill>
              </a:rPr>
              <a:t>callback</a:t>
            </a:r>
            <a:r>
              <a:rPr lang="he-IL" sz="2000" dirty="0">
                <a:solidFill>
                  <a:schemeClr val="bg1"/>
                </a:solidFill>
              </a:rPr>
              <a:t> שהעברנו כארגומנט למטודת </a:t>
            </a:r>
            <a:r>
              <a:rPr lang="en-US" sz="2000" dirty="0">
                <a:solidFill>
                  <a:schemeClr val="bg1"/>
                </a:solidFill>
              </a:rPr>
              <a:t>useState</a:t>
            </a:r>
            <a:endParaRPr lang="he-IL" sz="2000" dirty="0">
              <a:solidFill>
                <a:schemeClr val="bg1"/>
              </a:solidFill>
            </a:endParaRPr>
          </a:p>
          <a:p>
            <a:pPr marL="0" indent="0">
              <a:buNone/>
            </a:pPr>
            <a:r>
              <a:rPr lang="he-IL" sz="2000" dirty="0">
                <a:solidFill>
                  <a:schemeClr val="bg1"/>
                </a:solidFill>
              </a:rPr>
              <a:t>כמו כן ניתן לראות שהקומפוננט נטענה בשני זמנים שונים </a:t>
            </a:r>
          </a:p>
        </p:txBody>
      </p:sp>
      <p:pic>
        <p:nvPicPr>
          <p:cNvPr id="13" name="תמונה 12">
            <a:extLst>
              <a:ext uri="{FF2B5EF4-FFF2-40B4-BE49-F238E27FC236}">
                <a16:creationId xmlns:a16="http://schemas.microsoft.com/office/drawing/2014/main" id="{8AB5991E-18E6-6297-8528-9BF28061C3EB}"/>
              </a:ext>
            </a:extLst>
          </p:cNvPr>
          <p:cNvPicPr>
            <a:picLocks noChangeAspect="1"/>
          </p:cNvPicPr>
          <p:nvPr/>
        </p:nvPicPr>
        <p:blipFill>
          <a:blip r:embed="rId4"/>
          <a:stretch>
            <a:fillRect/>
          </a:stretch>
        </p:blipFill>
        <p:spPr>
          <a:xfrm>
            <a:off x="668742" y="2285804"/>
            <a:ext cx="6563641" cy="2800741"/>
          </a:xfrm>
          <a:prstGeom prst="rect">
            <a:avLst/>
          </a:prstGeom>
          <a:effectLst>
            <a:outerShdw blurRad="50800" dist="38100" dir="2700000" algn="tl" rotWithShape="0">
              <a:prstClr val="black">
                <a:alpha val="40000"/>
              </a:prstClr>
            </a:outerShdw>
          </a:effectLst>
        </p:spPr>
      </p:pic>
      <p:cxnSp>
        <p:nvCxnSpPr>
          <p:cNvPr id="14" name="מחבר: מרפקי 13">
            <a:extLst>
              <a:ext uri="{FF2B5EF4-FFF2-40B4-BE49-F238E27FC236}">
                <a16:creationId xmlns:a16="http://schemas.microsoft.com/office/drawing/2014/main" id="{5D226D18-8653-398B-8139-15DEB081DA92}"/>
              </a:ext>
            </a:extLst>
          </p:cNvPr>
          <p:cNvCxnSpPr/>
          <p:nvPr/>
        </p:nvCxnSpPr>
        <p:spPr>
          <a:xfrm rot="10800000" flipV="1">
            <a:off x="7084381" y="2752078"/>
            <a:ext cx="904228" cy="577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0C445042-761D-3C08-5907-24F1FD3C2C3C}"/>
              </a:ext>
            </a:extLst>
          </p:cNvPr>
          <p:cNvCxnSpPr/>
          <p:nvPr/>
        </p:nvCxnSpPr>
        <p:spPr>
          <a:xfrm rot="10800000">
            <a:off x="7232384" y="3542190"/>
            <a:ext cx="943951" cy="1775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2D4EA134-7ED2-58B4-952F-C5D366E3DDDE}"/>
              </a:ext>
            </a:extLst>
          </p:cNvPr>
          <p:cNvCxnSpPr/>
          <p:nvPr/>
        </p:nvCxnSpPr>
        <p:spPr>
          <a:xfrm rot="10800000" flipV="1">
            <a:off x="6968971" y="3728621"/>
            <a:ext cx="1225118" cy="772358"/>
          </a:xfrm>
          <a:prstGeom prst="bentConnector3">
            <a:avLst>
              <a:gd name="adj1" fmla="val 391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795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5400" dirty="0">
                <a:solidFill>
                  <a:schemeClr val="bg1"/>
                </a:solidFill>
                <a:latin typeface="Verdana Pro Black" panose="020B0A04030504040204" pitchFamily="34" charset="0"/>
                <a:cs typeface="Aharoni" panose="02010803020104030203" pitchFamily="2" charset="-79"/>
              </a:rPr>
              <a:t>useEffect</a:t>
            </a:r>
            <a:endParaRPr lang="en-US" sz="32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dirty="0">
                <a:solidFill>
                  <a:schemeClr val="bg1"/>
                </a:solidFill>
              </a:rPr>
              <a:t>Hook that manages the side-effects in functional components.</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התזה1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26589019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01027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096001" y="107364"/>
            <a:ext cx="5965794" cy="1168984"/>
          </a:xfrm>
        </p:spPr>
        <p:txBody>
          <a:bodyPr>
            <a:noAutofit/>
          </a:bodyPr>
          <a:lstStyle/>
          <a:p>
            <a:pPr algn="ctr"/>
            <a:r>
              <a:rPr lang="en-US"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useEffect as componentDidMount</a:t>
            </a:r>
            <a:endParaRPr lang="he-IL" sz="40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pic>
        <p:nvPicPr>
          <p:cNvPr id="38" name="תמונה 37">
            <a:extLst>
              <a:ext uri="{FF2B5EF4-FFF2-40B4-BE49-F238E27FC236}">
                <a16:creationId xmlns:a16="http://schemas.microsoft.com/office/drawing/2014/main" id="{BDB58AA1-3524-6777-D525-21F6632E398A}"/>
              </a:ext>
            </a:extLst>
          </p:cNvPr>
          <p:cNvPicPr>
            <a:picLocks noChangeAspect="1"/>
          </p:cNvPicPr>
          <p:nvPr/>
        </p:nvPicPr>
        <p:blipFill rotWithShape="1">
          <a:blip r:embed="rId4"/>
          <a:srcRect r="13549"/>
          <a:stretch/>
        </p:blipFill>
        <p:spPr>
          <a:xfrm>
            <a:off x="-18487" y="0"/>
            <a:ext cx="5257237" cy="6858000"/>
          </a:xfrm>
          <a:prstGeom prst="rect">
            <a:avLst/>
          </a:prstGeom>
        </p:spPr>
      </p:pic>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096001" y="1276348"/>
            <a:ext cx="5965794" cy="5474288"/>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בעזרת </a:t>
            </a:r>
            <a:r>
              <a:rPr lang="en-US" sz="2000" dirty="0">
                <a:solidFill>
                  <a:schemeClr val="bg1"/>
                </a:solidFill>
              </a:rPr>
              <a:t>useEffect hook</a:t>
            </a:r>
            <a:r>
              <a:rPr lang="he-IL" sz="2000" dirty="0">
                <a:solidFill>
                  <a:schemeClr val="bg1"/>
                </a:solidFill>
              </a:rPr>
              <a:t> נוכל לייבא נתונים בצורה סינכרונית או אסינכרונית ולעדכן את המפתח הרלוונטי באובייקט ה – </a:t>
            </a:r>
            <a:r>
              <a:rPr lang="en-US" sz="2000" dirty="0">
                <a:solidFill>
                  <a:schemeClr val="bg1"/>
                </a:solidFill>
              </a:rPr>
              <a:t>state</a:t>
            </a:r>
            <a:r>
              <a:rPr lang="he-IL" sz="2000" dirty="0">
                <a:solidFill>
                  <a:schemeClr val="bg1"/>
                </a:solidFill>
              </a:rPr>
              <a:t> עם הנתונים </a:t>
            </a:r>
          </a:p>
          <a:p>
            <a:r>
              <a:rPr lang="he-IL" sz="2000" dirty="0">
                <a:solidFill>
                  <a:schemeClr val="bg1"/>
                </a:solidFill>
              </a:rPr>
              <a:t>ניצור פונקציה בשם </a:t>
            </a:r>
            <a:r>
              <a:rPr lang="en-US" sz="2000" dirty="0" err="1">
                <a:solidFill>
                  <a:schemeClr val="bg1"/>
                </a:solidFill>
              </a:rPr>
              <a:t>getTime</a:t>
            </a:r>
            <a:r>
              <a:rPr lang="he-IL" sz="2000" dirty="0">
                <a:solidFill>
                  <a:schemeClr val="bg1"/>
                </a:solidFill>
              </a:rPr>
              <a:t> שתחזיר מחרוזת תווים של הזמן שבה קראו לפונקציה</a:t>
            </a:r>
          </a:p>
          <a:p>
            <a:r>
              <a:rPr lang="he-IL" sz="2000" dirty="0">
                <a:solidFill>
                  <a:schemeClr val="bg1"/>
                </a:solidFill>
              </a:rPr>
              <a:t>נשנה את התוכן של הקומפוננט </a:t>
            </a:r>
            <a:r>
              <a:rPr lang="en-US" sz="2000" dirty="0" err="1">
                <a:solidFill>
                  <a:schemeClr val="bg1"/>
                </a:solidFill>
              </a:rPr>
              <a:t>LifeCycleHooks</a:t>
            </a:r>
            <a:r>
              <a:rPr lang="he-IL" sz="2000" dirty="0">
                <a:solidFill>
                  <a:schemeClr val="bg1"/>
                </a:solidFill>
              </a:rPr>
              <a:t> שיצרנו</a:t>
            </a:r>
          </a:p>
          <a:p>
            <a:pPr lvl="1"/>
            <a:r>
              <a:rPr lang="he-IL" sz="1800" dirty="0">
                <a:solidFill>
                  <a:schemeClr val="bg1"/>
                </a:solidFill>
              </a:rPr>
              <a:t>נפעיל את מטודת </a:t>
            </a:r>
            <a:r>
              <a:rPr lang="en-US" sz="1800" dirty="0">
                <a:solidFill>
                  <a:schemeClr val="bg1"/>
                </a:solidFill>
              </a:rPr>
              <a:t>useState</a:t>
            </a:r>
            <a:r>
              <a:rPr lang="he-IL" sz="1800" dirty="0">
                <a:solidFill>
                  <a:schemeClr val="bg1"/>
                </a:solidFill>
              </a:rPr>
              <a:t> עם הספרה אפס כפרמטר ונחלץ מהמערך שיחזור את המפתות </a:t>
            </a:r>
            <a:r>
              <a:rPr lang="en-US" sz="1800" dirty="0">
                <a:solidFill>
                  <a:schemeClr val="bg1"/>
                </a:solidFill>
              </a:rPr>
              <a:t>count </a:t>
            </a:r>
            <a:r>
              <a:rPr lang="en-US" sz="1800" dirty="0" err="1">
                <a:solidFill>
                  <a:schemeClr val="bg1"/>
                </a:solidFill>
              </a:rPr>
              <a:t>setCount</a:t>
            </a:r>
            <a:endParaRPr lang="en-US" sz="1800" dirty="0">
              <a:solidFill>
                <a:schemeClr val="bg1"/>
              </a:solidFill>
            </a:endParaRPr>
          </a:p>
          <a:p>
            <a:pPr lvl="1"/>
            <a:r>
              <a:rPr lang="he-IL" sz="1800" dirty="0">
                <a:solidFill>
                  <a:schemeClr val="bg1"/>
                </a:solidFill>
              </a:rPr>
              <a:t>ניצור אפקט בעזרת </a:t>
            </a:r>
            <a:r>
              <a:rPr lang="en-US" sz="1800" dirty="0">
                <a:solidFill>
                  <a:schemeClr val="bg1"/>
                </a:solidFill>
              </a:rPr>
              <a:t>useEffect</a:t>
            </a:r>
            <a:r>
              <a:rPr lang="he-IL" sz="1800" dirty="0">
                <a:solidFill>
                  <a:schemeClr val="bg1"/>
                </a:solidFill>
              </a:rPr>
              <a:t> ש:</a:t>
            </a:r>
          </a:p>
          <a:p>
            <a:pPr lvl="2"/>
            <a:r>
              <a:rPr lang="he-IL" sz="1600" dirty="0">
                <a:solidFill>
                  <a:schemeClr val="bg1"/>
                </a:solidFill>
              </a:rPr>
              <a:t>בפרמטר הראשון – יקבל פונקציית </a:t>
            </a:r>
            <a:r>
              <a:rPr lang="en-US" sz="1600" dirty="0">
                <a:solidFill>
                  <a:schemeClr val="bg1"/>
                </a:solidFill>
              </a:rPr>
              <a:t>call back</a:t>
            </a:r>
            <a:r>
              <a:rPr lang="he-IL" sz="1600" dirty="0">
                <a:solidFill>
                  <a:schemeClr val="bg1"/>
                </a:solidFill>
              </a:rPr>
              <a:t> אנונימית שתפעיל את הקוד הבא:</a:t>
            </a:r>
          </a:p>
          <a:p>
            <a:pPr lvl="3"/>
            <a:r>
              <a:rPr lang="he-IL" sz="1400" dirty="0">
                <a:solidFill>
                  <a:schemeClr val="bg1"/>
                </a:solidFill>
              </a:rPr>
              <a:t>תדפיס את הזמן שמורכב מהשעה </a:t>
            </a:r>
            <a:r>
              <a:rPr lang="he-IL" sz="1400" dirty="0" err="1">
                <a:solidFill>
                  <a:schemeClr val="bg1"/>
                </a:solidFill>
              </a:rPr>
              <a:t>והמילי</a:t>
            </a:r>
            <a:r>
              <a:rPr lang="he-IL" sz="1400" dirty="0">
                <a:solidFill>
                  <a:schemeClr val="bg1"/>
                </a:solidFill>
              </a:rPr>
              <a:t> שניות שבה קוראים לפונקציה</a:t>
            </a:r>
          </a:p>
          <a:p>
            <a:pPr lvl="3"/>
            <a:r>
              <a:rPr lang="he-IL" sz="1400" dirty="0">
                <a:solidFill>
                  <a:schemeClr val="bg1"/>
                </a:solidFill>
              </a:rPr>
              <a:t>תעלה את המשתנה </a:t>
            </a:r>
            <a:r>
              <a:rPr lang="en-US" sz="1400" dirty="0">
                <a:solidFill>
                  <a:schemeClr val="bg1"/>
                </a:solidFill>
              </a:rPr>
              <a:t>count</a:t>
            </a:r>
            <a:r>
              <a:rPr lang="he-IL" sz="1400" dirty="0">
                <a:solidFill>
                  <a:schemeClr val="bg1"/>
                </a:solidFill>
              </a:rPr>
              <a:t> באחד בעזרת מטודת </a:t>
            </a:r>
            <a:r>
              <a:rPr lang="en-US" sz="1400" dirty="0" err="1">
                <a:solidFill>
                  <a:schemeClr val="bg1"/>
                </a:solidFill>
              </a:rPr>
              <a:t>setCount</a:t>
            </a:r>
            <a:endParaRPr lang="he-IL" sz="1400" dirty="0">
              <a:solidFill>
                <a:schemeClr val="bg1"/>
              </a:solidFill>
            </a:endParaRPr>
          </a:p>
          <a:p>
            <a:pPr lvl="2"/>
            <a:r>
              <a:rPr lang="he-IL" sz="1600" dirty="0">
                <a:solidFill>
                  <a:schemeClr val="bg1"/>
                </a:solidFill>
              </a:rPr>
              <a:t>בפרמטר השני – נעביר מערך ריק על מנת שפונקציה זאת תפעל רק פעם אחת</a:t>
            </a:r>
          </a:p>
          <a:p>
            <a:pPr lvl="1"/>
            <a:r>
              <a:rPr lang="he-IL" sz="1800" dirty="0">
                <a:solidFill>
                  <a:schemeClr val="bg1"/>
                </a:solidFill>
              </a:rPr>
              <a:t>הפונקציה תחזיר:</a:t>
            </a:r>
          </a:p>
          <a:p>
            <a:pPr lvl="2"/>
            <a:r>
              <a:rPr lang="he-IL" sz="1400" dirty="0">
                <a:solidFill>
                  <a:schemeClr val="bg1"/>
                </a:solidFill>
              </a:rPr>
              <a:t>הדפסה בקונסול של הזמן שבה הקומפוננט נטענת מחדש </a:t>
            </a:r>
          </a:p>
          <a:p>
            <a:pPr lvl="2"/>
            <a:r>
              <a:rPr lang="he-IL" sz="1400" dirty="0">
                <a:solidFill>
                  <a:schemeClr val="bg1"/>
                </a:solidFill>
              </a:rPr>
              <a:t>תציג לגולש את הערך של </a:t>
            </a:r>
            <a:r>
              <a:rPr lang="en-US" sz="1400" dirty="0">
                <a:solidFill>
                  <a:schemeClr val="bg1"/>
                </a:solidFill>
              </a:rPr>
              <a:t>count</a:t>
            </a:r>
          </a:p>
          <a:p>
            <a:pPr lvl="2"/>
            <a:r>
              <a:rPr lang="he-IL" sz="1400" dirty="0">
                <a:solidFill>
                  <a:schemeClr val="bg1"/>
                </a:solidFill>
              </a:rPr>
              <a:t>ניצור שני כפתורים שאחד יעלה באחד והשני יוריד באחד את הערך של </a:t>
            </a:r>
            <a:r>
              <a:rPr lang="en-US" sz="1400" dirty="0">
                <a:solidFill>
                  <a:schemeClr val="bg1"/>
                </a:solidFill>
              </a:rPr>
              <a:t>count</a:t>
            </a:r>
            <a:endParaRPr lang="he-IL" sz="1400" dirty="0">
              <a:solidFill>
                <a:schemeClr val="bg1"/>
              </a:solidFill>
            </a:endParaRPr>
          </a:p>
        </p:txBody>
      </p:sp>
      <p:cxnSp>
        <p:nvCxnSpPr>
          <p:cNvPr id="14" name="מחבר: מרפקי 13">
            <a:extLst>
              <a:ext uri="{FF2B5EF4-FFF2-40B4-BE49-F238E27FC236}">
                <a16:creationId xmlns:a16="http://schemas.microsoft.com/office/drawing/2014/main" id="{01F85533-60ED-AB60-8DBA-D35357590235}"/>
              </a:ext>
            </a:extLst>
          </p:cNvPr>
          <p:cNvCxnSpPr>
            <a:cxnSpLocks/>
          </p:cNvCxnSpPr>
          <p:nvPr/>
        </p:nvCxnSpPr>
        <p:spPr>
          <a:xfrm rot="10800000">
            <a:off x="3695700" y="1643056"/>
            <a:ext cx="2933700" cy="1552578"/>
          </a:xfrm>
          <a:prstGeom prst="bentConnector3">
            <a:avLst>
              <a:gd name="adj1" fmla="val 269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7AB5EB6B-E30F-487B-8675-A6B317889822}"/>
              </a:ext>
            </a:extLst>
          </p:cNvPr>
          <p:cNvCxnSpPr>
            <a:cxnSpLocks/>
          </p:cNvCxnSpPr>
          <p:nvPr/>
        </p:nvCxnSpPr>
        <p:spPr>
          <a:xfrm rot="10800000">
            <a:off x="2076450" y="1985967"/>
            <a:ext cx="4552950" cy="1852611"/>
          </a:xfrm>
          <a:prstGeom prst="bentConnector3">
            <a:avLst>
              <a:gd name="adj1" fmla="val 196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6460917A-4560-84E6-22D0-0A4B2B69C5C0}"/>
              </a:ext>
            </a:extLst>
          </p:cNvPr>
          <p:cNvCxnSpPr>
            <a:cxnSpLocks/>
          </p:cNvCxnSpPr>
          <p:nvPr/>
        </p:nvCxnSpPr>
        <p:spPr>
          <a:xfrm rot="10800000">
            <a:off x="1181100" y="2590810"/>
            <a:ext cx="5124451" cy="2438391"/>
          </a:xfrm>
          <a:prstGeom prst="bentConnector3">
            <a:avLst>
              <a:gd name="adj1" fmla="val 146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4B05A2CE-66A7-EA9F-D588-77D81C999562}"/>
              </a:ext>
            </a:extLst>
          </p:cNvPr>
          <p:cNvCxnSpPr>
            <a:cxnSpLocks/>
          </p:cNvCxnSpPr>
          <p:nvPr/>
        </p:nvCxnSpPr>
        <p:spPr>
          <a:xfrm rot="10800000">
            <a:off x="4010019" y="3343270"/>
            <a:ext cx="2809882" cy="24955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1E0DBBE3-9085-0A32-4D3F-CA9E6D1F4D74}"/>
              </a:ext>
            </a:extLst>
          </p:cNvPr>
          <p:cNvCxnSpPr>
            <a:cxnSpLocks/>
          </p:cNvCxnSpPr>
          <p:nvPr/>
        </p:nvCxnSpPr>
        <p:spPr>
          <a:xfrm rot="10800000">
            <a:off x="2933700" y="3533775"/>
            <a:ext cx="5581650" cy="2552702"/>
          </a:xfrm>
          <a:prstGeom prst="bentConnector3">
            <a:avLst>
              <a:gd name="adj1" fmla="val 57338"/>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סוגר מסולסל ימני 30">
            <a:extLst>
              <a:ext uri="{FF2B5EF4-FFF2-40B4-BE49-F238E27FC236}">
                <a16:creationId xmlns:a16="http://schemas.microsoft.com/office/drawing/2014/main" id="{86BF83A6-8496-BE52-DD03-7536157A7DAB}"/>
              </a:ext>
            </a:extLst>
          </p:cNvPr>
          <p:cNvSpPr/>
          <p:nvPr/>
        </p:nvSpPr>
        <p:spPr>
          <a:xfrm>
            <a:off x="4524373" y="3848098"/>
            <a:ext cx="361950" cy="2505075"/>
          </a:xfrm>
          <a:prstGeom prst="rightBrace">
            <a:avLst>
              <a:gd name="adj1" fmla="val 3464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33" name="מחבר: מרפקי 32">
            <a:extLst>
              <a:ext uri="{FF2B5EF4-FFF2-40B4-BE49-F238E27FC236}">
                <a16:creationId xmlns:a16="http://schemas.microsoft.com/office/drawing/2014/main" id="{5775C480-2449-5F8E-3C88-A7719ACF2750}"/>
              </a:ext>
            </a:extLst>
          </p:cNvPr>
          <p:cNvCxnSpPr>
            <a:cxnSpLocks/>
            <a:stCxn id="31" idx="1"/>
          </p:cNvCxnSpPr>
          <p:nvPr/>
        </p:nvCxnSpPr>
        <p:spPr>
          <a:xfrm rot="10800000" flipH="1" flipV="1">
            <a:off x="4886323" y="5100636"/>
            <a:ext cx="5219700" cy="1350168"/>
          </a:xfrm>
          <a:prstGeom prst="bentConnector3">
            <a:avLst>
              <a:gd name="adj1" fmla="val 3102"/>
            </a:avLst>
          </a:prstGeom>
        </p:spPr>
        <p:style>
          <a:lnRef idx="1">
            <a:schemeClr val="accent1"/>
          </a:lnRef>
          <a:fillRef idx="0">
            <a:schemeClr val="accent1"/>
          </a:fillRef>
          <a:effectRef idx="0">
            <a:schemeClr val="accent1"/>
          </a:effectRef>
          <a:fontRef idx="minor">
            <a:schemeClr val="tx1"/>
          </a:fontRef>
        </p:style>
      </p:cxnSp>
      <p:sp>
        <p:nvSpPr>
          <p:cNvPr id="44" name="סוגר מסולסל ימני 43">
            <a:extLst>
              <a:ext uri="{FF2B5EF4-FFF2-40B4-BE49-F238E27FC236}">
                <a16:creationId xmlns:a16="http://schemas.microsoft.com/office/drawing/2014/main" id="{D73746AA-43D1-7D86-82EA-DE0095FB0733}"/>
              </a:ext>
            </a:extLst>
          </p:cNvPr>
          <p:cNvSpPr/>
          <p:nvPr/>
        </p:nvSpPr>
        <p:spPr>
          <a:xfrm>
            <a:off x="3609975" y="0"/>
            <a:ext cx="314325" cy="1095372"/>
          </a:xfrm>
          <a:prstGeom prst="rightBrace">
            <a:avLst>
              <a:gd name="adj1" fmla="val 44697"/>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46" name="מחבר: מרפקי 45">
            <a:extLst>
              <a:ext uri="{FF2B5EF4-FFF2-40B4-BE49-F238E27FC236}">
                <a16:creationId xmlns:a16="http://schemas.microsoft.com/office/drawing/2014/main" id="{A16EF190-6519-E788-005F-B28B78075471}"/>
              </a:ext>
            </a:extLst>
          </p:cNvPr>
          <p:cNvCxnSpPr>
            <a:stCxn id="44" idx="1"/>
          </p:cNvCxnSpPr>
          <p:nvPr/>
        </p:nvCxnSpPr>
        <p:spPr>
          <a:xfrm rot="10800000" flipH="1" flipV="1">
            <a:off x="3924299" y="547685"/>
            <a:ext cx="2381249" cy="1700213"/>
          </a:xfrm>
          <a:prstGeom prst="bentConnector3">
            <a:avLst>
              <a:gd name="adj1" fmla="val 848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08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67673" y="109321"/>
            <a:ext cx="3975071"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67675" y="880845"/>
            <a:ext cx="3975070" cy="586783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לראות שהקומפוננט נטענת בפעם הראשונה בשעה 20:51:15.992 </a:t>
            </a:r>
          </a:p>
          <a:p>
            <a:r>
              <a:rPr lang="he-IL" sz="2000" dirty="0">
                <a:solidFill>
                  <a:schemeClr val="bg1"/>
                </a:solidFill>
              </a:rPr>
              <a:t>כעבור מס' מילי שניות היא מבצעת את הלוגיקה שבתוך </a:t>
            </a:r>
            <a:r>
              <a:rPr lang="en-US" sz="2000" dirty="0">
                <a:solidFill>
                  <a:schemeClr val="bg1"/>
                </a:solidFill>
              </a:rPr>
              <a:t>useEffect</a:t>
            </a:r>
            <a:r>
              <a:rPr lang="he-IL" sz="2000" dirty="0">
                <a:solidFill>
                  <a:schemeClr val="bg1"/>
                </a:solidFill>
              </a:rPr>
              <a:t> והמשתנה </a:t>
            </a:r>
            <a:r>
              <a:rPr lang="en-US" sz="2000" dirty="0">
                <a:solidFill>
                  <a:schemeClr val="bg1"/>
                </a:solidFill>
              </a:rPr>
              <a:t>count</a:t>
            </a:r>
            <a:r>
              <a:rPr lang="he-IL" sz="2000" dirty="0">
                <a:solidFill>
                  <a:schemeClr val="bg1"/>
                </a:solidFill>
              </a:rPr>
              <a:t> עולה באחד (במצב של </a:t>
            </a:r>
            <a:r>
              <a:rPr lang="en-US" sz="2000" dirty="0">
                <a:solidFill>
                  <a:schemeClr val="bg1"/>
                </a:solidFill>
              </a:rPr>
              <a:t>development</a:t>
            </a:r>
            <a:r>
              <a:rPr lang="he-IL" sz="2000" dirty="0">
                <a:solidFill>
                  <a:schemeClr val="bg1"/>
                </a:solidFill>
              </a:rPr>
              <a:t> אם אנחנו על </a:t>
            </a:r>
            <a:r>
              <a:rPr lang="en-US" sz="2000" dirty="0">
                <a:solidFill>
                  <a:schemeClr val="bg1"/>
                </a:solidFill>
              </a:rPr>
              <a:t>strict mode </a:t>
            </a:r>
            <a:r>
              <a:rPr lang="he-IL" sz="2000" dirty="0">
                <a:solidFill>
                  <a:schemeClr val="bg1"/>
                </a:solidFill>
              </a:rPr>
              <a:t> ההוק של </a:t>
            </a:r>
            <a:r>
              <a:rPr lang="en-US" sz="2000" dirty="0">
                <a:solidFill>
                  <a:schemeClr val="bg1"/>
                </a:solidFill>
              </a:rPr>
              <a:t>useEffect</a:t>
            </a:r>
            <a:r>
              <a:rPr lang="he-IL" sz="2000" dirty="0">
                <a:solidFill>
                  <a:schemeClr val="bg1"/>
                </a:solidFill>
              </a:rPr>
              <a:t> עושה ריצה אחת לפני הריצה המרכזית ולכן אנו רואים שהוא העלה את המספר בשניים ולא באחד כפי שהיינו מצפים)</a:t>
            </a:r>
          </a:p>
          <a:p>
            <a:r>
              <a:rPr lang="he-IL" sz="2000" dirty="0">
                <a:solidFill>
                  <a:schemeClr val="bg1"/>
                </a:solidFill>
              </a:rPr>
              <a:t>הקומפוננט נטענת מחדש בשעה 20:51:17.18</a:t>
            </a:r>
            <a:r>
              <a:rPr lang="en-US" sz="2000" dirty="0">
                <a:solidFill>
                  <a:schemeClr val="bg1"/>
                </a:solidFill>
              </a:rPr>
              <a:t> </a:t>
            </a:r>
            <a:r>
              <a:rPr lang="he-IL" sz="2000" dirty="0">
                <a:solidFill>
                  <a:schemeClr val="bg1"/>
                </a:solidFill>
              </a:rPr>
              <a:t>בעקבות השינויים במשתנה </a:t>
            </a:r>
            <a:r>
              <a:rPr lang="en-US" sz="2000" dirty="0">
                <a:solidFill>
                  <a:schemeClr val="bg1"/>
                </a:solidFill>
              </a:rPr>
              <a:t>count</a:t>
            </a:r>
            <a:endParaRPr lang="he-IL" sz="2000" dirty="0">
              <a:solidFill>
                <a:schemeClr val="bg1"/>
              </a:solidFill>
            </a:endParaRPr>
          </a:p>
          <a:p>
            <a:r>
              <a:rPr lang="he-IL" sz="2000" dirty="0">
                <a:solidFill>
                  <a:schemeClr val="bg1"/>
                </a:solidFill>
              </a:rPr>
              <a:t>כשלוחצים על כפתור שמעלה ספרה ניתן לראות שהקומפוננט נטענת מחדש אך </a:t>
            </a:r>
            <a:r>
              <a:rPr lang="en-US" sz="2000" dirty="0">
                <a:solidFill>
                  <a:schemeClr val="bg1"/>
                </a:solidFill>
              </a:rPr>
              <a:t>useEffect</a:t>
            </a:r>
            <a:r>
              <a:rPr lang="he-IL" sz="2000" dirty="0">
                <a:solidFill>
                  <a:schemeClr val="bg1"/>
                </a:solidFill>
              </a:rPr>
              <a:t> לא מגיב לשינוי</a:t>
            </a:r>
          </a:p>
        </p:txBody>
      </p:sp>
      <p:pic>
        <p:nvPicPr>
          <p:cNvPr id="17" name="תמונה 16">
            <a:extLst>
              <a:ext uri="{FF2B5EF4-FFF2-40B4-BE49-F238E27FC236}">
                <a16:creationId xmlns:a16="http://schemas.microsoft.com/office/drawing/2014/main" id="{A7137748-1289-C051-7AA4-80735C2DF512}"/>
              </a:ext>
            </a:extLst>
          </p:cNvPr>
          <p:cNvPicPr>
            <a:picLocks noChangeAspect="1"/>
          </p:cNvPicPr>
          <p:nvPr/>
        </p:nvPicPr>
        <p:blipFill>
          <a:blip r:embed="rId4"/>
          <a:stretch>
            <a:fillRect/>
          </a:stretch>
        </p:blipFill>
        <p:spPr>
          <a:xfrm>
            <a:off x="504333" y="495083"/>
            <a:ext cx="7049484" cy="2610214"/>
          </a:xfrm>
          <a:prstGeom prst="rect">
            <a:avLst/>
          </a:prstGeom>
          <a:effectLst>
            <a:outerShdw blurRad="50800" dist="38100" dir="2700000" algn="tl" rotWithShape="0">
              <a:prstClr val="black">
                <a:alpha val="40000"/>
              </a:prstClr>
            </a:outerShdw>
          </a:effectLst>
        </p:spPr>
      </p:pic>
      <p:pic>
        <p:nvPicPr>
          <p:cNvPr id="19" name="תמונה 18">
            <a:extLst>
              <a:ext uri="{FF2B5EF4-FFF2-40B4-BE49-F238E27FC236}">
                <a16:creationId xmlns:a16="http://schemas.microsoft.com/office/drawing/2014/main" id="{C00F3736-26F4-4ABE-2C21-28384B9239E5}"/>
              </a:ext>
            </a:extLst>
          </p:cNvPr>
          <p:cNvPicPr>
            <a:picLocks noChangeAspect="1"/>
          </p:cNvPicPr>
          <p:nvPr/>
        </p:nvPicPr>
        <p:blipFill>
          <a:blip r:embed="rId5"/>
          <a:stretch>
            <a:fillRect/>
          </a:stretch>
        </p:blipFill>
        <p:spPr>
          <a:xfrm>
            <a:off x="504333" y="3333532"/>
            <a:ext cx="7049484" cy="3099505"/>
          </a:xfrm>
          <a:prstGeom prst="rect">
            <a:avLst/>
          </a:prstGeom>
          <a:effectLst>
            <a:outerShdw blurRad="50800" dist="38100" dir="2700000" algn="tl" rotWithShape="0">
              <a:prstClr val="black">
                <a:alpha val="40000"/>
              </a:prstClr>
            </a:outerShdw>
          </a:effectLst>
        </p:spPr>
      </p:pic>
      <p:cxnSp>
        <p:nvCxnSpPr>
          <p:cNvPr id="21" name="מחבר חץ ישר 20">
            <a:extLst>
              <a:ext uri="{FF2B5EF4-FFF2-40B4-BE49-F238E27FC236}">
                <a16:creationId xmlns:a16="http://schemas.microsoft.com/office/drawing/2014/main" id="{9398E6B6-FBC8-EE78-5BCF-BD149B2EF820}"/>
              </a:ext>
            </a:extLst>
          </p:cNvPr>
          <p:cNvCxnSpPr/>
          <p:nvPr/>
        </p:nvCxnSpPr>
        <p:spPr>
          <a:xfrm flipH="1">
            <a:off x="7391400" y="1571625"/>
            <a:ext cx="2676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A7A0C66D-B9CE-002C-743D-1147FCD7BDBC}"/>
              </a:ext>
            </a:extLst>
          </p:cNvPr>
          <p:cNvCxnSpPr/>
          <p:nvPr/>
        </p:nvCxnSpPr>
        <p:spPr>
          <a:xfrm flipH="1">
            <a:off x="7391400" y="2038350"/>
            <a:ext cx="904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4D7E1795-996B-14E2-9FC5-839065F94F19}"/>
              </a:ext>
            </a:extLst>
          </p:cNvPr>
          <p:cNvCxnSpPr/>
          <p:nvPr/>
        </p:nvCxnSpPr>
        <p:spPr>
          <a:xfrm rot="10800000">
            <a:off x="4371976" y="2514601"/>
            <a:ext cx="4124325" cy="2085975"/>
          </a:xfrm>
          <a:prstGeom prst="bentConnector3">
            <a:avLst>
              <a:gd name="adj1" fmla="val 174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6EB80D30-F63A-F327-6497-9147A76B1E50}"/>
              </a:ext>
            </a:extLst>
          </p:cNvPr>
          <p:cNvCxnSpPr/>
          <p:nvPr/>
        </p:nvCxnSpPr>
        <p:spPr>
          <a:xfrm rot="10800000">
            <a:off x="7391401" y="5838826"/>
            <a:ext cx="809625" cy="276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6323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711518"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844683" y="108663"/>
            <a:ext cx="5217111" cy="1427174"/>
          </a:xfrm>
        </p:spPr>
        <p:txBody>
          <a:bodyPr>
            <a:noAutofit/>
          </a:bodyPr>
          <a:lstStyle/>
          <a:p>
            <a:pPr algn="ctr"/>
            <a:r>
              <a:rPr lang="en-US"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useEffect with dependencies</a:t>
            </a:r>
            <a:endPar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844683" y="1464816"/>
            <a:ext cx="5217111" cy="528452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להוסיף לפרמטר השני של מטודת </a:t>
            </a:r>
            <a:r>
              <a:rPr lang="en-US" sz="2000" dirty="0">
                <a:solidFill>
                  <a:schemeClr val="bg1"/>
                </a:solidFill>
              </a:rPr>
              <a:t>useEffect</a:t>
            </a:r>
            <a:r>
              <a:rPr lang="he-IL" sz="2000" dirty="0">
                <a:solidFill>
                  <a:schemeClr val="bg1"/>
                </a:solidFill>
              </a:rPr>
              <a:t> לתוך המערך משתנה דינאמי כך שבכל פעם שהוא ישתנה הלוגיקה של </a:t>
            </a:r>
            <a:r>
              <a:rPr lang="en-US" sz="2000" dirty="0">
                <a:solidFill>
                  <a:schemeClr val="bg1"/>
                </a:solidFill>
              </a:rPr>
              <a:t>useEffect</a:t>
            </a:r>
            <a:r>
              <a:rPr lang="he-IL" sz="2000" dirty="0">
                <a:solidFill>
                  <a:schemeClr val="bg1"/>
                </a:solidFill>
              </a:rPr>
              <a:t> תפעל</a:t>
            </a:r>
          </a:p>
          <a:p>
            <a:r>
              <a:rPr lang="he-IL" sz="2000" dirty="0">
                <a:solidFill>
                  <a:schemeClr val="bg1"/>
                </a:solidFill>
              </a:rPr>
              <a:t>ניצור שני משתנים בעזרת </a:t>
            </a:r>
            <a:r>
              <a:rPr lang="en-US" sz="2000" dirty="0">
                <a:solidFill>
                  <a:schemeClr val="bg1"/>
                </a:solidFill>
              </a:rPr>
              <a:t>useState</a:t>
            </a:r>
            <a:endParaRPr lang="he-IL" sz="2000" dirty="0">
              <a:solidFill>
                <a:schemeClr val="bg1"/>
              </a:solidFill>
            </a:endParaRPr>
          </a:p>
          <a:p>
            <a:pPr lvl="1"/>
            <a:r>
              <a:rPr lang="en-US" sz="1800" dirty="0">
                <a:solidFill>
                  <a:schemeClr val="bg1"/>
                </a:solidFill>
              </a:rPr>
              <a:t>count</a:t>
            </a:r>
          </a:p>
          <a:p>
            <a:pPr lvl="1"/>
            <a:r>
              <a:rPr lang="en-US" sz="1800" dirty="0">
                <a:solidFill>
                  <a:schemeClr val="bg1"/>
                </a:solidFill>
              </a:rPr>
              <a:t>num</a:t>
            </a:r>
            <a:endParaRPr lang="he-IL" sz="1800" dirty="0">
              <a:solidFill>
                <a:schemeClr val="bg1"/>
              </a:solidFill>
            </a:endParaRPr>
          </a:p>
          <a:p>
            <a:r>
              <a:rPr lang="he-IL" sz="2000" dirty="0">
                <a:solidFill>
                  <a:schemeClr val="bg1"/>
                </a:solidFill>
              </a:rPr>
              <a:t>כאשר מטודת </a:t>
            </a:r>
            <a:r>
              <a:rPr lang="en-US" sz="2000" dirty="0">
                <a:solidFill>
                  <a:schemeClr val="bg1"/>
                </a:solidFill>
              </a:rPr>
              <a:t>useEffect</a:t>
            </a:r>
            <a:r>
              <a:rPr lang="he-IL" sz="2000" dirty="0">
                <a:solidFill>
                  <a:schemeClr val="bg1"/>
                </a:solidFill>
              </a:rPr>
              <a:t> תופעל היא תדפיס בקונסול מחרוזת תווים עם השעה שהיא הופעלה</a:t>
            </a:r>
          </a:p>
          <a:p>
            <a:r>
              <a:rPr lang="he-IL" sz="2000" dirty="0">
                <a:solidFill>
                  <a:schemeClr val="bg1"/>
                </a:solidFill>
              </a:rPr>
              <a:t>נעביר למערך התלויות של המטודה </a:t>
            </a:r>
            <a:r>
              <a:rPr lang="en-US" sz="2000" dirty="0">
                <a:solidFill>
                  <a:schemeClr val="bg1"/>
                </a:solidFill>
              </a:rPr>
              <a:t>useEffect</a:t>
            </a:r>
            <a:r>
              <a:rPr lang="he-IL" sz="2000" dirty="0">
                <a:solidFill>
                  <a:schemeClr val="bg1"/>
                </a:solidFill>
              </a:rPr>
              <a:t> רק את המשתנה </a:t>
            </a:r>
            <a:r>
              <a:rPr lang="en-US" sz="2000" dirty="0">
                <a:solidFill>
                  <a:schemeClr val="bg1"/>
                </a:solidFill>
              </a:rPr>
              <a:t>num</a:t>
            </a:r>
            <a:r>
              <a:rPr lang="he-IL" sz="2000" dirty="0">
                <a:solidFill>
                  <a:schemeClr val="bg1"/>
                </a:solidFill>
              </a:rPr>
              <a:t> כך שהיא תעקוב אחר שינויים בו בלבד</a:t>
            </a:r>
          </a:p>
        </p:txBody>
      </p:sp>
      <p:pic>
        <p:nvPicPr>
          <p:cNvPr id="7" name="תמונה 6">
            <a:extLst>
              <a:ext uri="{FF2B5EF4-FFF2-40B4-BE49-F238E27FC236}">
                <a16:creationId xmlns:a16="http://schemas.microsoft.com/office/drawing/2014/main" id="{8E6FD1B5-A5DC-3C2B-FB09-2252AA8CF24D}"/>
              </a:ext>
            </a:extLst>
          </p:cNvPr>
          <p:cNvPicPr>
            <a:picLocks noChangeAspect="1"/>
          </p:cNvPicPr>
          <p:nvPr/>
        </p:nvPicPr>
        <p:blipFill>
          <a:blip r:embed="rId4"/>
          <a:stretch>
            <a:fillRect/>
          </a:stretch>
        </p:blipFill>
        <p:spPr>
          <a:xfrm>
            <a:off x="0" y="0"/>
            <a:ext cx="6258758" cy="6858000"/>
          </a:xfrm>
          <a:prstGeom prst="rect">
            <a:avLst/>
          </a:prstGeom>
        </p:spPr>
      </p:pic>
      <p:cxnSp>
        <p:nvCxnSpPr>
          <p:cNvPr id="9" name="מחבר: מרפקי 8">
            <a:extLst>
              <a:ext uri="{FF2B5EF4-FFF2-40B4-BE49-F238E27FC236}">
                <a16:creationId xmlns:a16="http://schemas.microsoft.com/office/drawing/2014/main" id="{DD637277-A990-E1AF-144D-65DB0FE5D715}"/>
              </a:ext>
            </a:extLst>
          </p:cNvPr>
          <p:cNvCxnSpPr/>
          <p:nvPr/>
        </p:nvCxnSpPr>
        <p:spPr>
          <a:xfrm rot="10800000">
            <a:off x="4057651" y="1914526"/>
            <a:ext cx="6543675" cy="1019175"/>
          </a:xfrm>
          <a:prstGeom prst="bentConnector3">
            <a:avLst>
              <a:gd name="adj1" fmla="val 610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18322D95-B4D9-1155-B0C9-9D32DA65082F}"/>
              </a:ext>
            </a:extLst>
          </p:cNvPr>
          <p:cNvCxnSpPr/>
          <p:nvPr/>
        </p:nvCxnSpPr>
        <p:spPr>
          <a:xfrm rot="10800000">
            <a:off x="3724276" y="2095501"/>
            <a:ext cx="6886575" cy="1152525"/>
          </a:xfrm>
          <a:prstGeom prst="bentConnector3">
            <a:avLst>
              <a:gd name="adj1" fmla="val 602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C0192A43-CF03-557E-B312-9E2DA905311D}"/>
              </a:ext>
            </a:extLst>
          </p:cNvPr>
          <p:cNvCxnSpPr>
            <a:cxnSpLocks/>
          </p:cNvCxnSpPr>
          <p:nvPr/>
        </p:nvCxnSpPr>
        <p:spPr>
          <a:xfrm rot="10800000">
            <a:off x="1714500" y="3505203"/>
            <a:ext cx="5219700" cy="828673"/>
          </a:xfrm>
          <a:prstGeom prst="bentConnector3">
            <a:avLst>
              <a:gd name="adj1" fmla="val 10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32F5E276-DC67-6069-DF27-1AEFD9EA7D79}"/>
              </a:ext>
            </a:extLst>
          </p:cNvPr>
          <p:cNvCxnSpPr>
            <a:cxnSpLocks/>
          </p:cNvCxnSpPr>
          <p:nvPr/>
        </p:nvCxnSpPr>
        <p:spPr>
          <a:xfrm rot="10800000">
            <a:off x="4772025" y="3352798"/>
            <a:ext cx="2705100" cy="257179"/>
          </a:xfrm>
          <a:prstGeom prst="bentConnector3">
            <a:avLst>
              <a:gd name="adj1" fmla="val 3732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839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88609" y="133351"/>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88609" y="904874"/>
            <a:ext cx="4054136" cy="513397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לראות כי הקומפוננט נטענה בשעה </a:t>
            </a:r>
            <a:r>
              <a:rPr lang="en-US" sz="2000" dirty="0">
                <a:solidFill>
                  <a:schemeClr val="bg1"/>
                </a:solidFill>
              </a:rPr>
              <a:t>14:39:36</a:t>
            </a:r>
            <a:endParaRPr lang="he-IL" sz="2000" dirty="0">
              <a:solidFill>
                <a:schemeClr val="bg1"/>
              </a:solidFill>
            </a:endParaRPr>
          </a:p>
          <a:p>
            <a:r>
              <a:rPr lang="he-IL" sz="2000" dirty="0">
                <a:solidFill>
                  <a:schemeClr val="bg1"/>
                </a:solidFill>
              </a:rPr>
              <a:t>קצת אחרי הופעלה מטודת </a:t>
            </a:r>
            <a:r>
              <a:rPr lang="en-US" sz="2000" dirty="0">
                <a:solidFill>
                  <a:schemeClr val="bg1"/>
                </a:solidFill>
              </a:rPr>
              <a:t>useEffect</a:t>
            </a:r>
            <a:endParaRPr lang="he-IL" sz="2000" dirty="0">
              <a:solidFill>
                <a:schemeClr val="bg1"/>
              </a:solidFill>
            </a:endParaRPr>
          </a:p>
          <a:p>
            <a:r>
              <a:rPr lang="he-IL" sz="2000" dirty="0">
                <a:solidFill>
                  <a:schemeClr val="bg1"/>
                </a:solidFill>
              </a:rPr>
              <a:t>ובגלל שלא היה שינוי באף משתנה דינאמי שבאובייקט ה </a:t>
            </a:r>
            <a:r>
              <a:rPr lang="en-US" sz="2000" dirty="0">
                <a:solidFill>
                  <a:schemeClr val="bg1"/>
                </a:solidFill>
              </a:rPr>
              <a:t>state</a:t>
            </a:r>
            <a:r>
              <a:rPr lang="he-IL" sz="2000" dirty="0">
                <a:solidFill>
                  <a:schemeClr val="bg1"/>
                </a:solidFill>
              </a:rPr>
              <a:t> הקומפוננט לא נטענה מחדש</a:t>
            </a:r>
          </a:p>
          <a:p>
            <a:r>
              <a:rPr lang="he-IL" sz="2000" dirty="0">
                <a:solidFill>
                  <a:schemeClr val="bg1"/>
                </a:solidFill>
              </a:rPr>
              <a:t>כאשר אנו לוחצים על הכפתור שמשפיע על משתנה </a:t>
            </a:r>
            <a:r>
              <a:rPr lang="en-US" sz="2000" dirty="0">
                <a:solidFill>
                  <a:schemeClr val="bg1"/>
                </a:solidFill>
              </a:rPr>
              <a:t>count</a:t>
            </a:r>
            <a:r>
              <a:rPr lang="he-IL" sz="2000" dirty="0">
                <a:solidFill>
                  <a:schemeClr val="bg1"/>
                </a:solidFill>
              </a:rPr>
              <a:t> (שלא שמנו אותו במערך התלויות של </a:t>
            </a:r>
            <a:r>
              <a:rPr lang="en-US" sz="2000" dirty="0">
                <a:solidFill>
                  <a:schemeClr val="bg1"/>
                </a:solidFill>
              </a:rPr>
              <a:t>useEffect</a:t>
            </a:r>
            <a:r>
              <a:rPr lang="he-IL" sz="2000" dirty="0">
                <a:solidFill>
                  <a:schemeClr val="bg1"/>
                </a:solidFill>
              </a:rPr>
              <a:t>) אנו רואים כי הקומפוננט נטענת מחדש אולם </a:t>
            </a:r>
            <a:r>
              <a:rPr lang="en-US" sz="2000" dirty="0">
                <a:solidFill>
                  <a:schemeClr val="bg1"/>
                </a:solidFill>
              </a:rPr>
              <a:t>useEffect</a:t>
            </a:r>
            <a:r>
              <a:rPr lang="he-IL" sz="2000" dirty="0">
                <a:solidFill>
                  <a:schemeClr val="bg1"/>
                </a:solidFill>
              </a:rPr>
              <a:t> לא פועל</a:t>
            </a:r>
          </a:p>
          <a:p>
            <a:r>
              <a:rPr lang="he-IL" sz="2000" dirty="0">
                <a:solidFill>
                  <a:schemeClr val="bg1"/>
                </a:solidFill>
              </a:rPr>
              <a:t>אולם כאשר אנו משנים את ערכו של המשתנה </a:t>
            </a:r>
            <a:r>
              <a:rPr lang="en-US" sz="2000" dirty="0">
                <a:solidFill>
                  <a:schemeClr val="bg1"/>
                </a:solidFill>
              </a:rPr>
              <a:t>num</a:t>
            </a:r>
            <a:r>
              <a:rPr lang="he-IL" sz="2000" dirty="0">
                <a:solidFill>
                  <a:schemeClr val="bg1"/>
                </a:solidFill>
              </a:rPr>
              <a:t> שכן נמצא במערך התלויות גם הקומפוננט נטענת מחדש וגם </a:t>
            </a:r>
            <a:r>
              <a:rPr lang="en-US" sz="2000" dirty="0">
                <a:solidFill>
                  <a:schemeClr val="bg1"/>
                </a:solidFill>
              </a:rPr>
              <a:t>useEffect</a:t>
            </a:r>
            <a:r>
              <a:rPr lang="he-IL" sz="2000" dirty="0">
                <a:solidFill>
                  <a:schemeClr val="bg1"/>
                </a:solidFill>
              </a:rPr>
              <a:t> מופעל. </a:t>
            </a:r>
          </a:p>
        </p:txBody>
      </p:sp>
      <p:pic>
        <p:nvPicPr>
          <p:cNvPr id="7" name="תמונה 6">
            <a:extLst>
              <a:ext uri="{FF2B5EF4-FFF2-40B4-BE49-F238E27FC236}">
                <a16:creationId xmlns:a16="http://schemas.microsoft.com/office/drawing/2014/main" id="{551DDD03-047E-FC91-BA27-E03C9F25CDF3}"/>
              </a:ext>
            </a:extLst>
          </p:cNvPr>
          <p:cNvPicPr>
            <a:picLocks noChangeAspect="1"/>
          </p:cNvPicPr>
          <p:nvPr/>
        </p:nvPicPr>
        <p:blipFill>
          <a:blip r:embed="rId4"/>
          <a:stretch>
            <a:fillRect/>
          </a:stretch>
        </p:blipFill>
        <p:spPr>
          <a:xfrm>
            <a:off x="313633" y="420549"/>
            <a:ext cx="7267249" cy="1509862"/>
          </a:xfrm>
          <a:prstGeom prst="rect">
            <a:avLst/>
          </a:prstGeom>
          <a:effectLst>
            <a:outerShdw blurRad="50800" dist="38100" dir="2700000" algn="tl" rotWithShape="0">
              <a:prstClr val="black">
                <a:alpha val="40000"/>
              </a:prstClr>
            </a:outerShdw>
          </a:effectLst>
        </p:spPr>
      </p:pic>
      <p:pic>
        <p:nvPicPr>
          <p:cNvPr id="10" name="תמונה 9">
            <a:extLst>
              <a:ext uri="{FF2B5EF4-FFF2-40B4-BE49-F238E27FC236}">
                <a16:creationId xmlns:a16="http://schemas.microsoft.com/office/drawing/2014/main" id="{F896A88E-9B8C-76AD-1781-23E8032C63B6}"/>
              </a:ext>
            </a:extLst>
          </p:cNvPr>
          <p:cNvPicPr>
            <a:picLocks noChangeAspect="1"/>
          </p:cNvPicPr>
          <p:nvPr/>
        </p:nvPicPr>
        <p:blipFill>
          <a:blip r:embed="rId5"/>
          <a:stretch>
            <a:fillRect/>
          </a:stretch>
        </p:blipFill>
        <p:spPr>
          <a:xfrm>
            <a:off x="304494" y="2032154"/>
            <a:ext cx="7292137" cy="1883180"/>
          </a:xfrm>
          <a:prstGeom prst="rect">
            <a:avLst/>
          </a:prstGeom>
          <a:effectLst>
            <a:outerShdw blurRad="50800" dist="38100" dir="2700000" algn="tl" rotWithShape="0">
              <a:prstClr val="black">
                <a:alpha val="40000"/>
              </a:prstClr>
            </a:outerShdw>
          </a:effectLst>
        </p:spPr>
      </p:pic>
      <p:pic>
        <p:nvPicPr>
          <p:cNvPr id="12" name="תמונה 11">
            <a:extLst>
              <a:ext uri="{FF2B5EF4-FFF2-40B4-BE49-F238E27FC236}">
                <a16:creationId xmlns:a16="http://schemas.microsoft.com/office/drawing/2014/main" id="{8CE09A22-200B-8910-35CA-62412B9E78DA}"/>
              </a:ext>
            </a:extLst>
          </p:cNvPr>
          <p:cNvPicPr>
            <a:picLocks noChangeAspect="1"/>
          </p:cNvPicPr>
          <p:nvPr/>
        </p:nvPicPr>
        <p:blipFill>
          <a:blip r:embed="rId6"/>
          <a:stretch>
            <a:fillRect/>
          </a:stretch>
        </p:blipFill>
        <p:spPr>
          <a:xfrm>
            <a:off x="296198" y="4017077"/>
            <a:ext cx="7300433" cy="2513672"/>
          </a:xfrm>
          <a:prstGeom prst="rect">
            <a:avLst/>
          </a:prstGeom>
          <a:effectLst>
            <a:outerShdw blurRad="50800" dist="38100" dir="2700000" algn="tl" rotWithShape="0">
              <a:prstClr val="black">
                <a:alpha val="40000"/>
              </a:prstClr>
            </a:outerShdw>
          </a:effectLst>
        </p:spPr>
      </p:pic>
      <p:cxnSp>
        <p:nvCxnSpPr>
          <p:cNvPr id="14" name="מחבר: מרפקי 13">
            <a:extLst>
              <a:ext uri="{FF2B5EF4-FFF2-40B4-BE49-F238E27FC236}">
                <a16:creationId xmlns:a16="http://schemas.microsoft.com/office/drawing/2014/main" id="{6E6238AA-BD0D-1BF9-FCCD-3731B02D9101}"/>
              </a:ext>
            </a:extLst>
          </p:cNvPr>
          <p:cNvCxnSpPr/>
          <p:nvPr/>
        </p:nvCxnSpPr>
        <p:spPr>
          <a:xfrm rot="10800000">
            <a:off x="7353301" y="1047751"/>
            <a:ext cx="1171575" cy="66675"/>
          </a:xfrm>
          <a:prstGeom prst="bentConnector3">
            <a:avLst>
              <a:gd name="adj1" fmla="val 9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0009EE36-5A23-D9B0-D192-0E047C06D6F2}"/>
              </a:ext>
            </a:extLst>
          </p:cNvPr>
          <p:cNvCxnSpPr/>
          <p:nvPr/>
        </p:nvCxnSpPr>
        <p:spPr>
          <a:xfrm rot="10800000">
            <a:off x="7410451" y="1514475"/>
            <a:ext cx="657225" cy="304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27377F51-F262-9E6E-A6CF-75E732DC7D78}"/>
              </a:ext>
            </a:extLst>
          </p:cNvPr>
          <p:cNvCxnSpPr/>
          <p:nvPr/>
        </p:nvCxnSpPr>
        <p:spPr>
          <a:xfrm flipH="1">
            <a:off x="7458075" y="356235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080EFE97-C590-76C9-0479-E2DDCEA05A76}"/>
              </a:ext>
            </a:extLst>
          </p:cNvPr>
          <p:cNvCxnSpPr/>
          <p:nvPr/>
        </p:nvCxnSpPr>
        <p:spPr>
          <a:xfrm rot="10800000" flipV="1">
            <a:off x="7410452" y="5419724"/>
            <a:ext cx="657225" cy="523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417ADE6F-494F-DEB7-06AC-F5CDD69B8C17}"/>
              </a:ext>
            </a:extLst>
          </p:cNvPr>
          <p:cNvCxnSpPr>
            <a:cxnSpLocks/>
            <a:stCxn id="3" idx="2"/>
          </p:cNvCxnSpPr>
          <p:nvPr/>
        </p:nvCxnSpPr>
        <p:spPr>
          <a:xfrm rot="5400000">
            <a:off x="8570913" y="4926011"/>
            <a:ext cx="331927" cy="25576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9975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88608" y="1053719"/>
            <a:ext cx="4054136" cy="943879"/>
          </a:xfrm>
        </p:spPr>
        <p:txBody>
          <a:bodyPr>
            <a:noAutofit/>
          </a:bodyPr>
          <a:lstStyle/>
          <a:p>
            <a:pPr algn="ctr"/>
            <a:r>
              <a:rPr lang="en-US" sz="2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useEffect as componentWillUnmount</a:t>
            </a:r>
            <a:endParaRPr lang="he-IL" sz="24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88608" y="1997598"/>
            <a:ext cx="4054136" cy="336410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נוכל לקרוא ל </a:t>
            </a:r>
            <a:r>
              <a:rPr lang="en-US" sz="2000" dirty="0">
                <a:solidFill>
                  <a:schemeClr val="bg1"/>
                </a:solidFill>
              </a:rPr>
              <a:t>useEffect</a:t>
            </a:r>
            <a:r>
              <a:rPr lang="he-IL" sz="2000" dirty="0">
                <a:solidFill>
                  <a:schemeClr val="bg1"/>
                </a:solidFill>
              </a:rPr>
              <a:t> רגע לפני שהקומפוננט מתחסל ונוכל להפעיל את הלוגיקה שלו בנקודה הזאת</a:t>
            </a:r>
          </a:p>
          <a:p>
            <a:r>
              <a:rPr lang="he-IL" sz="2000" dirty="0">
                <a:solidFill>
                  <a:schemeClr val="bg1"/>
                </a:solidFill>
              </a:rPr>
              <a:t>ניצור את מטודת </a:t>
            </a:r>
            <a:r>
              <a:rPr lang="en-US" sz="2000" dirty="0">
                <a:solidFill>
                  <a:schemeClr val="bg1"/>
                </a:solidFill>
              </a:rPr>
              <a:t>useEffect</a:t>
            </a:r>
            <a:r>
              <a:rPr lang="he-IL" sz="2000" dirty="0">
                <a:solidFill>
                  <a:schemeClr val="bg1"/>
                </a:solidFill>
              </a:rPr>
              <a:t> </a:t>
            </a:r>
          </a:p>
          <a:p>
            <a:pPr lvl="1"/>
            <a:r>
              <a:rPr lang="he-IL" sz="1800" dirty="0">
                <a:solidFill>
                  <a:schemeClr val="bg1"/>
                </a:solidFill>
              </a:rPr>
              <a:t>המטודה האנונימית בתוכה תדפיס בקונסול מחרוזת תווים עם השעה שבה </a:t>
            </a:r>
            <a:r>
              <a:rPr lang="en-US" sz="1800" dirty="0">
                <a:solidFill>
                  <a:schemeClr val="bg1"/>
                </a:solidFill>
              </a:rPr>
              <a:t>useEffect</a:t>
            </a:r>
            <a:r>
              <a:rPr lang="he-IL" sz="1800" dirty="0">
                <a:solidFill>
                  <a:schemeClr val="bg1"/>
                </a:solidFill>
              </a:rPr>
              <a:t> הופעלה</a:t>
            </a:r>
          </a:p>
          <a:p>
            <a:pPr lvl="1"/>
            <a:r>
              <a:rPr lang="he-IL" sz="1800" dirty="0">
                <a:solidFill>
                  <a:schemeClr val="bg1"/>
                </a:solidFill>
              </a:rPr>
              <a:t>מה שיקרה לאחר המילה </a:t>
            </a:r>
            <a:r>
              <a:rPr lang="en-US" sz="1800" dirty="0">
                <a:solidFill>
                  <a:schemeClr val="bg1"/>
                </a:solidFill>
              </a:rPr>
              <a:t>return</a:t>
            </a:r>
            <a:r>
              <a:rPr lang="he-IL" sz="1800" dirty="0">
                <a:solidFill>
                  <a:schemeClr val="bg1"/>
                </a:solidFill>
              </a:rPr>
              <a:t> יקרה רגע לפני שהקומפוננט תתחסל ויודפס לי בקונסול מחרוזת תווים עם השעה שבה הופעל הקוד. </a:t>
            </a:r>
          </a:p>
        </p:txBody>
      </p:sp>
      <p:pic>
        <p:nvPicPr>
          <p:cNvPr id="9" name="תמונה 8">
            <a:extLst>
              <a:ext uri="{FF2B5EF4-FFF2-40B4-BE49-F238E27FC236}">
                <a16:creationId xmlns:a16="http://schemas.microsoft.com/office/drawing/2014/main" id="{4609EF2C-3E01-2C1C-31BF-8EB725785193}"/>
              </a:ext>
            </a:extLst>
          </p:cNvPr>
          <p:cNvPicPr>
            <a:picLocks noChangeAspect="1"/>
          </p:cNvPicPr>
          <p:nvPr/>
        </p:nvPicPr>
        <p:blipFill>
          <a:blip r:embed="rId4"/>
          <a:stretch>
            <a:fillRect/>
          </a:stretch>
        </p:blipFill>
        <p:spPr>
          <a:xfrm>
            <a:off x="376020" y="1045972"/>
            <a:ext cx="7149085" cy="4766056"/>
          </a:xfrm>
          <a:prstGeom prst="rect">
            <a:avLst/>
          </a:prstGeom>
        </p:spPr>
      </p:pic>
      <p:cxnSp>
        <p:nvCxnSpPr>
          <p:cNvPr id="11" name="מחבר: מרפקי 10">
            <a:extLst>
              <a:ext uri="{FF2B5EF4-FFF2-40B4-BE49-F238E27FC236}">
                <a16:creationId xmlns:a16="http://schemas.microsoft.com/office/drawing/2014/main" id="{233A065F-D40A-1199-D3DB-7256D501680E}"/>
              </a:ext>
            </a:extLst>
          </p:cNvPr>
          <p:cNvCxnSpPr/>
          <p:nvPr/>
        </p:nvCxnSpPr>
        <p:spPr>
          <a:xfrm rot="10800000">
            <a:off x="5705476" y="2971800"/>
            <a:ext cx="2505075" cy="457200"/>
          </a:xfrm>
          <a:prstGeom prst="bentConnector3">
            <a:avLst>
              <a:gd name="adj1" fmla="val 150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217E29B0-B08C-A81E-4948-81A7203794FB}"/>
              </a:ext>
            </a:extLst>
          </p:cNvPr>
          <p:cNvCxnSpPr/>
          <p:nvPr/>
        </p:nvCxnSpPr>
        <p:spPr>
          <a:xfrm flipH="1" flipV="1">
            <a:off x="7038975" y="3429000"/>
            <a:ext cx="1171576" cy="81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26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91744" y="128356"/>
            <a:ext cx="3826274" cy="697267"/>
          </a:xfrm>
        </p:spPr>
        <p:txBody>
          <a:bodyPr>
            <a:normAutofit fontScale="90000"/>
          </a:bodyPr>
          <a:lstStyle/>
          <a:p>
            <a:pPr algn="ctr"/>
            <a:r>
              <a:rPr lang="en-US" u="sng" dirty="0">
                <a:solidFill>
                  <a:schemeClr val="bg1"/>
                </a:solidFill>
                <a:latin typeface="Aharoni" panose="02010803020104030203" pitchFamily="2" charset="-79"/>
                <a:cs typeface="Aharoni" panose="02010803020104030203" pitchFamily="2" charset="-79"/>
              </a:rPr>
              <a:t>index.js</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4" y="825622"/>
            <a:ext cx="3907654" cy="5904021"/>
          </a:xfrm>
          <a:effectLst>
            <a:outerShdw blurRad="50800" dist="38100" dir="2700000" algn="tl" rotWithShape="0">
              <a:prstClr val="black">
                <a:alpha val="40000"/>
              </a:prstClr>
            </a:outerShdw>
          </a:effectLst>
        </p:spPr>
        <p:txBody>
          <a:bodyPr>
            <a:normAutofit fontScale="92500" lnSpcReduction="20000"/>
          </a:bodyPr>
          <a:lstStyle/>
          <a:p>
            <a:pPr marL="0" indent="0" algn="r">
              <a:buNone/>
            </a:pPr>
            <a:r>
              <a:rPr lang="he-IL" sz="2000" dirty="0">
                <a:solidFill>
                  <a:schemeClr val="bg1"/>
                </a:solidFill>
              </a:rPr>
              <a:t>קובץ הלוגיקה המרכזי של האפליקציה</a:t>
            </a:r>
          </a:p>
          <a:p>
            <a:r>
              <a:rPr lang="he-IL" sz="2000" dirty="0">
                <a:solidFill>
                  <a:schemeClr val="bg1"/>
                </a:solidFill>
              </a:rPr>
              <a:t>ייבוא מודולים:</a:t>
            </a:r>
          </a:p>
          <a:p>
            <a:pPr lvl="1"/>
            <a:r>
              <a:rPr lang="he-IL" sz="1600" dirty="0">
                <a:solidFill>
                  <a:schemeClr val="bg1"/>
                </a:solidFill>
              </a:rPr>
              <a:t>מופע מהספרייה </a:t>
            </a:r>
            <a:r>
              <a:rPr lang="en-US" sz="1600" dirty="0">
                <a:solidFill>
                  <a:schemeClr val="bg1"/>
                </a:solidFill>
              </a:rPr>
              <a:t>React</a:t>
            </a:r>
            <a:r>
              <a:rPr lang="he-IL" sz="1600" dirty="0">
                <a:solidFill>
                  <a:schemeClr val="bg1"/>
                </a:solidFill>
              </a:rPr>
              <a:t> לקומפוננט</a:t>
            </a:r>
          </a:p>
          <a:p>
            <a:pPr lvl="1"/>
            <a:r>
              <a:rPr lang="he-IL" sz="1600" dirty="0">
                <a:solidFill>
                  <a:schemeClr val="bg1"/>
                </a:solidFill>
              </a:rPr>
              <a:t>קובץ העיצוב של הקומפוננט</a:t>
            </a:r>
          </a:p>
          <a:p>
            <a:pPr lvl="1"/>
            <a:r>
              <a:rPr lang="he-IL" sz="1600" dirty="0">
                <a:solidFill>
                  <a:schemeClr val="bg1"/>
                </a:solidFill>
              </a:rPr>
              <a:t>קומפוננט </a:t>
            </a:r>
            <a:r>
              <a:rPr lang="en-US" sz="1600" dirty="0">
                <a:solidFill>
                  <a:schemeClr val="bg1"/>
                </a:solidFill>
              </a:rPr>
              <a:t>App</a:t>
            </a:r>
            <a:endParaRPr lang="he-IL" sz="1600" dirty="0">
              <a:solidFill>
                <a:schemeClr val="bg1"/>
              </a:solidFill>
            </a:endParaRPr>
          </a:p>
          <a:p>
            <a:pPr lvl="1"/>
            <a:r>
              <a:rPr lang="he-IL" sz="1600" dirty="0">
                <a:solidFill>
                  <a:schemeClr val="bg1"/>
                </a:solidFill>
              </a:rPr>
              <a:t>קובץ בדיקות האופטימיזציה לקומפוננט</a:t>
            </a:r>
          </a:p>
          <a:p>
            <a:pPr>
              <a:lnSpc>
                <a:spcPct val="110000"/>
              </a:lnSpc>
              <a:spcBef>
                <a:spcPts val="600"/>
              </a:spcBef>
            </a:pPr>
            <a:r>
              <a:rPr lang="he-IL" sz="2000" dirty="0">
                <a:solidFill>
                  <a:schemeClr val="bg1"/>
                </a:solidFill>
              </a:rPr>
              <a:t>יצירת קבוע בשם </a:t>
            </a:r>
            <a:r>
              <a:rPr lang="en-US" sz="2000" dirty="0">
                <a:solidFill>
                  <a:schemeClr val="bg1"/>
                </a:solidFill>
              </a:rPr>
              <a:t>root</a:t>
            </a:r>
            <a:r>
              <a:rPr lang="he-IL" sz="2000" dirty="0">
                <a:solidFill>
                  <a:schemeClr val="bg1"/>
                </a:solidFill>
              </a:rPr>
              <a:t> שערכו שווה ערך להפעלת מטודת </a:t>
            </a:r>
            <a:r>
              <a:rPr lang="en-US" sz="2000" dirty="0" err="1">
                <a:solidFill>
                  <a:schemeClr val="bg1"/>
                </a:solidFill>
              </a:rPr>
              <a:t>ReactDOM.createRoot</a:t>
            </a:r>
            <a:r>
              <a:rPr lang="he-IL" sz="2000" dirty="0">
                <a:solidFill>
                  <a:schemeClr val="bg1"/>
                </a:solidFill>
              </a:rPr>
              <a:t> שתתפוס את האלמנט </a:t>
            </a:r>
            <a:r>
              <a:rPr lang="en-US" sz="2000" dirty="0">
                <a:solidFill>
                  <a:schemeClr val="bg1"/>
                </a:solidFill>
              </a:rPr>
              <a:t>HTML</a:t>
            </a:r>
            <a:r>
              <a:rPr lang="he-IL" sz="2000" dirty="0">
                <a:solidFill>
                  <a:schemeClr val="bg1"/>
                </a:solidFill>
              </a:rPr>
              <a:t> ב - </a:t>
            </a:r>
            <a:r>
              <a:rPr lang="en-US" sz="2000" dirty="0">
                <a:solidFill>
                  <a:schemeClr val="bg1"/>
                </a:solidFill>
              </a:rPr>
              <a:t>DOM</a:t>
            </a:r>
            <a:r>
              <a:rPr lang="he-IL" sz="2000" dirty="0">
                <a:solidFill>
                  <a:schemeClr val="bg1"/>
                </a:solidFill>
              </a:rPr>
              <a:t> עם </a:t>
            </a:r>
            <a:r>
              <a:rPr lang="en-US" sz="2000" dirty="0">
                <a:solidFill>
                  <a:schemeClr val="bg1"/>
                </a:solidFill>
              </a:rPr>
              <a:t>id=root</a:t>
            </a:r>
            <a:r>
              <a:rPr lang="he-IL" sz="2000" dirty="0">
                <a:solidFill>
                  <a:schemeClr val="bg1"/>
                </a:solidFill>
              </a:rPr>
              <a:t> (האלמנט הזה נמצא בתוך הקובץ </a:t>
            </a:r>
            <a:r>
              <a:rPr lang="en-US" sz="2000" dirty="0">
                <a:solidFill>
                  <a:schemeClr val="bg1"/>
                </a:solidFill>
              </a:rPr>
              <a:t>index.html</a:t>
            </a:r>
            <a:r>
              <a:rPr lang="he-IL" sz="2000" dirty="0">
                <a:solidFill>
                  <a:schemeClr val="bg1"/>
                </a:solidFill>
              </a:rPr>
              <a:t> בתיקייה </a:t>
            </a:r>
            <a:r>
              <a:rPr lang="en-US" sz="2000" dirty="0">
                <a:solidFill>
                  <a:schemeClr val="bg1"/>
                </a:solidFill>
              </a:rPr>
              <a:t>public</a:t>
            </a:r>
            <a:r>
              <a:rPr lang="he-IL" sz="2000" dirty="0">
                <a:solidFill>
                  <a:schemeClr val="bg1"/>
                </a:solidFill>
              </a:rPr>
              <a:t>)</a:t>
            </a:r>
          </a:p>
          <a:p>
            <a:r>
              <a:rPr lang="he-IL" sz="2000" dirty="0">
                <a:solidFill>
                  <a:schemeClr val="bg1"/>
                </a:solidFill>
              </a:rPr>
              <a:t>הפעלת מטודת </a:t>
            </a:r>
            <a:r>
              <a:rPr lang="en-US" sz="2000" dirty="0" err="1">
                <a:solidFill>
                  <a:schemeClr val="bg1"/>
                </a:solidFill>
              </a:rPr>
              <a:t>root.render</a:t>
            </a:r>
            <a:r>
              <a:rPr lang="he-IL" sz="2000" dirty="0">
                <a:solidFill>
                  <a:schemeClr val="bg1"/>
                </a:solidFill>
              </a:rPr>
              <a:t> אשר תזריק לתוך האלמנט שתפסנו </a:t>
            </a:r>
            <a:r>
              <a:rPr lang="en-US" sz="2000" dirty="0">
                <a:solidFill>
                  <a:schemeClr val="bg1"/>
                </a:solidFill>
              </a:rPr>
              <a:t>root</a:t>
            </a:r>
            <a:r>
              <a:rPr lang="he-IL" sz="2000" dirty="0">
                <a:solidFill>
                  <a:schemeClr val="bg1"/>
                </a:solidFill>
              </a:rPr>
              <a:t> את הקומפוננטות (ידובר בהרחבה בהמשך)</a:t>
            </a:r>
          </a:p>
          <a:p>
            <a:r>
              <a:rPr lang="he-IL" sz="2000" dirty="0">
                <a:solidFill>
                  <a:schemeClr val="bg1"/>
                </a:solidFill>
              </a:rPr>
              <a:t>עטיפת האפליקציה בקומפוננט של </a:t>
            </a:r>
            <a:r>
              <a:rPr lang="en-US" sz="2000" dirty="0">
                <a:solidFill>
                  <a:schemeClr val="bg1"/>
                </a:solidFill>
              </a:rPr>
              <a:t>React</a:t>
            </a:r>
            <a:r>
              <a:rPr lang="he-IL" sz="2000" dirty="0">
                <a:solidFill>
                  <a:schemeClr val="bg1"/>
                </a:solidFill>
              </a:rPr>
              <a:t> שייכפה </a:t>
            </a:r>
            <a:r>
              <a:rPr lang="en-US" sz="2000" dirty="0" err="1">
                <a:solidFill>
                  <a:schemeClr val="bg1"/>
                </a:solidFill>
              </a:rPr>
              <a:t>strictMode</a:t>
            </a:r>
            <a:r>
              <a:rPr lang="he-IL" sz="2000" dirty="0">
                <a:solidFill>
                  <a:schemeClr val="bg1"/>
                </a:solidFill>
              </a:rPr>
              <a:t> על הקוד שייכתב בתוכו (ידובר על כך בהרחבה בהמשך המצגת)</a:t>
            </a:r>
          </a:p>
          <a:p>
            <a:r>
              <a:rPr lang="he-IL" sz="2000" dirty="0">
                <a:solidFill>
                  <a:schemeClr val="bg1"/>
                </a:solidFill>
              </a:rPr>
              <a:t>הצבת קומפוננט </a:t>
            </a:r>
            <a:r>
              <a:rPr lang="en-US" sz="2000" dirty="0">
                <a:solidFill>
                  <a:schemeClr val="bg1"/>
                </a:solidFill>
              </a:rPr>
              <a:t>App</a:t>
            </a:r>
            <a:r>
              <a:rPr lang="he-IL" sz="2000" dirty="0">
                <a:solidFill>
                  <a:schemeClr val="bg1"/>
                </a:solidFill>
              </a:rPr>
              <a:t> כך שתוצג לגולש</a:t>
            </a:r>
          </a:p>
          <a:p>
            <a:r>
              <a:rPr lang="he-IL" sz="2000" dirty="0">
                <a:solidFill>
                  <a:schemeClr val="bg1"/>
                </a:solidFill>
              </a:rPr>
              <a:t>הפעלת מטודת </a:t>
            </a:r>
            <a:r>
              <a:rPr lang="en-US" sz="2000" dirty="0" err="1">
                <a:solidFill>
                  <a:schemeClr val="bg1"/>
                </a:solidFill>
              </a:rPr>
              <a:t>reportWebVitals</a:t>
            </a:r>
            <a:endParaRPr lang="en-US" sz="2000" dirty="0">
              <a:solidFill>
                <a:schemeClr val="bg1"/>
              </a:solidFill>
            </a:endParaRPr>
          </a:p>
        </p:txBody>
      </p:sp>
      <p:pic>
        <p:nvPicPr>
          <p:cNvPr id="7" name="תמונה 6">
            <a:extLst>
              <a:ext uri="{FF2B5EF4-FFF2-40B4-BE49-F238E27FC236}">
                <a16:creationId xmlns:a16="http://schemas.microsoft.com/office/drawing/2014/main" id="{A8347DD9-7CCA-583D-F535-188FB173CD0C}"/>
              </a:ext>
            </a:extLst>
          </p:cNvPr>
          <p:cNvPicPr>
            <a:picLocks noChangeAspect="1"/>
          </p:cNvPicPr>
          <p:nvPr/>
        </p:nvPicPr>
        <p:blipFill>
          <a:blip r:embed="rId4"/>
          <a:stretch>
            <a:fillRect/>
          </a:stretch>
        </p:blipFill>
        <p:spPr>
          <a:xfrm>
            <a:off x="296015" y="1331366"/>
            <a:ext cx="7536952" cy="4195267"/>
          </a:xfrm>
          <a:prstGeom prst="rect">
            <a:avLst/>
          </a:prstGeom>
        </p:spPr>
      </p:pic>
      <p:sp>
        <p:nvSpPr>
          <p:cNvPr id="6" name="סוגר מסולסל ימני 5">
            <a:extLst>
              <a:ext uri="{FF2B5EF4-FFF2-40B4-BE49-F238E27FC236}">
                <a16:creationId xmlns:a16="http://schemas.microsoft.com/office/drawing/2014/main" id="{CA57E4F8-CE50-260F-35AB-B858678E7E04}"/>
              </a:ext>
            </a:extLst>
          </p:cNvPr>
          <p:cNvSpPr/>
          <p:nvPr/>
        </p:nvSpPr>
        <p:spPr>
          <a:xfrm>
            <a:off x="6095999" y="1935331"/>
            <a:ext cx="216023" cy="1376039"/>
          </a:xfrm>
          <a:prstGeom prst="rightBrace">
            <a:avLst>
              <a:gd name="adj1" fmla="val 65868"/>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9" name="מחבר: מרפקי 8">
            <a:extLst>
              <a:ext uri="{FF2B5EF4-FFF2-40B4-BE49-F238E27FC236}">
                <a16:creationId xmlns:a16="http://schemas.microsoft.com/office/drawing/2014/main" id="{883C5A62-0894-1B50-9540-60E24EC7F817}"/>
              </a:ext>
            </a:extLst>
          </p:cNvPr>
          <p:cNvCxnSpPr>
            <a:cxnSpLocks/>
            <a:endCxn id="6" idx="1"/>
          </p:cNvCxnSpPr>
          <p:nvPr/>
        </p:nvCxnSpPr>
        <p:spPr>
          <a:xfrm rot="10800000" flipV="1">
            <a:off x="6312022" y="1247311"/>
            <a:ext cx="4012708" cy="1376040"/>
          </a:xfrm>
          <a:prstGeom prst="bentConnector3">
            <a:avLst>
              <a:gd name="adj1" fmla="val 92053"/>
            </a:avLst>
          </a:prstGeom>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4B8C7C9D-4EEC-725A-5662-A9EAD5F69279}"/>
              </a:ext>
            </a:extLst>
          </p:cNvPr>
          <p:cNvCxnSpPr/>
          <p:nvPr/>
        </p:nvCxnSpPr>
        <p:spPr>
          <a:xfrm rot="10800000" flipV="1">
            <a:off x="7066625" y="2512380"/>
            <a:ext cx="1411550" cy="916619"/>
          </a:xfrm>
          <a:prstGeom prst="bentConnector3">
            <a:avLst>
              <a:gd name="adj1" fmla="val 1003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63B2FCB2-18AA-117B-9A60-CB590C0865D7}"/>
              </a:ext>
            </a:extLst>
          </p:cNvPr>
          <p:cNvCxnSpPr/>
          <p:nvPr/>
        </p:nvCxnSpPr>
        <p:spPr>
          <a:xfrm rot="10800000">
            <a:off x="2485749" y="3915336"/>
            <a:ext cx="6098959" cy="239415"/>
          </a:xfrm>
          <a:prstGeom prst="bentConnector3">
            <a:avLst>
              <a:gd name="adj1" fmla="val 101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8D07C73-3FEE-39E6-AE92-855D2D8BF317}"/>
              </a:ext>
            </a:extLst>
          </p:cNvPr>
          <p:cNvCxnSpPr/>
          <p:nvPr/>
        </p:nvCxnSpPr>
        <p:spPr>
          <a:xfrm rot="10800000">
            <a:off x="3231473" y="4110361"/>
            <a:ext cx="5335479" cy="967666"/>
          </a:xfrm>
          <a:prstGeom prst="bentConnector3">
            <a:avLst>
              <a:gd name="adj1" fmla="val 187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95893D0B-97D7-82CD-A337-011F762038FD}"/>
              </a:ext>
            </a:extLst>
          </p:cNvPr>
          <p:cNvCxnSpPr/>
          <p:nvPr/>
        </p:nvCxnSpPr>
        <p:spPr>
          <a:xfrm rot="10800000">
            <a:off x="2388094" y="4349778"/>
            <a:ext cx="5822271" cy="1682601"/>
          </a:xfrm>
          <a:prstGeom prst="bentConnector3">
            <a:avLst>
              <a:gd name="adj1" fmla="val 159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EB1917CF-DDFA-4873-C1AE-4EF327E27AA1}"/>
              </a:ext>
            </a:extLst>
          </p:cNvPr>
          <p:cNvCxnSpPr/>
          <p:nvPr/>
        </p:nvCxnSpPr>
        <p:spPr>
          <a:xfrm rot="10800000">
            <a:off x="1686758" y="5526633"/>
            <a:ext cx="6897951" cy="838656"/>
          </a:xfrm>
          <a:prstGeom prst="bentConnector3">
            <a:avLst>
              <a:gd name="adj1" fmla="val 9993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3233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1238251"/>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2009775"/>
            <a:ext cx="4054136" cy="343223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שכאשר אנו נכנסים לקומפוננט</a:t>
            </a:r>
          </a:p>
          <a:p>
            <a:r>
              <a:rPr lang="he-IL" sz="2000" dirty="0">
                <a:solidFill>
                  <a:schemeClr val="bg1"/>
                </a:solidFill>
              </a:rPr>
              <a:t>הקומפוננט נטענת</a:t>
            </a:r>
          </a:p>
          <a:p>
            <a:r>
              <a:rPr lang="he-IL" sz="2000" dirty="0">
                <a:solidFill>
                  <a:schemeClr val="bg1"/>
                </a:solidFill>
              </a:rPr>
              <a:t>יש ריצה מקדימה על </a:t>
            </a:r>
            <a:r>
              <a:rPr lang="en-US" sz="2000" dirty="0">
                <a:solidFill>
                  <a:schemeClr val="bg1"/>
                </a:solidFill>
              </a:rPr>
              <a:t>useEffect</a:t>
            </a:r>
            <a:r>
              <a:rPr lang="he-IL" sz="2000" dirty="0">
                <a:solidFill>
                  <a:schemeClr val="bg1"/>
                </a:solidFill>
              </a:rPr>
              <a:t> כולל על מה שהפונקציה מחזירה</a:t>
            </a:r>
          </a:p>
          <a:p>
            <a:r>
              <a:rPr lang="he-IL" sz="2000" dirty="0">
                <a:solidFill>
                  <a:schemeClr val="bg1"/>
                </a:solidFill>
              </a:rPr>
              <a:t>לאחר מכן יש את ביצוע הקוד ב – </a:t>
            </a:r>
            <a:r>
              <a:rPr lang="en-US" sz="2000" dirty="0">
                <a:solidFill>
                  <a:schemeClr val="bg1"/>
                </a:solidFill>
              </a:rPr>
              <a:t>useEffect</a:t>
            </a:r>
            <a:endParaRPr lang="he-IL" sz="2000" dirty="0">
              <a:solidFill>
                <a:schemeClr val="bg1"/>
              </a:solidFill>
            </a:endParaRPr>
          </a:p>
          <a:p>
            <a:r>
              <a:rPr lang="he-IL" sz="2000" dirty="0">
                <a:solidFill>
                  <a:schemeClr val="bg1"/>
                </a:solidFill>
              </a:rPr>
              <a:t>רגע לפני שאנו עוברים לקומפוננט אחר מבוצע הקוד שמוחזר מפונקציית </a:t>
            </a:r>
            <a:r>
              <a:rPr lang="en-US" sz="2000" dirty="0">
                <a:solidFill>
                  <a:schemeClr val="bg1"/>
                </a:solidFill>
              </a:rPr>
              <a:t>useEffect</a:t>
            </a:r>
            <a:endParaRPr lang="he-IL" sz="2000" dirty="0">
              <a:solidFill>
                <a:schemeClr val="bg1"/>
              </a:solidFill>
            </a:endParaRPr>
          </a:p>
        </p:txBody>
      </p:sp>
      <p:pic>
        <p:nvPicPr>
          <p:cNvPr id="6" name="תמונה 5">
            <a:extLst>
              <a:ext uri="{FF2B5EF4-FFF2-40B4-BE49-F238E27FC236}">
                <a16:creationId xmlns:a16="http://schemas.microsoft.com/office/drawing/2014/main" id="{BA7B73D7-8747-EB77-6872-2DDDE9EF44A0}"/>
              </a:ext>
            </a:extLst>
          </p:cNvPr>
          <p:cNvPicPr>
            <a:picLocks noChangeAspect="1"/>
          </p:cNvPicPr>
          <p:nvPr/>
        </p:nvPicPr>
        <p:blipFill>
          <a:blip r:embed="rId4"/>
          <a:stretch>
            <a:fillRect/>
          </a:stretch>
        </p:blipFill>
        <p:spPr>
          <a:xfrm>
            <a:off x="501992" y="1052127"/>
            <a:ext cx="6848914" cy="2227644"/>
          </a:xfrm>
          <a:prstGeom prst="rect">
            <a:avLst/>
          </a:prstGeom>
          <a:effectLst>
            <a:outerShdw blurRad="50800" dist="38100" dir="2700000" algn="tl" rotWithShape="0">
              <a:prstClr val="black">
                <a:alpha val="40000"/>
              </a:prstClr>
            </a:outerShdw>
          </a:effectLst>
        </p:spPr>
      </p:pic>
      <p:pic>
        <p:nvPicPr>
          <p:cNvPr id="9" name="תמונה 8">
            <a:extLst>
              <a:ext uri="{FF2B5EF4-FFF2-40B4-BE49-F238E27FC236}">
                <a16:creationId xmlns:a16="http://schemas.microsoft.com/office/drawing/2014/main" id="{CF0BA6BF-8AFC-439D-2388-2C2DD25B9761}"/>
              </a:ext>
            </a:extLst>
          </p:cNvPr>
          <p:cNvPicPr>
            <a:picLocks noChangeAspect="1"/>
          </p:cNvPicPr>
          <p:nvPr/>
        </p:nvPicPr>
        <p:blipFill>
          <a:blip r:embed="rId5"/>
          <a:stretch>
            <a:fillRect/>
          </a:stretch>
        </p:blipFill>
        <p:spPr>
          <a:xfrm>
            <a:off x="487704" y="3614321"/>
            <a:ext cx="6875122" cy="2428570"/>
          </a:xfrm>
          <a:prstGeom prst="rect">
            <a:avLst/>
          </a:prstGeom>
          <a:effectLst>
            <a:outerShdw blurRad="50800" dist="38100" dir="2700000" algn="tl" rotWithShape="0">
              <a:prstClr val="black">
                <a:alpha val="40000"/>
              </a:prstClr>
            </a:outerShdw>
          </a:effectLst>
        </p:spPr>
      </p:pic>
      <p:cxnSp>
        <p:nvCxnSpPr>
          <p:cNvPr id="13" name="מחבר: מרפקי 12">
            <a:extLst>
              <a:ext uri="{FF2B5EF4-FFF2-40B4-BE49-F238E27FC236}">
                <a16:creationId xmlns:a16="http://schemas.microsoft.com/office/drawing/2014/main" id="{EEC78DA3-4801-11CD-346A-0E6354B6600E}"/>
              </a:ext>
            </a:extLst>
          </p:cNvPr>
          <p:cNvCxnSpPr>
            <a:cxnSpLocks/>
          </p:cNvCxnSpPr>
          <p:nvPr/>
        </p:nvCxnSpPr>
        <p:spPr>
          <a:xfrm rot="10800000">
            <a:off x="7350906" y="2009776"/>
            <a:ext cx="2574144" cy="847727"/>
          </a:xfrm>
          <a:prstGeom prst="bentConnector3">
            <a:avLst>
              <a:gd name="adj1" fmla="val 8145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סוגר מסולסל ימני 15">
            <a:extLst>
              <a:ext uri="{FF2B5EF4-FFF2-40B4-BE49-F238E27FC236}">
                <a16:creationId xmlns:a16="http://schemas.microsoft.com/office/drawing/2014/main" id="{B6D57416-5BF5-134D-D796-D0E0DFA03DA9}"/>
              </a:ext>
            </a:extLst>
          </p:cNvPr>
          <p:cNvSpPr/>
          <p:nvPr/>
        </p:nvSpPr>
        <p:spPr>
          <a:xfrm>
            <a:off x="7181850" y="2344325"/>
            <a:ext cx="169056" cy="532225"/>
          </a:xfrm>
          <a:prstGeom prst="rightBrace">
            <a:avLst>
              <a:gd name="adj1" fmla="val 2147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8" name="מחבר: מרפקי 17">
            <a:extLst>
              <a:ext uri="{FF2B5EF4-FFF2-40B4-BE49-F238E27FC236}">
                <a16:creationId xmlns:a16="http://schemas.microsoft.com/office/drawing/2014/main" id="{F31EB099-9127-9515-279F-57333DACC443}"/>
              </a:ext>
            </a:extLst>
          </p:cNvPr>
          <p:cNvCxnSpPr>
            <a:stCxn id="16" idx="1"/>
          </p:cNvCxnSpPr>
          <p:nvPr/>
        </p:nvCxnSpPr>
        <p:spPr>
          <a:xfrm rot="10800000" flipH="1" flipV="1">
            <a:off x="7350906" y="2610437"/>
            <a:ext cx="923144" cy="669333"/>
          </a:xfrm>
          <a:prstGeom prst="bentConnector3">
            <a:avLst>
              <a:gd name="adj1" fmla="val 36029"/>
            </a:avLst>
          </a:prstGeom>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19E810AF-5C53-C196-07D2-7E10A6680CA1}"/>
              </a:ext>
            </a:extLst>
          </p:cNvPr>
          <p:cNvCxnSpPr/>
          <p:nvPr/>
        </p:nvCxnSpPr>
        <p:spPr>
          <a:xfrm rot="10800000">
            <a:off x="7181850" y="2967424"/>
            <a:ext cx="1206980" cy="1033074"/>
          </a:xfrm>
          <a:prstGeom prst="bentConnector3">
            <a:avLst>
              <a:gd name="adj1" fmla="val 698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E5C9F1B2-6FD2-4626-7E8C-8527E7E3965C}"/>
              </a:ext>
            </a:extLst>
          </p:cNvPr>
          <p:cNvCxnSpPr>
            <a:cxnSpLocks/>
            <a:stCxn id="3" idx="2"/>
          </p:cNvCxnSpPr>
          <p:nvPr/>
        </p:nvCxnSpPr>
        <p:spPr>
          <a:xfrm rot="5400000">
            <a:off x="8480210" y="4143653"/>
            <a:ext cx="275208" cy="2871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3117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341833"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546019" y="996430"/>
            <a:ext cx="4506897" cy="860302"/>
          </a:xfrm>
        </p:spPr>
        <p:txBody>
          <a:bodyPr>
            <a:noAutofit/>
          </a:bodyPr>
          <a:lstStyle/>
          <a:p>
            <a:pPr algn="ctr"/>
            <a:r>
              <a:rPr lang="en-US" sz="2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useEffect as componentDidUpdate</a:t>
            </a:r>
            <a:endParaRPr lang="he-IL" sz="2800"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546019" y="1856732"/>
            <a:ext cx="4506897" cy="38249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אם לא נעביר למטודה </a:t>
            </a:r>
            <a:r>
              <a:rPr lang="en-US" sz="2000" dirty="0">
                <a:solidFill>
                  <a:schemeClr val="bg1"/>
                </a:solidFill>
              </a:rPr>
              <a:t>useEffect</a:t>
            </a:r>
            <a:r>
              <a:rPr lang="he-IL" sz="2000" dirty="0">
                <a:solidFill>
                  <a:schemeClr val="bg1"/>
                </a:solidFill>
              </a:rPr>
              <a:t> פרמטר שני היא תפעל בכל פעם שתהיה טעינה מחדש של הדף בלי קשר למשתנה ספציפי שהשתנה</a:t>
            </a:r>
          </a:p>
          <a:p>
            <a:r>
              <a:rPr lang="he-IL" sz="2000" dirty="0">
                <a:solidFill>
                  <a:schemeClr val="bg1"/>
                </a:solidFill>
              </a:rPr>
              <a:t>נחזור למשתנים הדינאמיים </a:t>
            </a:r>
            <a:r>
              <a:rPr lang="en-US" sz="2000" dirty="0">
                <a:solidFill>
                  <a:schemeClr val="bg1"/>
                </a:solidFill>
              </a:rPr>
              <a:t>count num</a:t>
            </a:r>
            <a:r>
              <a:rPr lang="he-IL" sz="2000" dirty="0">
                <a:solidFill>
                  <a:schemeClr val="bg1"/>
                </a:solidFill>
              </a:rPr>
              <a:t> כך ששינוי בהם יטען מחדש את הדף בעזרת מטודת </a:t>
            </a:r>
            <a:r>
              <a:rPr lang="en-US" sz="2000" dirty="0">
                <a:solidFill>
                  <a:schemeClr val="bg1"/>
                </a:solidFill>
              </a:rPr>
              <a:t>useState</a:t>
            </a:r>
          </a:p>
          <a:p>
            <a:r>
              <a:rPr lang="he-IL" sz="2000" dirty="0">
                <a:solidFill>
                  <a:schemeClr val="bg1"/>
                </a:solidFill>
              </a:rPr>
              <a:t>הפעם לא נעביר פרמטר שני למטודה </a:t>
            </a:r>
            <a:r>
              <a:rPr lang="en-US" sz="2000" dirty="0">
                <a:solidFill>
                  <a:schemeClr val="bg1"/>
                </a:solidFill>
              </a:rPr>
              <a:t>useEffect</a:t>
            </a:r>
            <a:r>
              <a:rPr lang="he-IL" sz="2000" dirty="0">
                <a:solidFill>
                  <a:schemeClr val="bg1"/>
                </a:solidFill>
              </a:rPr>
              <a:t> ונגדיר שכשהיא תופעל היא תדפיס בקונסול את השעה שהפעילו אותה</a:t>
            </a:r>
          </a:p>
          <a:p>
            <a:r>
              <a:rPr lang="he-IL" sz="2000" dirty="0">
                <a:solidFill>
                  <a:schemeClr val="bg1"/>
                </a:solidFill>
              </a:rPr>
              <a:t>הפונקציה מחזירה כפתורים ותצוגה של המשתנים הדינאמיים</a:t>
            </a:r>
          </a:p>
        </p:txBody>
      </p:sp>
      <p:pic>
        <p:nvPicPr>
          <p:cNvPr id="8" name="תמונה 7">
            <a:extLst>
              <a:ext uri="{FF2B5EF4-FFF2-40B4-BE49-F238E27FC236}">
                <a16:creationId xmlns:a16="http://schemas.microsoft.com/office/drawing/2014/main" id="{A0F294A5-4282-864B-A4D3-32E28D933A6F}"/>
              </a:ext>
            </a:extLst>
          </p:cNvPr>
          <p:cNvPicPr>
            <a:picLocks noChangeAspect="1"/>
          </p:cNvPicPr>
          <p:nvPr/>
        </p:nvPicPr>
        <p:blipFill>
          <a:blip r:embed="rId4"/>
          <a:stretch>
            <a:fillRect/>
          </a:stretch>
        </p:blipFill>
        <p:spPr>
          <a:xfrm>
            <a:off x="-106532" y="0"/>
            <a:ext cx="6753113" cy="6858000"/>
          </a:xfrm>
          <a:prstGeom prst="rect">
            <a:avLst/>
          </a:prstGeom>
        </p:spPr>
      </p:pic>
      <p:cxnSp>
        <p:nvCxnSpPr>
          <p:cNvPr id="11" name="מחבר: מרפקי 10">
            <a:extLst>
              <a:ext uri="{FF2B5EF4-FFF2-40B4-BE49-F238E27FC236}">
                <a16:creationId xmlns:a16="http://schemas.microsoft.com/office/drawing/2014/main" id="{759C4714-2855-AA7F-716B-13451C1E59CF}"/>
              </a:ext>
            </a:extLst>
          </p:cNvPr>
          <p:cNvCxnSpPr/>
          <p:nvPr/>
        </p:nvCxnSpPr>
        <p:spPr>
          <a:xfrm rot="10800000">
            <a:off x="4296793" y="1535837"/>
            <a:ext cx="3249227" cy="1731146"/>
          </a:xfrm>
          <a:prstGeom prst="bentConnector3">
            <a:avLst>
              <a:gd name="adj1" fmla="val 120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882C1F9B-C112-1BF5-8425-3B7C5BFCC753}"/>
              </a:ext>
            </a:extLst>
          </p:cNvPr>
          <p:cNvCxnSpPr/>
          <p:nvPr/>
        </p:nvCxnSpPr>
        <p:spPr>
          <a:xfrm rot="10800000">
            <a:off x="5124062" y="3018408"/>
            <a:ext cx="2954619" cy="1189608"/>
          </a:xfrm>
          <a:prstGeom prst="bentConnector3">
            <a:avLst>
              <a:gd name="adj1" fmla="val 3738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6226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3577" y="2553533"/>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3577" y="3325057"/>
            <a:ext cx="4054136" cy="106051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כל טעינה מחדש של הדף בעקבות שינוי ערכו של משתנה דינאמי מפעילה את מטודת </a:t>
            </a:r>
            <a:r>
              <a:rPr lang="en-US" sz="2000" dirty="0">
                <a:solidFill>
                  <a:schemeClr val="bg1"/>
                </a:solidFill>
              </a:rPr>
              <a:t>useEffect</a:t>
            </a:r>
            <a:endParaRPr lang="he-IL" sz="2000" dirty="0">
              <a:solidFill>
                <a:schemeClr val="bg1"/>
              </a:solidFill>
            </a:endParaRPr>
          </a:p>
        </p:txBody>
      </p:sp>
      <p:pic>
        <p:nvPicPr>
          <p:cNvPr id="5" name="תמונה 4">
            <a:extLst>
              <a:ext uri="{FF2B5EF4-FFF2-40B4-BE49-F238E27FC236}">
                <a16:creationId xmlns:a16="http://schemas.microsoft.com/office/drawing/2014/main" id="{0F2AF983-763F-621C-A0D8-604EBA1529FC}"/>
              </a:ext>
            </a:extLst>
          </p:cNvPr>
          <p:cNvPicPr>
            <a:picLocks noChangeAspect="1"/>
          </p:cNvPicPr>
          <p:nvPr/>
        </p:nvPicPr>
        <p:blipFill>
          <a:blip r:embed="rId4"/>
          <a:stretch>
            <a:fillRect/>
          </a:stretch>
        </p:blipFill>
        <p:spPr>
          <a:xfrm>
            <a:off x="535619" y="2089412"/>
            <a:ext cx="6829887" cy="3193526"/>
          </a:xfrm>
          <a:prstGeom prst="rect">
            <a:avLst/>
          </a:prstGeom>
          <a:effectLst>
            <a:outerShdw blurRad="50800" dist="38100" dir="2700000" algn="tl" rotWithShape="0">
              <a:prstClr val="black">
                <a:alpha val="40000"/>
              </a:prstClr>
            </a:outerShdw>
          </a:effectLst>
        </p:spPr>
      </p:pic>
      <p:cxnSp>
        <p:nvCxnSpPr>
          <p:cNvPr id="8" name="מחבר: מרפקי 7">
            <a:extLst>
              <a:ext uri="{FF2B5EF4-FFF2-40B4-BE49-F238E27FC236}">
                <a16:creationId xmlns:a16="http://schemas.microsoft.com/office/drawing/2014/main" id="{A940E6CD-57E4-8E57-ABBA-5AEEFFBFA9FF}"/>
              </a:ext>
            </a:extLst>
          </p:cNvPr>
          <p:cNvCxnSpPr>
            <a:cxnSpLocks/>
          </p:cNvCxnSpPr>
          <p:nvPr/>
        </p:nvCxnSpPr>
        <p:spPr>
          <a:xfrm rot="10800000" flipV="1">
            <a:off x="7365507" y="3799645"/>
            <a:ext cx="846339" cy="150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8D908F92-7983-0D8B-8BB6-EC3B9C453655}"/>
              </a:ext>
            </a:extLst>
          </p:cNvPr>
          <p:cNvCxnSpPr>
            <a:cxnSpLocks/>
          </p:cNvCxnSpPr>
          <p:nvPr/>
        </p:nvCxnSpPr>
        <p:spPr>
          <a:xfrm rot="10800000" flipV="1">
            <a:off x="7365508" y="3799644"/>
            <a:ext cx="846338" cy="514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5D0B8385-ACFB-A70F-AC72-F61F0CE7AA9E}"/>
              </a:ext>
            </a:extLst>
          </p:cNvPr>
          <p:cNvCxnSpPr>
            <a:stCxn id="3" idx="2"/>
          </p:cNvCxnSpPr>
          <p:nvPr/>
        </p:nvCxnSpPr>
        <p:spPr>
          <a:xfrm rot="5400000">
            <a:off x="8691424" y="3172102"/>
            <a:ext cx="135755" cy="256268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 name="מחבר: מרפקי 18">
            <a:extLst>
              <a:ext uri="{FF2B5EF4-FFF2-40B4-BE49-F238E27FC236}">
                <a16:creationId xmlns:a16="http://schemas.microsoft.com/office/drawing/2014/main" id="{C3770E84-293D-3EC2-409F-3EE8F243BC3D}"/>
              </a:ext>
            </a:extLst>
          </p:cNvPr>
          <p:cNvCxnSpPr>
            <a:stCxn id="3" idx="2"/>
          </p:cNvCxnSpPr>
          <p:nvPr/>
        </p:nvCxnSpPr>
        <p:spPr>
          <a:xfrm rot="5400000">
            <a:off x="8460146" y="3403380"/>
            <a:ext cx="598310" cy="256268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52900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353059"/>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Custom hooks</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3" y="3429000"/>
            <a:ext cx="8646851" cy="819713"/>
          </a:xfrm>
          <a:effectLst>
            <a:outerShdw blurRad="50800" dist="38100" dir="2700000" algn="tl" rotWithShape="0">
              <a:prstClr val="black">
                <a:alpha val="40000"/>
              </a:prstClr>
            </a:outerShdw>
          </a:effectLst>
        </p:spPr>
        <p:txBody>
          <a:bodyPr>
            <a:normAutofit lnSpcReduction="10000"/>
          </a:bodyPr>
          <a:lstStyle/>
          <a:p>
            <a:pPr marL="0" indent="0" algn="ctr">
              <a:buNone/>
            </a:pPr>
            <a:r>
              <a:rPr lang="en-US" sz="2800" b="1" dirty="0">
                <a:solidFill>
                  <a:schemeClr val="bg1"/>
                </a:solidFill>
                <a:latin typeface="almoniNeue"/>
              </a:rPr>
              <a:t>Building your own Hooks lets you extract component logic into reusable functions</a:t>
            </a:r>
            <a:endParaRPr lang="en-US"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1FB02EC3-478F-E6B4-4867-4C8C7FFAE7F6}"/>
              </a:ext>
            </a:extLst>
          </p:cNvPr>
          <p:cNvSpPr txBox="1"/>
          <p:nvPr/>
        </p:nvSpPr>
        <p:spPr>
          <a:xfrm>
            <a:off x="2949389" y="4210814"/>
            <a:ext cx="6096000" cy="369332"/>
          </a:xfrm>
          <a:prstGeom prst="rect">
            <a:avLst/>
          </a:prstGeom>
          <a:noFill/>
        </p:spPr>
        <p:txBody>
          <a:bodyPr wrap="square">
            <a:spAutoFit/>
          </a:bodyPr>
          <a:lstStyle/>
          <a:p>
            <a:pPr algn="ctr"/>
            <a:r>
              <a:rPr lang="he-IL" dirty="0">
                <a:hlinkClick r:id="rId7"/>
              </a:rPr>
              <a:t>https://reactjs.org/docs/hooks-custom.html</a:t>
            </a:r>
            <a:r>
              <a:rPr lang="he-IL" dirty="0"/>
              <a:t> </a:t>
            </a:r>
          </a:p>
        </p:txBody>
      </p:sp>
    </p:spTree>
    <p:extLst>
      <p:ext uri="{BB962C8B-B14F-4D97-AF65-F5344CB8AC3E}">
        <p14:creationId xmlns:p14="http://schemas.microsoft.com/office/powerpoint/2010/main" val="2991610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373740" y="2971800"/>
            <a:ext cx="2085243"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Rules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500282" y="4438"/>
            <a:ext cx="7691717"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זכר משטרה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78205"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647090" y="179055"/>
            <a:ext cx="7398798" cy="6491010"/>
          </a:xfrm>
          <a:prstGeom prst="rect">
            <a:avLst/>
          </a:prstGeom>
          <a:blipFill dpi="0"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733123363"/>
              </p:ext>
            </p:extLst>
          </p:nvPr>
        </p:nvGraphicFramePr>
        <p:xfrm>
          <a:off x="5883311" y="2005874"/>
          <a:ext cx="4934949" cy="284625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453971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116541"/>
            <a:ext cx="4054136" cy="889187"/>
          </a:xfrm>
        </p:spPr>
        <p:txBody>
          <a:bodyPr>
            <a:noAutofit/>
          </a:bodyPr>
          <a:lstStyle/>
          <a:p>
            <a:pPr algn="ctr"/>
            <a:r>
              <a:rPr lang="en-US" sz="5400" u="sng" dirty="0">
                <a:solidFill>
                  <a:schemeClr val="bg1"/>
                </a:solidFill>
                <a:latin typeface="Aharoni" panose="02010803020104030203" pitchFamily="2" charset="-79"/>
                <a:cs typeface="Aharoni" panose="02010803020104030203" pitchFamily="2" charset="-79"/>
              </a:rPr>
              <a:t>useCounter</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1005729"/>
            <a:ext cx="4054136" cy="569090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פונקציית </a:t>
            </a:r>
            <a:r>
              <a:rPr lang="en-US" sz="2000" dirty="0">
                <a:solidFill>
                  <a:schemeClr val="bg1"/>
                </a:solidFill>
              </a:rPr>
              <a:t>hook</a:t>
            </a:r>
            <a:r>
              <a:rPr lang="he-IL" sz="2000" dirty="0">
                <a:solidFill>
                  <a:schemeClr val="bg1"/>
                </a:solidFill>
              </a:rPr>
              <a:t> שתנהל לנו את ה – </a:t>
            </a:r>
            <a:r>
              <a:rPr lang="en-US" sz="2000" dirty="0">
                <a:solidFill>
                  <a:schemeClr val="bg1"/>
                </a:solidFill>
              </a:rPr>
              <a:t>state</a:t>
            </a:r>
            <a:r>
              <a:rPr lang="he-IL" sz="2000" dirty="0">
                <a:solidFill>
                  <a:schemeClr val="bg1"/>
                </a:solidFill>
              </a:rPr>
              <a:t> של ה - </a:t>
            </a:r>
            <a:r>
              <a:rPr lang="en-US" sz="2000" dirty="0">
                <a:solidFill>
                  <a:schemeClr val="bg1"/>
                </a:solidFill>
              </a:rPr>
              <a:t>counter</a:t>
            </a:r>
            <a:endParaRPr lang="he-IL" sz="2000" dirty="0">
              <a:solidFill>
                <a:schemeClr val="bg1"/>
              </a:solidFill>
            </a:endParaRPr>
          </a:p>
          <a:p>
            <a:r>
              <a:rPr lang="he-IL" sz="2000" dirty="0">
                <a:solidFill>
                  <a:schemeClr val="bg1"/>
                </a:solidFill>
              </a:rPr>
              <a:t>נייבא את </a:t>
            </a:r>
            <a:r>
              <a:rPr lang="en-US" sz="2000" dirty="0">
                <a:solidFill>
                  <a:schemeClr val="bg1"/>
                </a:solidFill>
              </a:rPr>
              <a:t>useState</a:t>
            </a:r>
            <a:endParaRPr lang="he-IL" sz="2000" dirty="0">
              <a:solidFill>
                <a:schemeClr val="bg1"/>
              </a:solidFill>
            </a:endParaRPr>
          </a:p>
          <a:p>
            <a:r>
              <a:rPr lang="he-IL" sz="2000" dirty="0">
                <a:solidFill>
                  <a:schemeClr val="bg1"/>
                </a:solidFill>
              </a:rPr>
              <a:t>ניצור את הפונקציה </a:t>
            </a:r>
            <a:r>
              <a:rPr lang="en-US" sz="2000" dirty="0">
                <a:solidFill>
                  <a:schemeClr val="bg1"/>
                </a:solidFill>
              </a:rPr>
              <a:t>useCounter</a:t>
            </a:r>
            <a:r>
              <a:rPr lang="he-IL" sz="2000" dirty="0">
                <a:solidFill>
                  <a:schemeClr val="bg1"/>
                </a:solidFill>
              </a:rPr>
              <a:t> שתקבל בפרמטר </a:t>
            </a:r>
            <a:r>
              <a:rPr lang="en-US" sz="2000" dirty="0">
                <a:solidFill>
                  <a:schemeClr val="bg1"/>
                </a:solidFill>
              </a:rPr>
              <a:t>initialCount</a:t>
            </a:r>
            <a:r>
              <a:rPr lang="he-IL" sz="2000" dirty="0">
                <a:solidFill>
                  <a:schemeClr val="bg1"/>
                </a:solidFill>
              </a:rPr>
              <a:t> מסוג של מספר עם ערך דיפולטיבי של אפס</a:t>
            </a:r>
          </a:p>
          <a:p>
            <a:pPr lvl="1"/>
            <a:r>
              <a:rPr lang="he-IL" sz="1600" dirty="0">
                <a:solidFill>
                  <a:schemeClr val="bg1"/>
                </a:solidFill>
              </a:rPr>
              <a:t>נפעיל את מטודת </a:t>
            </a:r>
            <a:r>
              <a:rPr lang="en-US" sz="1600" dirty="0">
                <a:solidFill>
                  <a:schemeClr val="bg1"/>
                </a:solidFill>
              </a:rPr>
              <a:t>useState</a:t>
            </a:r>
            <a:r>
              <a:rPr lang="he-IL" sz="1600" dirty="0">
                <a:solidFill>
                  <a:schemeClr val="bg1"/>
                </a:solidFill>
              </a:rPr>
              <a:t> עם </a:t>
            </a:r>
            <a:r>
              <a:rPr lang="en-US" sz="1600" dirty="0">
                <a:solidFill>
                  <a:schemeClr val="bg1"/>
                </a:solidFill>
              </a:rPr>
              <a:t>initialCount</a:t>
            </a:r>
            <a:r>
              <a:rPr lang="he-IL" sz="1600" dirty="0">
                <a:solidFill>
                  <a:schemeClr val="bg1"/>
                </a:solidFill>
              </a:rPr>
              <a:t> כפרמטר ונחלץ מהמערך שיחזור את המפתות </a:t>
            </a:r>
            <a:r>
              <a:rPr lang="en-US" sz="1600" dirty="0">
                <a:solidFill>
                  <a:schemeClr val="bg1"/>
                </a:solidFill>
              </a:rPr>
              <a:t>count setCoune</a:t>
            </a:r>
          </a:p>
          <a:p>
            <a:pPr lvl="1"/>
            <a:r>
              <a:rPr lang="he-IL" sz="1600" dirty="0">
                <a:solidFill>
                  <a:schemeClr val="bg1"/>
                </a:solidFill>
              </a:rPr>
              <a:t>ניצור את מטודת </a:t>
            </a:r>
            <a:r>
              <a:rPr lang="en-US" sz="1600" dirty="0">
                <a:solidFill>
                  <a:schemeClr val="bg1"/>
                </a:solidFill>
              </a:rPr>
              <a:t>increment</a:t>
            </a:r>
            <a:r>
              <a:rPr lang="he-IL" sz="1600" dirty="0">
                <a:solidFill>
                  <a:schemeClr val="bg1"/>
                </a:solidFill>
              </a:rPr>
              <a:t> שתעלה את ערכו של </a:t>
            </a:r>
            <a:r>
              <a:rPr lang="en-US" sz="1600" dirty="0">
                <a:solidFill>
                  <a:schemeClr val="bg1"/>
                </a:solidFill>
              </a:rPr>
              <a:t>count</a:t>
            </a:r>
            <a:r>
              <a:rPr lang="he-IL" sz="1600" dirty="0">
                <a:solidFill>
                  <a:schemeClr val="bg1"/>
                </a:solidFill>
              </a:rPr>
              <a:t> באחד</a:t>
            </a:r>
          </a:p>
          <a:p>
            <a:pPr lvl="1"/>
            <a:r>
              <a:rPr lang="he-IL" sz="1600" dirty="0">
                <a:solidFill>
                  <a:schemeClr val="bg1"/>
                </a:solidFill>
              </a:rPr>
              <a:t>ניצור את מטודת </a:t>
            </a:r>
            <a:r>
              <a:rPr lang="en-US" sz="1600" dirty="0">
                <a:solidFill>
                  <a:schemeClr val="bg1"/>
                </a:solidFill>
              </a:rPr>
              <a:t>decrement</a:t>
            </a:r>
            <a:r>
              <a:rPr lang="he-IL" sz="1600" dirty="0">
                <a:solidFill>
                  <a:schemeClr val="bg1"/>
                </a:solidFill>
              </a:rPr>
              <a:t> שתוריד את ערכו של </a:t>
            </a:r>
            <a:r>
              <a:rPr lang="en-US" sz="1600" dirty="0">
                <a:solidFill>
                  <a:schemeClr val="bg1"/>
                </a:solidFill>
              </a:rPr>
              <a:t>count</a:t>
            </a:r>
            <a:r>
              <a:rPr lang="he-IL" sz="1600" dirty="0">
                <a:solidFill>
                  <a:schemeClr val="bg1"/>
                </a:solidFill>
              </a:rPr>
              <a:t> באחד</a:t>
            </a:r>
          </a:p>
          <a:p>
            <a:pPr lvl="1"/>
            <a:r>
              <a:rPr lang="he-IL" sz="1600" dirty="0">
                <a:solidFill>
                  <a:schemeClr val="bg1"/>
                </a:solidFill>
              </a:rPr>
              <a:t>ניצור את מטודת </a:t>
            </a:r>
            <a:r>
              <a:rPr lang="en-US" sz="1600" dirty="0">
                <a:solidFill>
                  <a:schemeClr val="bg1"/>
                </a:solidFill>
              </a:rPr>
              <a:t>reset</a:t>
            </a:r>
            <a:r>
              <a:rPr lang="he-IL" sz="1600" dirty="0">
                <a:solidFill>
                  <a:schemeClr val="bg1"/>
                </a:solidFill>
              </a:rPr>
              <a:t> שתאפס את </a:t>
            </a:r>
            <a:r>
              <a:rPr lang="en-US" sz="1600" dirty="0">
                <a:solidFill>
                  <a:schemeClr val="bg1"/>
                </a:solidFill>
              </a:rPr>
              <a:t>count</a:t>
            </a:r>
            <a:r>
              <a:rPr lang="he-IL" sz="1600" dirty="0">
                <a:solidFill>
                  <a:schemeClr val="bg1"/>
                </a:solidFill>
              </a:rPr>
              <a:t> לערך של </a:t>
            </a:r>
            <a:r>
              <a:rPr lang="en-US" sz="1600" dirty="0">
                <a:solidFill>
                  <a:schemeClr val="bg1"/>
                </a:solidFill>
              </a:rPr>
              <a:t>initialCount</a:t>
            </a:r>
            <a:endParaRPr lang="he-IL" sz="1600" dirty="0">
              <a:solidFill>
                <a:schemeClr val="bg1"/>
              </a:solidFill>
            </a:endParaRPr>
          </a:p>
          <a:p>
            <a:pPr lvl="1"/>
            <a:r>
              <a:rPr lang="he-IL" sz="1600" dirty="0">
                <a:solidFill>
                  <a:schemeClr val="bg1"/>
                </a:solidFill>
              </a:rPr>
              <a:t>נחזיר מהפונקציה מערך עם המשתנה </a:t>
            </a:r>
            <a:r>
              <a:rPr lang="en-US" sz="1600" dirty="0">
                <a:solidFill>
                  <a:schemeClr val="bg1"/>
                </a:solidFill>
              </a:rPr>
              <a:t>count</a:t>
            </a:r>
            <a:r>
              <a:rPr lang="he-IL" sz="1600" dirty="0">
                <a:solidFill>
                  <a:schemeClr val="bg1"/>
                </a:solidFill>
              </a:rPr>
              <a:t> ושאר הפונקציות שיצרנו</a:t>
            </a:r>
          </a:p>
          <a:p>
            <a:r>
              <a:rPr lang="he-IL" sz="2000" dirty="0">
                <a:solidFill>
                  <a:schemeClr val="bg1"/>
                </a:solidFill>
              </a:rPr>
              <a:t>נוודא בעזרת ספריית </a:t>
            </a:r>
            <a:r>
              <a:rPr lang="en-US" sz="2000" dirty="0">
                <a:solidFill>
                  <a:schemeClr val="bg1"/>
                </a:solidFill>
              </a:rPr>
              <a:t>propTypes</a:t>
            </a:r>
            <a:r>
              <a:rPr lang="he-IL" sz="2000" dirty="0">
                <a:solidFill>
                  <a:schemeClr val="bg1"/>
                </a:solidFill>
              </a:rPr>
              <a:t> שאנו מקבלים בפרמטר של הפונקציה מספר. </a:t>
            </a:r>
          </a:p>
        </p:txBody>
      </p:sp>
      <p:pic>
        <p:nvPicPr>
          <p:cNvPr id="15" name="תמונה 14">
            <a:extLst>
              <a:ext uri="{FF2B5EF4-FFF2-40B4-BE49-F238E27FC236}">
                <a16:creationId xmlns:a16="http://schemas.microsoft.com/office/drawing/2014/main" id="{A46190CF-4F5C-D167-44E9-B461F71FA7E5}"/>
              </a:ext>
            </a:extLst>
          </p:cNvPr>
          <p:cNvPicPr>
            <a:picLocks noChangeAspect="1"/>
          </p:cNvPicPr>
          <p:nvPr/>
        </p:nvPicPr>
        <p:blipFill>
          <a:blip r:embed="rId4"/>
          <a:stretch>
            <a:fillRect/>
          </a:stretch>
        </p:blipFill>
        <p:spPr>
          <a:xfrm>
            <a:off x="649690" y="852128"/>
            <a:ext cx="6601746" cy="5153744"/>
          </a:xfrm>
          <a:prstGeom prst="rect">
            <a:avLst/>
          </a:prstGeom>
        </p:spPr>
      </p:pic>
    </p:spTree>
    <p:extLst>
      <p:ext uri="{BB962C8B-B14F-4D97-AF65-F5344CB8AC3E}">
        <p14:creationId xmlns:p14="http://schemas.microsoft.com/office/powerpoint/2010/main" val="41281804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341833"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74301" y="135818"/>
            <a:ext cx="4506897" cy="1289570"/>
          </a:xfrm>
        </p:spPr>
        <p:txBody>
          <a:bodyPr>
            <a:noAutofit/>
          </a:bodyPr>
          <a:lstStyle/>
          <a:p>
            <a:pPr algn="ctr"/>
            <a:r>
              <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שימוש ב </a:t>
            </a:r>
            <a:r>
              <a:rPr lang="en-US"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custom hook</a:t>
            </a:r>
            <a:r>
              <a:rPr lang="he-IL" u="sng" dirty="0">
                <a:solidFill>
                  <a:schemeClr val="bg1"/>
                </a:solidFill>
                <a:latin typeface="Segoe UI Black" panose="020B0A02040204020203" pitchFamily="34" charset="0"/>
                <a:ea typeface="Segoe UI Black" panose="020B0A02040204020203" pitchFamily="34" charset="0"/>
                <a:cs typeface="Aharoni" panose="02010803020104030203" pitchFamily="2" charset="-79"/>
              </a:rPr>
              <a:t> שיצרנו</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546019" y="1425388"/>
            <a:ext cx="4506897" cy="478715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אם לא נעביר למטודה </a:t>
            </a:r>
            <a:r>
              <a:rPr lang="en-US" sz="2000" dirty="0">
                <a:solidFill>
                  <a:schemeClr val="bg1"/>
                </a:solidFill>
              </a:rPr>
              <a:t>useEffect</a:t>
            </a:r>
            <a:r>
              <a:rPr lang="he-IL" sz="2000" dirty="0">
                <a:solidFill>
                  <a:schemeClr val="bg1"/>
                </a:solidFill>
              </a:rPr>
              <a:t> פרמטר שני היא תפעל בכל פעם שתהיה טעינה מחדש של הדף בלי קשר למשתנה ספציפי שהשתנה</a:t>
            </a:r>
          </a:p>
          <a:p>
            <a:r>
              <a:rPr lang="he-IL" sz="2000" dirty="0">
                <a:solidFill>
                  <a:schemeClr val="bg1"/>
                </a:solidFill>
              </a:rPr>
              <a:t>נייבא את </a:t>
            </a:r>
            <a:r>
              <a:rPr lang="en-US" sz="2000" dirty="0">
                <a:solidFill>
                  <a:schemeClr val="bg1"/>
                </a:solidFill>
              </a:rPr>
              <a:t>useCounter</a:t>
            </a:r>
          </a:p>
          <a:p>
            <a:r>
              <a:rPr lang="he-IL" sz="2000" dirty="0">
                <a:solidFill>
                  <a:schemeClr val="bg1"/>
                </a:solidFill>
              </a:rPr>
              <a:t>נפעיל את </a:t>
            </a:r>
            <a:r>
              <a:rPr lang="en-US" sz="2000" dirty="0">
                <a:solidFill>
                  <a:schemeClr val="bg1"/>
                </a:solidFill>
              </a:rPr>
              <a:t>useCounter</a:t>
            </a:r>
            <a:r>
              <a:rPr lang="he-IL" sz="2000" dirty="0">
                <a:solidFill>
                  <a:schemeClr val="bg1"/>
                </a:solidFill>
              </a:rPr>
              <a:t> ונחלץ ממנו את האיברים במערך שהוא מחזיר</a:t>
            </a:r>
          </a:p>
          <a:p>
            <a:r>
              <a:rPr lang="he-IL" sz="2000" dirty="0">
                <a:solidFill>
                  <a:schemeClr val="bg1"/>
                </a:solidFill>
              </a:rPr>
              <a:t>נציג את ערכו של המשתנה </a:t>
            </a:r>
            <a:r>
              <a:rPr lang="en-US" sz="2000" dirty="0">
                <a:solidFill>
                  <a:schemeClr val="bg1"/>
                </a:solidFill>
              </a:rPr>
              <a:t>count</a:t>
            </a:r>
            <a:endParaRPr lang="he-IL" sz="2000" dirty="0">
              <a:solidFill>
                <a:schemeClr val="bg1"/>
              </a:solidFill>
            </a:endParaRPr>
          </a:p>
          <a:p>
            <a:r>
              <a:rPr lang="he-IL" sz="2000" dirty="0">
                <a:solidFill>
                  <a:schemeClr val="bg1"/>
                </a:solidFill>
              </a:rPr>
              <a:t>בלחיצה על הכפתור נפעיל את מטודת </a:t>
            </a:r>
            <a:r>
              <a:rPr lang="en-US" sz="2000" dirty="0">
                <a:solidFill>
                  <a:schemeClr val="bg1"/>
                </a:solidFill>
              </a:rPr>
              <a:t>increment</a:t>
            </a:r>
            <a:endParaRPr lang="he-IL" sz="2000" dirty="0">
              <a:solidFill>
                <a:schemeClr val="bg1"/>
              </a:solidFill>
            </a:endParaRPr>
          </a:p>
          <a:p>
            <a:r>
              <a:rPr lang="he-IL" sz="2000" dirty="0">
                <a:solidFill>
                  <a:schemeClr val="bg1"/>
                </a:solidFill>
              </a:rPr>
              <a:t>בלחיצה על הכפתור נפעיל את מטודת </a:t>
            </a:r>
            <a:r>
              <a:rPr lang="en-US" sz="2000" dirty="0">
                <a:solidFill>
                  <a:schemeClr val="bg1"/>
                </a:solidFill>
              </a:rPr>
              <a:t>decrement</a:t>
            </a:r>
            <a:endParaRPr lang="he-IL" sz="2000" dirty="0">
              <a:solidFill>
                <a:schemeClr val="bg1"/>
              </a:solidFill>
            </a:endParaRPr>
          </a:p>
          <a:p>
            <a:r>
              <a:rPr lang="he-IL" sz="2000" dirty="0">
                <a:solidFill>
                  <a:schemeClr val="bg1"/>
                </a:solidFill>
              </a:rPr>
              <a:t>בלחיצה על הכפתור נפעיל את מטודת </a:t>
            </a:r>
            <a:r>
              <a:rPr lang="en-US" sz="2000" dirty="0">
                <a:solidFill>
                  <a:schemeClr val="bg1"/>
                </a:solidFill>
              </a:rPr>
              <a:t>reset</a:t>
            </a:r>
            <a:endParaRPr lang="he-IL" sz="2000" dirty="0">
              <a:solidFill>
                <a:schemeClr val="bg1"/>
              </a:solidFill>
            </a:endParaRPr>
          </a:p>
          <a:p>
            <a:endParaRPr lang="he-IL" sz="2000" dirty="0">
              <a:solidFill>
                <a:schemeClr val="bg1"/>
              </a:solidFill>
            </a:endParaRPr>
          </a:p>
        </p:txBody>
      </p:sp>
      <p:pic>
        <p:nvPicPr>
          <p:cNvPr id="6" name="תמונה 5">
            <a:extLst>
              <a:ext uri="{FF2B5EF4-FFF2-40B4-BE49-F238E27FC236}">
                <a16:creationId xmlns:a16="http://schemas.microsoft.com/office/drawing/2014/main" id="{4CA36041-E69D-460F-55FB-495403D28829}"/>
              </a:ext>
            </a:extLst>
          </p:cNvPr>
          <p:cNvPicPr>
            <a:picLocks noChangeAspect="1"/>
          </p:cNvPicPr>
          <p:nvPr/>
        </p:nvPicPr>
        <p:blipFill rotWithShape="1">
          <a:blip r:embed="rId4"/>
          <a:srcRect r="15439"/>
          <a:stretch/>
        </p:blipFill>
        <p:spPr>
          <a:xfrm>
            <a:off x="-1" y="0"/>
            <a:ext cx="6777319" cy="6858000"/>
          </a:xfrm>
          <a:prstGeom prst="rect">
            <a:avLst/>
          </a:prstGeom>
        </p:spPr>
      </p:pic>
    </p:spTree>
    <p:extLst>
      <p:ext uri="{BB962C8B-B14F-4D97-AF65-F5344CB8AC3E}">
        <p14:creationId xmlns:p14="http://schemas.microsoft.com/office/powerpoint/2010/main" val="706738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129176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שה </a:t>
            </a:r>
            <a:r>
              <a:rPr lang="en-US" sz="2000" dirty="0">
                <a:solidFill>
                  <a:schemeClr val="bg1"/>
                </a:solidFill>
              </a:rPr>
              <a:t>counter</a:t>
            </a:r>
            <a:r>
              <a:rPr lang="he-IL" sz="2000" dirty="0">
                <a:solidFill>
                  <a:schemeClr val="bg1"/>
                </a:solidFill>
              </a:rPr>
              <a:t> שלנו עובד מצוין ולמרות שאנו מנהלים את המפתח </a:t>
            </a:r>
            <a:r>
              <a:rPr lang="en-US" sz="2000" dirty="0">
                <a:solidFill>
                  <a:schemeClr val="bg1"/>
                </a:solidFill>
              </a:rPr>
              <a:t>count</a:t>
            </a:r>
            <a:r>
              <a:rPr lang="he-IL" sz="2000" dirty="0">
                <a:solidFill>
                  <a:schemeClr val="bg1"/>
                </a:solidFill>
              </a:rPr>
              <a:t> שבתוך אובייקט ה – </a:t>
            </a:r>
            <a:r>
              <a:rPr lang="en-US" sz="2000" dirty="0">
                <a:solidFill>
                  <a:schemeClr val="bg1"/>
                </a:solidFill>
              </a:rPr>
              <a:t>state</a:t>
            </a:r>
            <a:r>
              <a:rPr lang="he-IL" sz="2000" dirty="0">
                <a:solidFill>
                  <a:schemeClr val="bg1"/>
                </a:solidFill>
              </a:rPr>
              <a:t> מחוץ לקומפוננט הכול עובד חלק</a:t>
            </a:r>
          </a:p>
        </p:txBody>
      </p:sp>
      <p:pic>
        <p:nvPicPr>
          <p:cNvPr id="7" name="תמונה 6">
            <a:extLst>
              <a:ext uri="{FF2B5EF4-FFF2-40B4-BE49-F238E27FC236}">
                <a16:creationId xmlns:a16="http://schemas.microsoft.com/office/drawing/2014/main" id="{798B6A60-03D0-32A4-5932-FF083FC22D4F}"/>
              </a:ext>
            </a:extLst>
          </p:cNvPr>
          <p:cNvPicPr>
            <a:picLocks noChangeAspect="1"/>
          </p:cNvPicPr>
          <p:nvPr/>
        </p:nvPicPr>
        <p:blipFill>
          <a:blip r:embed="rId4"/>
          <a:stretch>
            <a:fillRect/>
          </a:stretch>
        </p:blipFill>
        <p:spPr>
          <a:xfrm>
            <a:off x="1397506" y="2833604"/>
            <a:ext cx="5106113" cy="1190791"/>
          </a:xfrm>
          <a:prstGeom prst="rect">
            <a:avLst/>
          </a:prstGeom>
        </p:spPr>
      </p:pic>
    </p:spTree>
    <p:extLst>
      <p:ext uri="{BB962C8B-B14F-4D97-AF65-F5344CB8AC3E}">
        <p14:creationId xmlns:p14="http://schemas.microsoft.com/office/powerpoint/2010/main" val="21398094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a:t>
            </a:r>
            <a:br>
              <a:rPr lang="he-IL" sz="4000" dirty="0">
                <a:solidFill>
                  <a:schemeClr val="bg1"/>
                </a:solidFill>
                <a:cs typeface="+mn-cs"/>
              </a:rPr>
            </a:br>
            <a:r>
              <a:rPr lang="he-IL" sz="4000" dirty="0">
                <a:solidFill>
                  <a:schemeClr val="bg1"/>
                </a:solidFill>
                <a:cs typeface="+mn-cs"/>
              </a:rPr>
              <a:t> </a:t>
            </a:r>
            <a:r>
              <a:rPr lang="en-US" sz="4000" dirty="0">
                <a:solidFill>
                  <a:schemeClr val="bg1"/>
                </a:solidFill>
                <a:cs typeface="+mn-cs"/>
              </a:rPr>
              <a:t>custom hook</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1637212"/>
            <a:ext cx="6636808" cy="4457082"/>
          </a:xfrm>
          <a:effectLst/>
        </p:spPr>
        <p:txBody>
          <a:bodyPr anchor="ctr">
            <a:normAutofit/>
          </a:bodyPr>
          <a:lstStyle/>
          <a:p>
            <a:pPr lvl="1"/>
            <a:r>
              <a:rPr lang="he-IL" dirty="0"/>
              <a:t>צור </a:t>
            </a:r>
            <a:r>
              <a:rPr lang="en-US" dirty="0"/>
              <a:t>custom hook</a:t>
            </a:r>
            <a:r>
              <a:rPr lang="he-IL" dirty="0"/>
              <a:t> בשם </a:t>
            </a:r>
            <a:r>
              <a:rPr lang="en-US" dirty="0" err="1"/>
              <a:t>useName</a:t>
            </a:r>
            <a:endParaRPr lang="en-US" dirty="0"/>
          </a:p>
          <a:p>
            <a:pPr lvl="2"/>
            <a:r>
              <a:rPr lang="he-IL" dirty="0" err="1"/>
              <a:t>ההוק</a:t>
            </a:r>
            <a:r>
              <a:rPr lang="he-IL" dirty="0"/>
              <a:t> יקבל הפרמטר </a:t>
            </a:r>
            <a:r>
              <a:rPr lang="en-US" dirty="0" err="1"/>
              <a:t>initialName</a:t>
            </a:r>
            <a:endParaRPr lang="he-IL" dirty="0"/>
          </a:p>
          <a:p>
            <a:pPr lvl="2"/>
            <a:r>
              <a:rPr lang="he-IL" dirty="0"/>
              <a:t>הוא יחלץ </a:t>
            </a:r>
            <a:r>
              <a:rPr lang="he-IL" dirty="0" err="1"/>
              <a:t>מההוק</a:t>
            </a:r>
            <a:r>
              <a:rPr lang="he-IL" dirty="0"/>
              <a:t> </a:t>
            </a:r>
            <a:r>
              <a:rPr lang="en-US" dirty="0" err="1"/>
              <a:t>useState</a:t>
            </a:r>
            <a:r>
              <a:rPr lang="he-IL" dirty="0"/>
              <a:t> את המשתנה </a:t>
            </a:r>
            <a:r>
              <a:rPr lang="en-US" dirty="0"/>
              <a:t>name</a:t>
            </a:r>
            <a:r>
              <a:rPr lang="he-IL" dirty="0"/>
              <a:t> והמטודה </a:t>
            </a:r>
            <a:r>
              <a:rPr lang="en-US" dirty="0" err="1"/>
              <a:t>setName</a:t>
            </a:r>
            <a:endParaRPr lang="he-IL" dirty="0"/>
          </a:p>
          <a:p>
            <a:pPr lvl="2"/>
            <a:r>
              <a:rPr lang="he-IL" dirty="0"/>
              <a:t>ייצא מהמטודה אובייקט עם המשתנה והמטודה שיצרת</a:t>
            </a:r>
            <a:endParaRPr lang="en-US" dirty="0"/>
          </a:p>
          <a:p>
            <a:pPr lvl="1"/>
            <a:r>
              <a:rPr lang="he-IL" dirty="0"/>
              <a:t>השתמש בהוק </a:t>
            </a:r>
            <a:r>
              <a:rPr lang="en-US" dirty="0" err="1"/>
              <a:t>useName</a:t>
            </a:r>
            <a:r>
              <a:rPr lang="he-IL" dirty="0"/>
              <a:t> בקומפוננט בשם </a:t>
            </a:r>
            <a:r>
              <a:rPr lang="en-US" dirty="0" err="1"/>
              <a:t>CustomName.jsx</a:t>
            </a:r>
            <a:r>
              <a:rPr lang="he-IL" dirty="0"/>
              <a:t> </a:t>
            </a:r>
          </a:p>
          <a:p>
            <a:pPr lvl="2"/>
            <a:r>
              <a:rPr lang="he-IL" dirty="0"/>
              <a:t>ייבא את </a:t>
            </a:r>
            <a:r>
              <a:rPr lang="en-US" dirty="0" err="1"/>
              <a:t>useName</a:t>
            </a:r>
            <a:r>
              <a:rPr lang="he-IL" dirty="0"/>
              <a:t> חלץ ממנו את המפתחות </a:t>
            </a:r>
          </a:p>
          <a:p>
            <a:pPr lvl="2"/>
            <a:r>
              <a:rPr lang="he-IL" dirty="0"/>
              <a:t>השתמש באלמנט מסוג </a:t>
            </a:r>
            <a:r>
              <a:rPr lang="en-US" dirty="0"/>
              <a:t>input</a:t>
            </a:r>
            <a:r>
              <a:rPr lang="he-IL" dirty="0"/>
              <a:t> כדי לשנות את השם </a:t>
            </a:r>
          </a:p>
          <a:p>
            <a:pPr lvl="2"/>
            <a:r>
              <a:rPr lang="he-IL" dirty="0"/>
              <a:t>הצג את השם והשינויים בו</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454313" y="763707"/>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38745716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639598"/>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Memoization</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69615" y="3637429"/>
            <a:ext cx="8646851" cy="819713"/>
          </a:xfrm>
          <a:effectLst>
            <a:outerShdw blurRad="50800" dist="38100" dir="2700000" algn="tl" rotWithShape="0">
              <a:prstClr val="black">
                <a:alpha val="40000"/>
              </a:prstClr>
            </a:outerShdw>
          </a:effectLst>
        </p:spPr>
        <p:txBody>
          <a:bodyPr>
            <a:normAutofit lnSpcReduction="10000"/>
          </a:bodyPr>
          <a:lstStyle/>
          <a:p>
            <a:pPr marL="0" indent="0" algn="ctr">
              <a:buNone/>
            </a:pPr>
            <a:r>
              <a:rPr lang="he-IL" sz="2800" b="1" dirty="0">
                <a:solidFill>
                  <a:schemeClr val="bg1"/>
                </a:solidFill>
                <a:latin typeface="almoniNeue"/>
              </a:rPr>
              <a:t>שמירת פונקציות ומשתנים ב – </a:t>
            </a:r>
            <a:r>
              <a:rPr lang="en-US" sz="2800" b="1" dirty="0">
                <a:solidFill>
                  <a:schemeClr val="bg1"/>
                </a:solidFill>
                <a:latin typeface="almoniNeue"/>
              </a:rPr>
              <a:t>cache</a:t>
            </a:r>
            <a:r>
              <a:rPr lang="he-IL" sz="2800" b="1" dirty="0">
                <a:solidFill>
                  <a:schemeClr val="bg1"/>
                </a:solidFill>
                <a:latin typeface="almoniNeue"/>
              </a:rPr>
              <a:t> כך שלא יצרו אותם בכל פעם שהקומפוננט נטענת מחדש</a:t>
            </a:r>
            <a:endParaRPr lang="en-US"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75537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3" y="2839743"/>
            <a:ext cx="3081290"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dirty="0">
                <a:solidFill>
                  <a:schemeClr val="bg1"/>
                </a:solidFill>
              </a:rPr>
              <a:t>React Server</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buNone/>
            </a:pPr>
            <a:r>
              <a:rPr lang="he-IL" dirty="0">
                <a:solidFill>
                  <a:schemeClr val="bg1"/>
                </a:solidFill>
              </a:rPr>
              <a:t>בעזרת הפקודה בטרמינל </a:t>
            </a:r>
            <a:r>
              <a:rPr lang="en-US" dirty="0">
                <a:solidFill>
                  <a:schemeClr val="bg1"/>
                </a:solidFill>
              </a:rPr>
              <a:t>npm start</a:t>
            </a:r>
            <a:r>
              <a:rPr lang="he-IL" dirty="0">
                <a:solidFill>
                  <a:schemeClr val="bg1"/>
                </a:solidFill>
              </a:rPr>
              <a:t> נפעיל את השרת הזמני של ריאקט ונוכל לראות את התצוגה הראשונית של האפליקציה</a:t>
            </a:r>
          </a:p>
        </p:txBody>
      </p:sp>
      <p:pic>
        <p:nvPicPr>
          <p:cNvPr id="5" name="גרפיקה 4" descr="מסוף Cmd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3" y="3022290"/>
            <a:ext cx="914400" cy="914400"/>
          </a:xfrm>
          <a:prstGeom prst="rect">
            <a:avLst/>
          </a:prstGeom>
        </p:spPr>
      </p:pic>
      <p:grpSp>
        <p:nvGrpSpPr>
          <p:cNvPr id="6" name="קבוצה 5">
            <a:extLst>
              <a:ext uri="{FF2B5EF4-FFF2-40B4-BE49-F238E27FC236}">
                <a16:creationId xmlns:a16="http://schemas.microsoft.com/office/drawing/2014/main" id="{267B6063-9858-3633-4D00-4593A973282A}"/>
              </a:ext>
            </a:extLst>
          </p:cNvPr>
          <p:cNvGrpSpPr/>
          <p:nvPr/>
        </p:nvGrpSpPr>
        <p:grpSpPr>
          <a:xfrm>
            <a:off x="11294339" y="6076219"/>
            <a:ext cx="629805" cy="579434"/>
            <a:chOff x="292964" y="6015102"/>
            <a:chExt cx="629805" cy="579434"/>
          </a:xfrm>
        </p:grpSpPr>
        <p:sp>
          <p:nvSpPr>
            <p:cNvPr id="7" name="משולש שווה-שוקיים 6">
              <a:extLst>
                <a:ext uri="{FF2B5EF4-FFF2-40B4-BE49-F238E27FC236}">
                  <a16:creationId xmlns:a16="http://schemas.microsoft.com/office/drawing/2014/main" id="{7545B23B-0643-DEEE-12E7-E354BAD9AD51}"/>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8" action="ppaction://hlinksldjump"/>
              <a:extLst>
                <a:ext uri="{FF2B5EF4-FFF2-40B4-BE49-F238E27FC236}">
                  <a16:creationId xmlns:a16="http://schemas.microsoft.com/office/drawing/2014/main" id="{E54D3C6C-FE7E-7D04-E484-611BD42C6111}"/>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48309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245594" y="1189606"/>
            <a:ext cx="6339394" cy="4474347"/>
          </a:xfrm>
          <a:effectLst>
            <a:outerShdw blurRad="50800" dist="38100" dir="2700000" algn="tl" rotWithShape="0">
              <a:prstClr val="black">
                <a:alpha val="40000"/>
              </a:prstClr>
            </a:outerShdw>
          </a:effectLst>
        </p:spPr>
        <p:txBody>
          <a:bodyPr anchor="ctr">
            <a:normAutofit/>
          </a:bodyPr>
          <a:lstStyle/>
          <a:p>
            <a:pPr marL="0" indent="0" algn="l" rtl="0">
              <a:buNone/>
            </a:pPr>
            <a:r>
              <a:rPr lang="en-US" dirty="0">
                <a:solidFill>
                  <a:schemeClr val="bg1"/>
                </a:solidFill>
              </a:rPr>
              <a:t>an optimization technique used primarily to speed up computer programs by storing the results of expensive function calls and returning the cached result when the same inputs occur again</a:t>
            </a:r>
          </a:p>
        </p:txBody>
      </p:sp>
      <p:pic>
        <p:nvPicPr>
          <p:cNvPr id="5" name="גרפיקה 4" descr="זכוכית מגדלת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0959421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useCallback</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872672" y="1937549"/>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69113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dirty="0">
                <a:solidFill>
                  <a:schemeClr val="bg1"/>
                </a:solidFill>
              </a:rPr>
              <a:t>A hook that receives a callback function and an array of dependencies and return a memoized version of the callback that only changes if one of the dependencies has changed. </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גפו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502C6C0-6C32-8FCC-87FC-EB9F3B469BE2}"/>
              </a:ext>
            </a:extLst>
          </p:cNvPr>
          <p:cNvSpPr txBox="1"/>
          <p:nvPr/>
        </p:nvSpPr>
        <p:spPr>
          <a:xfrm>
            <a:off x="2794340" y="5163402"/>
            <a:ext cx="6156664" cy="369332"/>
          </a:xfrm>
          <a:prstGeom prst="rect">
            <a:avLst/>
          </a:prstGeom>
          <a:noFill/>
        </p:spPr>
        <p:txBody>
          <a:bodyPr wrap="square">
            <a:spAutoFit/>
          </a:bodyPr>
          <a:lstStyle/>
          <a:p>
            <a:pPr algn="ctr"/>
            <a:r>
              <a:rPr lang="he-IL" dirty="0">
                <a:hlinkClick r:id="rId10"/>
              </a:rPr>
              <a:t>https://reactjs.org/docs/hooks-reference.html#usecallback</a:t>
            </a:r>
            <a:r>
              <a:rPr lang="he-IL" dirty="0"/>
              <a:t> </a:t>
            </a:r>
          </a:p>
        </p:txBody>
      </p:sp>
    </p:spTree>
    <p:extLst>
      <p:ext uri="{BB962C8B-B14F-4D97-AF65-F5344CB8AC3E}">
        <p14:creationId xmlns:p14="http://schemas.microsoft.com/office/powerpoint/2010/main" val="4236113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1062634"/>
            <a:ext cx="4054136" cy="788894"/>
          </a:xfrm>
        </p:spPr>
        <p:txBody>
          <a:bodyPr>
            <a:noAutofit/>
          </a:bodyPr>
          <a:lstStyle/>
          <a:p>
            <a:pPr algn="ctr"/>
            <a:r>
              <a:rPr lang="en-US" sz="4000" u="sng" dirty="0">
                <a:solidFill>
                  <a:schemeClr val="bg1"/>
                </a:solidFill>
                <a:latin typeface="Grotesque" panose="020B0604020202020204" pitchFamily="34" charset="0"/>
                <a:cs typeface="Aharoni" panose="02010803020104030203" pitchFamily="2" charset="-79"/>
              </a:rPr>
              <a:t>ButtonComp.jsx</a:t>
            </a:r>
            <a:endParaRPr lang="he-IL" sz="4000" u="sng" dirty="0">
              <a:latin typeface="Grotesque"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1851528"/>
            <a:ext cx="4054136" cy="383521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ראשית נראה את בעיית האופטימיזציה ולאחר מכן נראה איך נפתור אותה בעזרת </a:t>
            </a:r>
            <a:r>
              <a:rPr lang="en-US" sz="2000" dirty="0">
                <a:solidFill>
                  <a:schemeClr val="bg1"/>
                </a:solidFill>
              </a:rPr>
              <a:t>useCallback</a:t>
            </a:r>
            <a:endParaRPr lang="he-IL" sz="2000" dirty="0">
              <a:solidFill>
                <a:schemeClr val="bg1"/>
              </a:solidFill>
            </a:endParaRPr>
          </a:p>
          <a:p>
            <a:r>
              <a:rPr lang="he-IL" sz="2000" dirty="0">
                <a:solidFill>
                  <a:schemeClr val="bg1"/>
                </a:solidFill>
              </a:rPr>
              <a:t>ניצור קומפוננט בשם </a:t>
            </a:r>
            <a:r>
              <a:rPr lang="en-US" sz="2000" dirty="0">
                <a:solidFill>
                  <a:schemeClr val="bg1"/>
                </a:solidFill>
              </a:rPr>
              <a:t>ButtonComp</a:t>
            </a:r>
            <a:r>
              <a:rPr lang="he-IL" sz="2000" dirty="0">
                <a:solidFill>
                  <a:schemeClr val="bg1"/>
                </a:solidFill>
              </a:rPr>
              <a:t> </a:t>
            </a:r>
          </a:p>
          <a:p>
            <a:pPr lvl="1"/>
            <a:r>
              <a:rPr lang="he-IL" sz="1600" dirty="0">
                <a:solidFill>
                  <a:schemeClr val="bg1"/>
                </a:solidFill>
              </a:rPr>
              <a:t>הקומפוננט תקבל כמפתחות לאובייקט הפרופס </a:t>
            </a:r>
            <a:r>
              <a:rPr lang="en-US" sz="1600" dirty="0">
                <a:solidFill>
                  <a:schemeClr val="bg1"/>
                </a:solidFill>
              </a:rPr>
              <a:t>handleClick</a:t>
            </a:r>
            <a:r>
              <a:rPr lang="he-IL" sz="1600" dirty="0">
                <a:solidFill>
                  <a:schemeClr val="bg1"/>
                </a:solidFill>
              </a:rPr>
              <a:t> מסוג פונקציה ו – </a:t>
            </a:r>
            <a:r>
              <a:rPr lang="en-US" sz="1600" dirty="0">
                <a:solidFill>
                  <a:schemeClr val="bg1"/>
                </a:solidFill>
              </a:rPr>
              <a:t>children</a:t>
            </a:r>
            <a:r>
              <a:rPr lang="he-IL" sz="1600" dirty="0">
                <a:solidFill>
                  <a:schemeClr val="bg1"/>
                </a:solidFill>
              </a:rPr>
              <a:t> מסוג מחרוזת תווים</a:t>
            </a:r>
          </a:p>
          <a:p>
            <a:pPr lvl="1"/>
            <a:r>
              <a:rPr lang="he-IL" sz="1600" dirty="0">
                <a:solidFill>
                  <a:schemeClr val="bg1"/>
                </a:solidFill>
              </a:rPr>
              <a:t>היא תדפיס בקונסול מחרוזת תווים</a:t>
            </a:r>
          </a:p>
          <a:p>
            <a:pPr lvl="1"/>
            <a:r>
              <a:rPr lang="he-IL" sz="1600" dirty="0">
                <a:solidFill>
                  <a:schemeClr val="bg1"/>
                </a:solidFill>
              </a:rPr>
              <a:t>היא תחזיר כפתור של </a:t>
            </a:r>
            <a:r>
              <a:rPr lang="en-US" sz="1600" dirty="0" err="1">
                <a:solidFill>
                  <a:schemeClr val="bg1"/>
                </a:solidFill>
              </a:rPr>
              <a:t>mui</a:t>
            </a:r>
            <a:r>
              <a:rPr lang="he-IL" sz="1600" dirty="0">
                <a:solidFill>
                  <a:schemeClr val="bg1"/>
                </a:solidFill>
              </a:rPr>
              <a:t> שלחיצה עליו תפעיל את מטודת </a:t>
            </a:r>
            <a:r>
              <a:rPr lang="en-US" sz="1600" dirty="0">
                <a:solidFill>
                  <a:schemeClr val="bg1"/>
                </a:solidFill>
              </a:rPr>
              <a:t>handleClick</a:t>
            </a:r>
            <a:endParaRPr lang="he-IL" sz="1600" dirty="0">
              <a:solidFill>
                <a:schemeClr val="bg1"/>
              </a:solidFill>
            </a:endParaRPr>
          </a:p>
          <a:p>
            <a:r>
              <a:rPr lang="he-IL" sz="2000" dirty="0">
                <a:solidFill>
                  <a:schemeClr val="bg1"/>
                </a:solidFill>
              </a:rPr>
              <a:t>נוודא בעזרת ספריית </a:t>
            </a:r>
            <a:r>
              <a:rPr lang="en-US" sz="2000" dirty="0">
                <a:solidFill>
                  <a:schemeClr val="bg1"/>
                </a:solidFill>
              </a:rPr>
              <a:t>propTypes</a:t>
            </a:r>
            <a:r>
              <a:rPr lang="he-IL" sz="2000" dirty="0">
                <a:solidFill>
                  <a:schemeClr val="bg1"/>
                </a:solidFill>
              </a:rPr>
              <a:t> שאנו מקבלים בפרמטר של הפונקציה מספר. </a:t>
            </a:r>
          </a:p>
        </p:txBody>
      </p:sp>
      <p:pic>
        <p:nvPicPr>
          <p:cNvPr id="6" name="תמונה 5">
            <a:extLst>
              <a:ext uri="{FF2B5EF4-FFF2-40B4-BE49-F238E27FC236}">
                <a16:creationId xmlns:a16="http://schemas.microsoft.com/office/drawing/2014/main" id="{E3957473-761A-773A-1157-D72D7F771E75}"/>
              </a:ext>
            </a:extLst>
          </p:cNvPr>
          <p:cNvPicPr>
            <a:picLocks noChangeAspect="1"/>
          </p:cNvPicPr>
          <p:nvPr/>
        </p:nvPicPr>
        <p:blipFill>
          <a:blip r:embed="rId4"/>
          <a:stretch>
            <a:fillRect/>
          </a:stretch>
        </p:blipFill>
        <p:spPr>
          <a:xfrm>
            <a:off x="497268" y="1171260"/>
            <a:ext cx="6906589" cy="4515480"/>
          </a:xfrm>
          <a:prstGeom prst="rect">
            <a:avLst/>
          </a:prstGeom>
        </p:spPr>
      </p:pic>
      <p:cxnSp>
        <p:nvCxnSpPr>
          <p:cNvPr id="8" name="מחבר: מרפקי 7">
            <a:extLst>
              <a:ext uri="{FF2B5EF4-FFF2-40B4-BE49-F238E27FC236}">
                <a16:creationId xmlns:a16="http://schemas.microsoft.com/office/drawing/2014/main" id="{37CA1454-8C9D-B4C1-EF8C-EE8040E1A78C}"/>
              </a:ext>
            </a:extLst>
          </p:cNvPr>
          <p:cNvCxnSpPr/>
          <p:nvPr/>
        </p:nvCxnSpPr>
        <p:spPr>
          <a:xfrm rot="10800000">
            <a:off x="5773272" y="2474259"/>
            <a:ext cx="2510117" cy="815788"/>
          </a:xfrm>
          <a:prstGeom prst="bentConnector3">
            <a:avLst>
              <a:gd name="adj1" fmla="val 2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268D8CFD-6A78-6925-C625-66EC95ACFA50}"/>
              </a:ext>
            </a:extLst>
          </p:cNvPr>
          <p:cNvCxnSpPr/>
          <p:nvPr/>
        </p:nvCxnSpPr>
        <p:spPr>
          <a:xfrm rot="10800000">
            <a:off x="5432613" y="2743200"/>
            <a:ext cx="3137647" cy="1272988"/>
          </a:xfrm>
          <a:prstGeom prst="bentConnector3">
            <a:avLst>
              <a:gd name="adj1" fmla="val 30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6E89860D-A6F6-DEA1-1DA8-24636674493F}"/>
              </a:ext>
            </a:extLst>
          </p:cNvPr>
          <p:cNvCxnSpPr/>
          <p:nvPr/>
        </p:nvCxnSpPr>
        <p:spPr>
          <a:xfrm rot="10800000">
            <a:off x="2465294" y="3567955"/>
            <a:ext cx="5665694" cy="757833"/>
          </a:xfrm>
          <a:prstGeom prst="bentConnector3">
            <a:avLst>
              <a:gd name="adj1" fmla="val 11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חץ ישר 17">
            <a:extLst>
              <a:ext uri="{FF2B5EF4-FFF2-40B4-BE49-F238E27FC236}">
                <a16:creationId xmlns:a16="http://schemas.microsoft.com/office/drawing/2014/main" id="{A7539A15-7D19-BF5F-7FD2-F70E864E8E88}"/>
              </a:ext>
            </a:extLst>
          </p:cNvPr>
          <p:cNvCxnSpPr/>
          <p:nvPr/>
        </p:nvCxnSpPr>
        <p:spPr>
          <a:xfrm flipH="1">
            <a:off x="4165292" y="4907859"/>
            <a:ext cx="4342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633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663389"/>
            <a:ext cx="4054136" cy="718857"/>
          </a:xfrm>
        </p:spPr>
        <p:txBody>
          <a:bodyPr>
            <a:noAutofit/>
          </a:bodyPr>
          <a:lstStyle/>
          <a:p>
            <a:pPr algn="ctr"/>
            <a:r>
              <a:rPr lang="en-US" sz="2800" u="sng" dirty="0">
                <a:solidFill>
                  <a:schemeClr val="bg1"/>
                </a:solidFill>
                <a:latin typeface="Grotesque" panose="020B0504020202020204" pitchFamily="34" charset="0"/>
                <a:cs typeface="Aharoni" panose="02010803020104030203" pitchFamily="2" charset="-79"/>
              </a:rPr>
              <a:t>UseCallBackComp.jsx</a:t>
            </a:r>
            <a:endParaRPr lang="he-IL" sz="28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1371601"/>
            <a:ext cx="4054136" cy="484990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הקומפוננט </a:t>
            </a:r>
            <a:r>
              <a:rPr lang="en-US" sz="2000" dirty="0">
                <a:solidFill>
                  <a:schemeClr val="bg1"/>
                </a:solidFill>
              </a:rPr>
              <a:t>ButtonComp</a:t>
            </a:r>
            <a:r>
              <a:rPr lang="he-IL" sz="2000" dirty="0">
                <a:solidFill>
                  <a:schemeClr val="bg1"/>
                </a:solidFill>
              </a:rPr>
              <a:t> שיצרנו</a:t>
            </a:r>
          </a:p>
          <a:p>
            <a:r>
              <a:rPr lang="he-IL" sz="2000" dirty="0">
                <a:solidFill>
                  <a:schemeClr val="bg1"/>
                </a:solidFill>
              </a:rPr>
              <a:t>ניצור את הקומפוננט </a:t>
            </a:r>
            <a:r>
              <a:rPr lang="en-US" sz="2000" dirty="0">
                <a:solidFill>
                  <a:schemeClr val="bg1"/>
                </a:solidFill>
              </a:rPr>
              <a:t>UseCallBackComp</a:t>
            </a:r>
            <a:endParaRPr lang="he-IL" sz="2000" dirty="0">
              <a:solidFill>
                <a:schemeClr val="bg1"/>
              </a:solidFill>
            </a:endParaRPr>
          </a:p>
          <a:p>
            <a:pPr lvl="1"/>
            <a:r>
              <a:rPr lang="he-IL" sz="1600" dirty="0">
                <a:solidFill>
                  <a:schemeClr val="bg1"/>
                </a:solidFill>
              </a:rPr>
              <a:t>נפעיל פעמיים את מטודת </a:t>
            </a:r>
            <a:r>
              <a:rPr lang="en-US" sz="1600" dirty="0">
                <a:solidFill>
                  <a:schemeClr val="bg1"/>
                </a:solidFill>
              </a:rPr>
              <a:t>useState</a:t>
            </a:r>
            <a:r>
              <a:rPr lang="he-IL" sz="1600" dirty="0">
                <a:solidFill>
                  <a:schemeClr val="bg1"/>
                </a:solidFill>
              </a:rPr>
              <a:t> ונחלץ ממנה את המשתנים והמטודות</a:t>
            </a:r>
          </a:p>
          <a:p>
            <a:pPr lvl="1"/>
            <a:r>
              <a:rPr lang="he-IL" sz="1600" dirty="0">
                <a:solidFill>
                  <a:schemeClr val="bg1"/>
                </a:solidFill>
              </a:rPr>
              <a:t>ניצור קבוע בשם </a:t>
            </a:r>
            <a:r>
              <a:rPr lang="en-US" sz="1600" dirty="0">
                <a:solidFill>
                  <a:schemeClr val="bg1"/>
                </a:solidFill>
              </a:rPr>
              <a:t>incrementAge</a:t>
            </a:r>
            <a:r>
              <a:rPr lang="he-IL" sz="1600" dirty="0">
                <a:solidFill>
                  <a:schemeClr val="bg1"/>
                </a:solidFill>
              </a:rPr>
              <a:t> שיהיה שווה ערך לפונקציה אנונימית שתפעיל את מטודת </a:t>
            </a:r>
            <a:r>
              <a:rPr lang="en-US" sz="1600" dirty="0">
                <a:solidFill>
                  <a:schemeClr val="bg1"/>
                </a:solidFill>
              </a:rPr>
              <a:t>setAge</a:t>
            </a:r>
            <a:r>
              <a:rPr lang="he-IL" sz="1600" dirty="0">
                <a:solidFill>
                  <a:schemeClr val="bg1"/>
                </a:solidFill>
              </a:rPr>
              <a:t> שתעלה את המשתנה </a:t>
            </a:r>
            <a:r>
              <a:rPr lang="en-US" sz="1600" dirty="0">
                <a:solidFill>
                  <a:schemeClr val="bg1"/>
                </a:solidFill>
              </a:rPr>
              <a:t>age</a:t>
            </a:r>
            <a:r>
              <a:rPr lang="he-IL" sz="1600" dirty="0">
                <a:solidFill>
                  <a:schemeClr val="bg1"/>
                </a:solidFill>
              </a:rPr>
              <a:t> באחד</a:t>
            </a:r>
          </a:p>
          <a:p>
            <a:pPr lvl="1"/>
            <a:r>
              <a:rPr lang="he-IL" sz="1600" dirty="0">
                <a:solidFill>
                  <a:schemeClr val="bg1"/>
                </a:solidFill>
              </a:rPr>
              <a:t>ניצור קבוע בשם </a:t>
            </a:r>
            <a:r>
              <a:rPr lang="en-US" sz="1600" dirty="0">
                <a:solidFill>
                  <a:schemeClr val="bg1"/>
                </a:solidFill>
              </a:rPr>
              <a:t>incrementHeight</a:t>
            </a:r>
            <a:r>
              <a:rPr lang="he-IL" sz="1600" dirty="0">
                <a:solidFill>
                  <a:schemeClr val="bg1"/>
                </a:solidFill>
              </a:rPr>
              <a:t> שיהיה שווה ערך לפונקציה אנונימית שתפעיל את מטודת </a:t>
            </a:r>
            <a:r>
              <a:rPr lang="en-US" sz="1600" dirty="0">
                <a:solidFill>
                  <a:schemeClr val="bg1"/>
                </a:solidFill>
              </a:rPr>
              <a:t>setHeight</a:t>
            </a:r>
            <a:r>
              <a:rPr lang="he-IL" sz="1600" dirty="0">
                <a:solidFill>
                  <a:schemeClr val="bg1"/>
                </a:solidFill>
              </a:rPr>
              <a:t> שתעלה את המשתנה </a:t>
            </a:r>
            <a:r>
              <a:rPr lang="en-US" sz="1600" dirty="0">
                <a:solidFill>
                  <a:schemeClr val="bg1"/>
                </a:solidFill>
              </a:rPr>
              <a:t>height</a:t>
            </a:r>
            <a:r>
              <a:rPr lang="he-IL" sz="1600" dirty="0">
                <a:solidFill>
                  <a:schemeClr val="bg1"/>
                </a:solidFill>
              </a:rPr>
              <a:t> באחד</a:t>
            </a:r>
          </a:p>
          <a:p>
            <a:pPr lvl="1"/>
            <a:r>
              <a:rPr lang="he-IL" sz="1600" dirty="0">
                <a:solidFill>
                  <a:schemeClr val="bg1"/>
                </a:solidFill>
              </a:rPr>
              <a:t>נציג את המשתנים </a:t>
            </a:r>
            <a:r>
              <a:rPr lang="en-US" sz="1600" dirty="0">
                <a:solidFill>
                  <a:schemeClr val="bg1"/>
                </a:solidFill>
              </a:rPr>
              <a:t>age height</a:t>
            </a:r>
          </a:p>
          <a:p>
            <a:pPr lvl="1"/>
            <a:r>
              <a:rPr lang="he-IL" sz="1600" dirty="0">
                <a:solidFill>
                  <a:schemeClr val="bg1"/>
                </a:solidFill>
              </a:rPr>
              <a:t>נציב את </a:t>
            </a:r>
            <a:r>
              <a:rPr lang="en-US" sz="1600" dirty="0">
                <a:solidFill>
                  <a:schemeClr val="bg1"/>
                </a:solidFill>
              </a:rPr>
              <a:t>ButtonComp</a:t>
            </a:r>
            <a:r>
              <a:rPr lang="he-IL" sz="1600" dirty="0">
                <a:solidFill>
                  <a:schemeClr val="bg1"/>
                </a:solidFill>
              </a:rPr>
              <a:t> כאשר לכפתור אחד נעביר את </a:t>
            </a:r>
            <a:r>
              <a:rPr lang="en-US" sz="1600" dirty="0">
                <a:solidFill>
                  <a:schemeClr val="bg1"/>
                </a:solidFill>
              </a:rPr>
              <a:t>incrementAge</a:t>
            </a:r>
            <a:r>
              <a:rPr lang="he-IL" sz="1600" dirty="0">
                <a:solidFill>
                  <a:schemeClr val="bg1"/>
                </a:solidFill>
              </a:rPr>
              <a:t> ולכפתור השני את </a:t>
            </a:r>
            <a:r>
              <a:rPr lang="en-US" sz="1600" dirty="0">
                <a:solidFill>
                  <a:schemeClr val="bg1"/>
                </a:solidFill>
              </a:rPr>
              <a:t>incrementHeight</a:t>
            </a:r>
            <a:endParaRPr lang="he-IL" sz="1600" dirty="0">
              <a:solidFill>
                <a:schemeClr val="bg1"/>
              </a:solidFill>
            </a:endParaRPr>
          </a:p>
        </p:txBody>
      </p:sp>
      <p:pic>
        <p:nvPicPr>
          <p:cNvPr id="9" name="תמונה 8">
            <a:extLst>
              <a:ext uri="{FF2B5EF4-FFF2-40B4-BE49-F238E27FC236}">
                <a16:creationId xmlns:a16="http://schemas.microsoft.com/office/drawing/2014/main" id="{DBEECC22-A9BD-8C0A-A037-DBE7415F0114}"/>
              </a:ext>
            </a:extLst>
          </p:cNvPr>
          <p:cNvPicPr>
            <a:picLocks noChangeAspect="1"/>
          </p:cNvPicPr>
          <p:nvPr/>
        </p:nvPicPr>
        <p:blipFill rotWithShape="1">
          <a:blip r:embed="rId4"/>
          <a:srcRect r="8166"/>
          <a:stretch/>
        </p:blipFill>
        <p:spPr>
          <a:xfrm>
            <a:off x="-27869" y="0"/>
            <a:ext cx="7396857" cy="6858000"/>
          </a:xfrm>
          <a:prstGeom prst="rect">
            <a:avLst/>
          </a:prstGeom>
        </p:spPr>
      </p:pic>
      <p:cxnSp>
        <p:nvCxnSpPr>
          <p:cNvPr id="14" name="מחבר חץ ישר 13">
            <a:extLst>
              <a:ext uri="{FF2B5EF4-FFF2-40B4-BE49-F238E27FC236}">
                <a16:creationId xmlns:a16="http://schemas.microsoft.com/office/drawing/2014/main" id="{00E6481F-067D-9748-5AC3-3F18B1C55551}"/>
              </a:ext>
            </a:extLst>
          </p:cNvPr>
          <p:cNvCxnSpPr/>
          <p:nvPr/>
        </p:nvCxnSpPr>
        <p:spPr>
          <a:xfrm flipH="1">
            <a:off x="3931023" y="1488141"/>
            <a:ext cx="4329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סוגר מסולסל ימני 14">
            <a:extLst>
              <a:ext uri="{FF2B5EF4-FFF2-40B4-BE49-F238E27FC236}">
                <a16:creationId xmlns:a16="http://schemas.microsoft.com/office/drawing/2014/main" id="{E0A62C17-C1A7-8B9F-E571-A27121DF2B7F}"/>
              </a:ext>
            </a:extLst>
          </p:cNvPr>
          <p:cNvSpPr/>
          <p:nvPr/>
        </p:nvSpPr>
        <p:spPr>
          <a:xfrm>
            <a:off x="4204447" y="1990165"/>
            <a:ext cx="197224" cy="448235"/>
          </a:xfrm>
          <a:prstGeom prst="rightBrace">
            <a:avLst>
              <a:gd name="adj1" fmla="val 1919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7" name="מחבר: מרפקי 16">
            <a:extLst>
              <a:ext uri="{FF2B5EF4-FFF2-40B4-BE49-F238E27FC236}">
                <a16:creationId xmlns:a16="http://schemas.microsoft.com/office/drawing/2014/main" id="{FE7A4DD6-0D65-9A48-E59C-CB7DD27F40E4}"/>
              </a:ext>
            </a:extLst>
          </p:cNvPr>
          <p:cNvCxnSpPr>
            <a:endCxn id="15" idx="1"/>
          </p:cNvCxnSpPr>
          <p:nvPr/>
        </p:nvCxnSpPr>
        <p:spPr>
          <a:xfrm rot="10800000">
            <a:off x="4401672" y="2214283"/>
            <a:ext cx="4132729" cy="595592"/>
          </a:xfrm>
          <a:prstGeom prst="bentConnector3">
            <a:avLst>
              <a:gd name="adj1" fmla="val 18344"/>
            </a:avLst>
          </a:prstGeom>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CC0151BC-A200-0F1D-6828-B88A374B2ADB}"/>
              </a:ext>
            </a:extLst>
          </p:cNvPr>
          <p:cNvCxnSpPr/>
          <p:nvPr/>
        </p:nvCxnSpPr>
        <p:spPr>
          <a:xfrm rot="10800000">
            <a:off x="4480266" y="2662518"/>
            <a:ext cx="3780711" cy="607919"/>
          </a:xfrm>
          <a:prstGeom prst="bentConnector3">
            <a:avLst>
              <a:gd name="adj1" fmla="val 16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0FEC2979-7282-352E-B4EC-5285043C26E7}"/>
              </a:ext>
            </a:extLst>
          </p:cNvPr>
          <p:cNvCxnSpPr/>
          <p:nvPr/>
        </p:nvCxnSpPr>
        <p:spPr>
          <a:xfrm rot="10800000">
            <a:off x="5208495" y="2870387"/>
            <a:ext cx="3325907" cy="1387848"/>
          </a:xfrm>
          <a:prstGeom prst="bentConnector3">
            <a:avLst>
              <a:gd name="adj1" fmla="val 28706"/>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סוגר מסולסל ימני 24">
            <a:extLst>
              <a:ext uri="{FF2B5EF4-FFF2-40B4-BE49-F238E27FC236}">
                <a16:creationId xmlns:a16="http://schemas.microsoft.com/office/drawing/2014/main" id="{F0998BA5-E335-5357-D34F-AA6DD5BD0195}"/>
              </a:ext>
            </a:extLst>
          </p:cNvPr>
          <p:cNvSpPr/>
          <p:nvPr/>
        </p:nvSpPr>
        <p:spPr>
          <a:xfrm>
            <a:off x="6096000" y="3978649"/>
            <a:ext cx="179294" cy="485775"/>
          </a:xfrm>
          <a:prstGeom prst="rightBrace">
            <a:avLst>
              <a:gd name="adj1" fmla="val 2427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7" name="מחבר: מרפקי 26">
            <a:extLst>
              <a:ext uri="{FF2B5EF4-FFF2-40B4-BE49-F238E27FC236}">
                <a16:creationId xmlns:a16="http://schemas.microsoft.com/office/drawing/2014/main" id="{CC04794F-B61F-A59E-6855-1196B1E955CB}"/>
              </a:ext>
            </a:extLst>
          </p:cNvPr>
          <p:cNvCxnSpPr>
            <a:endCxn id="25" idx="1"/>
          </p:cNvCxnSpPr>
          <p:nvPr/>
        </p:nvCxnSpPr>
        <p:spPr>
          <a:xfrm rot="10800000">
            <a:off x="6275295" y="4221538"/>
            <a:ext cx="2513337" cy="951099"/>
          </a:xfrm>
          <a:prstGeom prst="bentConnector3">
            <a:avLst>
              <a:gd name="adj1" fmla="val 52026"/>
            </a:avLst>
          </a:prstGeom>
        </p:spPr>
        <p:style>
          <a:lnRef idx="1">
            <a:schemeClr val="accent1"/>
          </a:lnRef>
          <a:fillRef idx="0">
            <a:schemeClr val="accent1"/>
          </a:fillRef>
          <a:effectRef idx="0">
            <a:schemeClr val="accent1"/>
          </a:effectRef>
          <a:fontRef idx="minor">
            <a:schemeClr val="tx1"/>
          </a:fontRef>
        </p:style>
      </p:cxnSp>
      <p:sp>
        <p:nvSpPr>
          <p:cNvPr id="31" name="סוגר מסולסל ימני 30">
            <a:extLst>
              <a:ext uri="{FF2B5EF4-FFF2-40B4-BE49-F238E27FC236}">
                <a16:creationId xmlns:a16="http://schemas.microsoft.com/office/drawing/2014/main" id="{C9A90E62-7406-C74C-9A2E-3EBE3700FFB8}"/>
              </a:ext>
            </a:extLst>
          </p:cNvPr>
          <p:cNvSpPr/>
          <p:nvPr/>
        </p:nvSpPr>
        <p:spPr>
          <a:xfrm>
            <a:off x="6768353" y="4829458"/>
            <a:ext cx="143435" cy="477648"/>
          </a:xfrm>
          <a:prstGeom prst="rightBrace">
            <a:avLst>
              <a:gd name="adj1" fmla="val 2327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33" name="מחבר: מרפקי 32">
            <a:extLst>
              <a:ext uri="{FF2B5EF4-FFF2-40B4-BE49-F238E27FC236}">
                <a16:creationId xmlns:a16="http://schemas.microsoft.com/office/drawing/2014/main" id="{7C90A49C-3FDE-1400-C114-8399A36FB7E3}"/>
              </a:ext>
            </a:extLst>
          </p:cNvPr>
          <p:cNvCxnSpPr>
            <a:endCxn id="31" idx="1"/>
          </p:cNvCxnSpPr>
          <p:nvPr/>
        </p:nvCxnSpPr>
        <p:spPr>
          <a:xfrm rot="10800000">
            <a:off x="6911789" y="5068282"/>
            <a:ext cx="1201271" cy="601616"/>
          </a:xfrm>
          <a:prstGeom prst="bentConnector3">
            <a:avLst>
              <a:gd name="adj1" fmla="val 77239"/>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380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40471" y="1155038"/>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40471" y="1926561"/>
            <a:ext cx="4054136" cy="343433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לראות </a:t>
            </a:r>
            <a:r>
              <a:rPr lang="he-IL" sz="2000" dirty="0" err="1">
                <a:solidFill>
                  <a:schemeClr val="bg1"/>
                </a:solidFill>
              </a:rPr>
              <a:t>שברנדור</a:t>
            </a:r>
            <a:r>
              <a:rPr lang="he-IL" sz="2000" dirty="0">
                <a:solidFill>
                  <a:schemeClr val="bg1"/>
                </a:solidFill>
              </a:rPr>
              <a:t> הראשוני מודפס לי בקונסול ששני הכפתורים הופעלו</a:t>
            </a:r>
          </a:p>
          <a:p>
            <a:r>
              <a:rPr lang="he-IL" sz="2000" dirty="0">
                <a:solidFill>
                  <a:schemeClr val="bg1"/>
                </a:solidFill>
              </a:rPr>
              <a:t>אולם כאשר אני לוחץ על אחד מהם שני הכפתורים נטענים מחדש</a:t>
            </a:r>
          </a:p>
          <a:p>
            <a:r>
              <a:rPr lang="he-IL" sz="2000" dirty="0">
                <a:solidFill>
                  <a:schemeClr val="bg1"/>
                </a:solidFill>
              </a:rPr>
              <a:t>הסיבה לכך היא שכל פעם שהקומפוננט נטענת מחדש, </a:t>
            </a:r>
            <a:r>
              <a:rPr lang="en-US" sz="2000" dirty="0">
                <a:solidFill>
                  <a:schemeClr val="bg1"/>
                </a:solidFill>
              </a:rPr>
              <a:t>react</a:t>
            </a:r>
            <a:r>
              <a:rPr lang="he-IL" sz="2000" dirty="0">
                <a:solidFill>
                  <a:schemeClr val="bg1"/>
                </a:solidFill>
              </a:rPr>
              <a:t> ייצור את כל הפונקציות שבתוך הקומפוננט מחדש כאילו מעולם לא נוצרו זאת למרות שהשם והפונקציונאליות שלהן זהה. </a:t>
            </a:r>
          </a:p>
        </p:txBody>
      </p:sp>
      <p:pic>
        <p:nvPicPr>
          <p:cNvPr id="6" name="תמונה 5">
            <a:extLst>
              <a:ext uri="{FF2B5EF4-FFF2-40B4-BE49-F238E27FC236}">
                <a16:creationId xmlns:a16="http://schemas.microsoft.com/office/drawing/2014/main" id="{E3BB9CAF-219E-8859-15F6-F0F491611A9E}"/>
              </a:ext>
            </a:extLst>
          </p:cNvPr>
          <p:cNvPicPr>
            <a:picLocks noChangeAspect="1"/>
          </p:cNvPicPr>
          <p:nvPr/>
        </p:nvPicPr>
        <p:blipFill>
          <a:blip r:embed="rId4"/>
          <a:stretch>
            <a:fillRect/>
          </a:stretch>
        </p:blipFill>
        <p:spPr>
          <a:xfrm>
            <a:off x="348197" y="1609313"/>
            <a:ext cx="7209051" cy="1665511"/>
          </a:xfrm>
          <a:prstGeom prst="rect">
            <a:avLst/>
          </a:prstGeom>
        </p:spPr>
      </p:pic>
      <p:pic>
        <p:nvPicPr>
          <p:cNvPr id="9" name="תמונה 8">
            <a:extLst>
              <a:ext uri="{FF2B5EF4-FFF2-40B4-BE49-F238E27FC236}">
                <a16:creationId xmlns:a16="http://schemas.microsoft.com/office/drawing/2014/main" id="{B9D7C0FC-DA56-14C4-DF83-A71A8D261AAE}"/>
              </a:ext>
            </a:extLst>
          </p:cNvPr>
          <p:cNvPicPr>
            <a:picLocks noChangeAspect="1"/>
          </p:cNvPicPr>
          <p:nvPr/>
        </p:nvPicPr>
        <p:blipFill>
          <a:blip r:embed="rId5"/>
          <a:stretch>
            <a:fillRect/>
          </a:stretch>
        </p:blipFill>
        <p:spPr>
          <a:xfrm>
            <a:off x="373868" y="3513443"/>
            <a:ext cx="7183380" cy="1973188"/>
          </a:xfrm>
          <a:prstGeom prst="rect">
            <a:avLst/>
          </a:prstGeom>
        </p:spPr>
      </p:pic>
    </p:spTree>
    <p:extLst>
      <p:ext uri="{BB962C8B-B14F-4D97-AF65-F5344CB8AC3E}">
        <p14:creationId xmlns:p14="http://schemas.microsoft.com/office/powerpoint/2010/main" val="40287058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554124"/>
            <a:ext cx="4054136" cy="783846"/>
          </a:xfrm>
        </p:spPr>
        <p:txBody>
          <a:bodyPr>
            <a:noAutofit/>
          </a:bodyPr>
          <a:lstStyle/>
          <a:p>
            <a:pPr algn="ctr"/>
            <a:r>
              <a:rPr lang="en-US" sz="4000" u="sng" dirty="0">
                <a:solidFill>
                  <a:schemeClr val="bg1"/>
                </a:solidFill>
                <a:latin typeface="Grotesque" panose="020B0504020202020204" pitchFamily="34" charset="0"/>
                <a:cs typeface="Aharoni" panose="02010803020104030203" pitchFamily="2" charset="-79"/>
              </a:rPr>
              <a:t>ButtonComp.jsx</a:t>
            </a:r>
            <a:endParaRPr lang="he-IL" sz="40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1434353"/>
            <a:ext cx="4054136" cy="4536141"/>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הדרך לפתור בעיה זאת מתחילה בלומר לריאקט כי הקומפוננט מקבלת באובייקט ה - </a:t>
            </a:r>
            <a:r>
              <a:rPr lang="en-US" sz="2000" dirty="0">
                <a:solidFill>
                  <a:schemeClr val="bg1"/>
                </a:solidFill>
              </a:rPr>
              <a:t>props</a:t>
            </a:r>
            <a:r>
              <a:rPr lang="he-IL" sz="2000" dirty="0">
                <a:solidFill>
                  <a:schemeClr val="bg1"/>
                </a:solidFill>
              </a:rPr>
              <a:t> שלה מפתחות שאת ערכם אנו מעוניינים לטעון מחדש רק כאשר יש שינוי כזה שיצריך את יצירת הפונקציה שקומפוננט קיבלה מחדש</a:t>
            </a:r>
          </a:p>
          <a:p>
            <a:r>
              <a:rPr lang="he-IL" sz="2000" dirty="0">
                <a:solidFill>
                  <a:schemeClr val="bg1"/>
                </a:solidFill>
              </a:rPr>
              <a:t>נייבא את </a:t>
            </a:r>
            <a:r>
              <a:rPr lang="en-US" sz="2000" dirty="0" err="1">
                <a:solidFill>
                  <a:schemeClr val="bg1"/>
                </a:solidFill>
              </a:rPr>
              <a:t>meno</a:t>
            </a:r>
            <a:r>
              <a:rPr lang="he-IL" sz="2000" dirty="0">
                <a:solidFill>
                  <a:schemeClr val="bg1"/>
                </a:solidFill>
              </a:rPr>
              <a:t> מתוך ספריית </a:t>
            </a:r>
            <a:r>
              <a:rPr lang="en-US" sz="2000" dirty="0">
                <a:solidFill>
                  <a:schemeClr val="bg1"/>
                </a:solidFill>
              </a:rPr>
              <a:t>react</a:t>
            </a:r>
            <a:endParaRPr lang="he-IL" sz="2000" dirty="0">
              <a:solidFill>
                <a:schemeClr val="bg1"/>
              </a:solidFill>
            </a:endParaRPr>
          </a:p>
          <a:p>
            <a:r>
              <a:rPr lang="he-IL" sz="2000" dirty="0">
                <a:solidFill>
                  <a:schemeClr val="bg1"/>
                </a:solidFill>
              </a:rPr>
              <a:t>הקומפוננט נשארת אותו דבר מלבד החלק שאנו מייצאים</a:t>
            </a:r>
            <a:endParaRPr lang="he-IL" sz="1600" dirty="0">
              <a:solidFill>
                <a:schemeClr val="bg1"/>
              </a:solidFill>
            </a:endParaRPr>
          </a:p>
          <a:p>
            <a:r>
              <a:rPr lang="he-IL" sz="2000" dirty="0">
                <a:solidFill>
                  <a:schemeClr val="bg1"/>
                </a:solidFill>
              </a:rPr>
              <a:t>נעטוף את ייצוא הקומפוננט בערך שיחזור מהפעלת מטודת </a:t>
            </a:r>
            <a:r>
              <a:rPr lang="en-US" sz="2000" dirty="0" err="1">
                <a:solidFill>
                  <a:schemeClr val="bg1"/>
                </a:solidFill>
              </a:rPr>
              <a:t>meno</a:t>
            </a:r>
            <a:r>
              <a:rPr lang="he-IL" sz="2000" dirty="0">
                <a:solidFill>
                  <a:schemeClr val="bg1"/>
                </a:solidFill>
              </a:rPr>
              <a:t> שתגיד לריאקט לבדוק מטודה שהקומפוננט קיבלה באובייקט ה – </a:t>
            </a:r>
            <a:r>
              <a:rPr lang="en-US" sz="2000" dirty="0">
                <a:solidFill>
                  <a:schemeClr val="bg1"/>
                </a:solidFill>
              </a:rPr>
              <a:t>props</a:t>
            </a:r>
            <a:r>
              <a:rPr lang="he-IL" sz="2000" dirty="0">
                <a:solidFill>
                  <a:schemeClr val="bg1"/>
                </a:solidFill>
              </a:rPr>
              <a:t> השתנתה בצורה כזאת שצריך להעביר את הפונקציה מחדש לקומפוננט</a:t>
            </a:r>
          </a:p>
        </p:txBody>
      </p:sp>
      <p:pic>
        <p:nvPicPr>
          <p:cNvPr id="7" name="תמונה 6">
            <a:extLst>
              <a:ext uri="{FF2B5EF4-FFF2-40B4-BE49-F238E27FC236}">
                <a16:creationId xmlns:a16="http://schemas.microsoft.com/office/drawing/2014/main" id="{BB1098D6-C9B7-6B06-1875-291F6B62AB20}"/>
              </a:ext>
            </a:extLst>
          </p:cNvPr>
          <p:cNvPicPr>
            <a:picLocks noChangeAspect="1"/>
          </p:cNvPicPr>
          <p:nvPr/>
        </p:nvPicPr>
        <p:blipFill>
          <a:blip r:embed="rId4"/>
          <a:stretch>
            <a:fillRect/>
          </a:stretch>
        </p:blipFill>
        <p:spPr>
          <a:xfrm>
            <a:off x="602058" y="1337970"/>
            <a:ext cx="6697010" cy="4182059"/>
          </a:xfrm>
          <a:prstGeom prst="rect">
            <a:avLst/>
          </a:prstGeom>
        </p:spPr>
      </p:pic>
      <p:cxnSp>
        <p:nvCxnSpPr>
          <p:cNvPr id="9" name="מחבר: מרפקי 8">
            <a:extLst>
              <a:ext uri="{FF2B5EF4-FFF2-40B4-BE49-F238E27FC236}">
                <a16:creationId xmlns:a16="http://schemas.microsoft.com/office/drawing/2014/main" id="{D3958C50-5515-790E-6FD7-F5AA565E773D}"/>
              </a:ext>
            </a:extLst>
          </p:cNvPr>
          <p:cNvCxnSpPr/>
          <p:nvPr/>
        </p:nvCxnSpPr>
        <p:spPr>
          <a:xfrm rot="10800000">
            <a:off x="3747247" y="1434354"/>
            <a:ext cx="4419600" cy="1766047"/>
          </a:xfrm>
          <a:prstGeom prst="bentConnector3">
            <a:avLst>
              <a:gd name="adj1" fmla="val 112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14655D9C-2B9C-E17E-6F53-9564D4AEA9BA}"/>
              </a:ext>
            </a:extLst>
          </p:cNvPr>
          <p:cNvCxnSpPr>
            <a:cxnSpLocks/>
          </p:cNvCxnSpPr>
          <p:nvPr/>
        </p:nvCxnSpPr>
        <p:spPr>
          <a:xfrm flipH="1">
            <a:off x="4131081" y="5395638"/>
            <a:ext cx="4636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0208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7745" y="1685364"/>
            <a:ext cx="4054136" cy="889187"/>
          </a:xfrm>
        </p:spPr>
        <p:txBody>
          <a:bodyPr>
            <a:noAutofit/>
          </a:bodyPr>
          <a:lstStyle/>
          <a:p>
            <a:pPr algn="ctr"/>
            <a:r>
              <a:rPr lang="en-US" sz="5400" u="sng" dirty="0">
                <a:solidFill>
                  <a:schemeClr val="bg1"/>
                </a:solidFill>
                <a:latin typeface="Aharoni" panose="02010803020104030203" pitchFamily="2" charset="-79"/>
                <a:cs typeface="Aharoni" panose="02010803020104030203" pitchFamily="2" charset="-79"/>
              </a:rPr>
              <a:t>useCounter</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7745" y="2574552"/>
            <a:ext cx="4054136" cy="281323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כעט נייבא את מטודת </a:t>
            </a:r>
            <a:r>
              <a:rPr lang="en-US" sz="2000" dirty="0">
                <a:solidFill>
                  <a:schemeClr val="bg1"/>
                </a:solidFill>
              </a:rPr>
              <a:t>useCallback</a:t>
            </a:r>
            <a:r>
              <a:rPr lang="he-IL" sz="2000" dirty="0">
                <a:solidFill>
                  <a:schemeClr val="bg1"/>
                </a:solidFill>
              </a:rPr>
              <a:t> מתוך ריאקט</a:t>
            </a:r>
          </a:p>
          <a:p>
            <a:r>
              <a:rPr lang="he-IL" sz="2000" dirty="0">
                <a:solidFill>
                  <a:schemeClr val="bg1"/>
                </a:solidFill>
              </a:rPr>
              <a:t>נעטוף את המטודות </a:t>
            </a:r>
            <a:r>
              <a:rPr lang="en-US" sz="2000" dirty="0">
                <a:solidFill>
                  <a:schemeClr val="bg1"/>
                </a:solidFill>
              </a:rPr>
              <a:t>incrementAge</a:t>
            </a:r>
            <a:r>
              <a:rPr lang="he-IL" sz="2000" dirty="0">
                <a:solidFill>
                  <a:schemeClr val="bg1"/>
                </a:solidFill>
              </a:rPr>
              <a:t> </a:t>
            </a:r>
            <a:r>
              <a:rPr lang="en-US" sz="2000" dirty="0">
                <a:solidFill>
                  <a:schemeClr val="bg1"/>
                </a:solidFill>
              </a:rPr>
              <a:t>incrementHeight</a:t>
            </a:r>
            <a:r>
              <a:rPr lang="he-IL" sz="2000" dirty="0">
                <a:solidFill>
                  <a:schemeClr val="bg1"/>
                </a:solidFill>
              </a:rPr>
              <a:t> במטודת </a:t>
            </a:r>
            <a:r>
              <a:rPr lang="en-US" sz="2000" dirty="0">
                <a:solidFill>
                  <a:schemeClr val="bg1"/>
                </a:solidFill>
              </a:rPr>
              <a:t>useCallback</a:t>
            </a:r>
            <a:r>
              <a:rPr lang="he-IL" sz="2000" dirty="0">
                <a:solidFill>
                  <a:schemeClr val="bg1"/>
                </a:solidFill>
              </a:rPr>
              <a:t> שמקבלת שני פרמטרים:</a:t>
            </a:r>
          </a:p>
          <a:p>
            <a:pPr lvl="1"/>
            <a:r>
              <a:rPr lang="he-IL" sz="1600" dirty="0">
                <a:solidFill>
                  <a:schemeClr val="bg1"/>
                </a:solidFill>
              </a:rPr>
              <a:t>הראשון הוא פונקציה</a:t>
            </a:r>
          </a:p>
          <a:p>
            <a:pPr lvl="1"/>
            <a:r>
              <a:rPr lang="he-IL" sz="1600" dirty="0">
                <a:solidFill>
                  <a:schemeClr val="bg1"/>
                </a:solidFill>
              </a:rPr>
              <a:t>השני מערך של תלויות ששינוי שהם יגרום ליצירת הפונקציה מחדש</a:t>
            </a:r>
          </a:p>
          <a:p>
            <a:r>
              <a:rPr lang="he-IL" sz="2000" dirty="0">
                <a:solidFill>
                  <a:schemeClr val="bg1"/>
                </a:solidFill>
              </a:rPr>
              <a:t>כל השאר נשאר אותו הדבר</a:t>
            </a:r>
          </a:p>
        </p:txBody>
      </p:sp>
      <p:pic>
        <p:nvPicPr>
          <p:cNvPr id="9" name="תמונה 8">
            <a:extLst>
              <a:ext uri="{FF2B5EF4-FFF2-40B4-BE49-F238E27FC236}">
                <a16:creationId xmlns:a16="http://schemas.microsoft.com/office/drawing/2014/main" id="{DEF106AE-E70F-F9DB-6FFC-DFACB198EEDB}"/>
              </a:ext>
            </a:extLst>
          </p:cNvPr>
          <p:cNvPicPr>
            <a:picLocks noChangeAspect="1"/>
          </p:cNvPicPr>
          <p:nvPr/>
        </p:nvPicPr>
        <p:blipFill rotWithShape="1">
          <a:blip r:embed="rId4"/>
          <a:srcRect r="9743"/>
          <a:stretch/>
        </p:blipFill>
        <p:spPr>
          <a:xfrm>
            <a:off x="0" y="0"/>
            <a:ext cx="7207624" cy="6858000"/>
          </a:xfrm>
          <a:prstGeom prst="rect">
            <a:avLst/>
          </a:prstGeom>
        </p:spPr>
      </p:pic>
      <p:sp>
        <p:nvSpPr>
          <p:cNvPr id="10" name="סוגר מסולסל ימני 9">
            <a:extLst>
              <a:ext uri="{FF2B5EF4-FFF2-40B4-BE49-F238E27FC236}">
                <a16:creationId xmlns:a16="http://schemas.microsoft.com/office/drawing/2014/main" id="{ABCC2C6A-40DE-DEE4-0F9A-6037FDAE84CE}"/>
              </a:ext>
            </a:extLst>
          </p:cNvPr>
          <p:cNvSpPr/>
          <p:nvPr/>
        </p:nvSpPr>
        <p:spPr>
          <a:xfrm>
            <a:off x="4025153" y="1855694"/>
            <a:ext cx="197223" cy="1389530"/>
          </a:xfrm>
          <a:prstGeom prst="rightBrace">
            <a:avLst>
              <a:gd name="adj1" fmla="val 5904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2" name="מחבר: מרפקי 11">
            <a:extLst>
              <a:ext uri="{FF2B5EF4-FFF2-40B4-BE49-F238E27FC236}">
                <a16:creationId xmlns:a16="http://schemas.microsoft.com/office/drawing/2014/main" id="{5B0C4360-1410-EEF6-3A75-2AFB8E6191EB}"/>
              </a:ext>
            </a:extLst>
          </p:cNvPr>
          <p:cNvCxnSpPr>
            <a:stCxn id="3" idx="1"/>
            <a:endCxn id="10" idx="1"/>
          </p:cNvCxnSpPr>
          <p:nvPr/>
        </p:nvCxnSpPr>
        <p:spPr>
          <a:xfrm rot="10800000">
            <a:off x="4222377" y="2550460"/>
            <a:ext cx="3795369" cy="1430711"/>
          </a:xfrm>
          <a:prstGeom prst="bentConnector3">
            <a:avLst>
              <a:gd name="adj1" fmla="val 12508"/>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0602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153717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ניתן לראות כי עכשיו לאחר הטעינה הראשונית וניקיון הקונסול</a:t>
            </a:r>
          </a:p>
          <a:p>
            <a:pPr marL="0" indent="0">
              <a:buNone/>
            </a:pPr>
            <a:r>
              <a:rPr lang="he-IL" sz="2000" dirty="0">
                <a:solidFill>
                  <a:schemeClr val="bg1"/>
                </a:solidFill>
              </a:rPr>
              <a:t>לחיצה על אחד הכפתורים יטען מחדש רק אותו ואת הפונקציות שהוא מקבל</a:t>
            </a:r>
          </a:p>
        </p:txBody>
      </p:sp>
      <p:pic>
        <p:nvPicPr>
          <p:cNvPr id="6" name="תמונה 5">
            <a:extLst>
              <a:ext uri="{FF2B5EF4-FFF2-40B4-BE49-F238E27FC236}">
                <a16:creationId xmlns:a16="http://schemas.microsoft.com/office/drawing/2014/main" id="{E3BB9CAF-219E-8859-15F6-F0F491611A9E}"/>
              </a:ext>
            </a:extLst>
          </p:cNvPr>
          <p:cNvPicPr>
            <a:picLocks noChangeAspect="1"/>
          </p:cNvPicPr>
          <p:nvPr/>
        </p:nvPicPr>
        <p:blipFill>
          <a:blip r:embed="rId4"/>
          <a:stretch>
            <a:fillRect/>
          </a:stretch>
        </p:blipFill>
        <p:spPr>
          <a:xfrm>
            <a:off x="348197" y="1609313"/>
            <a:ext cx="7209051" cy="1665511"/>
          </a:xfrm>
          <a:prstGeom prst="rect">
            <a:avLst/>
          </a:prstGeom>
        </p:spPr>
      </p:pic>
      <p:pic>
        <p:nvPicPr>
          <p:cNvPr id="7" name="תמונה 6">
            <a:extLst>
              <a:ext uri="{FF2B5EF4-FFF2-40B4-BE49-F238E27FC236}">
                <a16:creationId xmlns:a16="http://schemas.microsoft.com/office/drawing/2014/main" id="{51A2BFC8-D24D-AD34-64C1-1DEEED196A41}"/>
              </a:ext>
            </a:extLst>
          </p:cNvPr>
          <p:cNvPicPr>
            <a:picLocks noChangeAspect="1"/>
          </p:cNvPicPr>
          <p:nvPr/>
        </p:nvPicPr>
        <p:blipFill>
          <a:blip r:embed="rId5"/>
          <a:stretch>
            <a:fillRect/>
          </a:stretch>
        </p:blipFill>
        <p:spPr>
          <a:xfrm>
            <a:off x="348197" y="3583177"/>
            <a:ext cx="7209051" cy="1759303"/>
          </a:xfrm>
          <a:prstGeom prst="rect">
            <a:avLst/>
          </a:prstGeom>
        </p:spPr>
      </p:pic>
      <p:cxnSp>
        <p:nvCxnSpPr>
          <p:cNvPr id="10" name="מחבר: מרפקי 9">
            <a:extLst>
              <a:ext uri="{FF2B5EF4-FFF2-40B4-BE49-F238E27FC236}">
                <a16:creationId xmlns:a16="http://schemas.microsoft.com/office/drawing/2014/main" id="{4CFAAF32-7B3E-C707-CDE1-0658F31C084F}"/>
              </a:ext>
            </a:extLst>
          </p:cNvPr>
          <p:cNvCxnSpPr/>
          <p:nvPr/>
        </p:nvCxnSpPr>
        <p:spPr>
          <a:xfrm rot="10800000" flipV="1">
            <a:off x="5448300" y="3962399"/>
            <a:ext cx="2743200" cy="542925"/>
          </a:xfrm>
          <a:prstGeom prst="bentConnector3">
            <a:avLst>
              <a:gd name="adj1" fmla="val 1840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6794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useMemo</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056884"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382188" y="1937550"/>
            <a:ext cx="591215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dirty="0">
                <a:solidFill>
                  <a:schemeClr val="bg1"/>
                </a:solidFill>
              </a:rPr>
              <a:t>React Hook that allows you to memoize expensive functions so that you can avoid calling them on every render. </a:t>
            </a:r>
          </a:p>
          <a:p>
            <a:pPr marL="0" indent="0" algn="l" rtl="0">
              <a:buNone/>
            </a:pPr>
            <a:r>
              <a:rPr lang="en-US" sz="2400" dirty="0">
                <a:solidFill>
                  <a:schemeClr val="bg1"/>
                </a:solidFill>
              </a:rPr>
              <a:t>useMemo hook accepts as an argument a function for which it will perform a process of memoize and dependent array</a:t>
            </a:r>
            <a:endParaRPr lang="he-IL" sz="2400" dirty="0">
              <a:solidFill>
                <a:schemeClr val="bg1"/>
              </a:solidFill>
            </a:endParaRPr>
          </a:p>
          <a:p>
            <a:pPr marL="0" indent="0" algn="l" rtl="0">
              <a:buNone/>
            </a:pPr>
            <a:r>
              <a:rPr lang="en-US" sz="2400" dirty="0">
                <a:solidFill>
                  <a:schemeClr val="bg1"/>
                </a:solidFill>
              </a:rPr>
              <a:t>useMemo will only recompute the memoized value when one of the inputs has changed.</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פתקים נדבק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502C6C0-6C32-8FCC-87FC-EB9F3B469BE2}"/>
              </a:ext>
            </a:extLst>
          </p:cNvPr>
          <p:cNvSpPr txBox="1"/>
          <p:nvPr/>
        </p:nvSpPr>
        <p:spPr>
          <a:xfrm>
            <a:off x="2794340" y="5163402"/>
            <a:ext cx="6156664" cy="369332"/>
          </a:xfrm>
          <a:prstGeom prst="rect">
            <a:avLst/>
          </a:prstGeom>
          <a:noFill/>
        </p:spPr>
        <p:txBody>
          <a:bodyPr wrap="square">
            <a:spAutoFit/>
          </a:bodyPr>
          <a:lstStyle/>
          <a:p>
            <a:pPr algn="ctr"/>
            <a:r>
              <a:rPr lang="en-US" dirty="0">
                <a:hlinkClick r:id="rId10"/>
              </a:rPr>
              <a:t>https://reactjs.org/docs/hooks-reference.html#usememo</a:t>
            </a:r>
            <a:r>
              <a:rPr lang="he-IL" dirty="0"/>
              <a:t> </a:t>
            </a:r>
          </a:p>
        </p:txBody>
      </p:sp>
    </p:spTree>
    <p:extLst>
      <p:ext uri="{BB962C8B-B14F-4D97-AF65-F5344CB8AC3E}">
        <p14:creationId xmlns:p14="http://schemas.microsoft.com/office/powerpoint/2010/main" val="10653384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49941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606988" y="717177"/>
            <a:ext cx="5509716" cy="889187"/>
          </a:xfrm>
        </p:spPr>
        <p:txBody>
          <a:bodyPr>
            <a:noAutofit/>
          </a:bodyPr>
          <a:lstStyle/>
          <a:p>
            <a:pPr algn="ctr"/>
            <a:r>
              <a:rPr lang="en-US" sz="5400" u="sng" dirty="0">
                <a:solidFill>
                  <a:schemeClr val="bg1"/>
                </a:solidFill>
                <a:latin typeface="Aharoni" panose="02010803020104030203" pitchFamily="2" charset="-79"/>
                <a:cs typeface="Aharoni" panose="02010803020104030203" pitchFamily="2" charset="-79"/>
              </a:rPr>
              <a:t>UseMemo.jsx</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606988" y="1606365"/>
            <a:ext cx="5509716" cy="453446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ראשית נגדיר את הבעיה</a:t>
            </a:r>
          </a:p>
          <a:p>
            <a:r>
              <a:rPr lang="he-IL" sz="2000" dirty="0">
                <a:solidFill>
                  <a:schemeClr val="bg1"/>
                </a:solidFill>
              </a:rPr>
              <a:t>בקומפוננט </a:t>
            </a:r>
            <a:r>
              <a:rPr lang="en-US" sz="2000" dirty="0">
                <a:solidFill>
                  <a:schemeClr val="bg1"/>
                </a:solidFill>
              </a:rPr>
              <a:t>UseMemo</a:t>
            </a:r>
          </a:p>
          <a:p>
            <a:pPr lvl="1"/>
            <a:r>
              <a:rPr lang="he-IL" sz="1600" dirty="0">
                <a:solidFill>
                  <a:schemeClr val="bg1"/>
                </a:solidFill>
              </a:rPr>
              <a:t>נפעיל פעמיים את מטודת </a:t>
            </a:r>
            <a:r>
              <a:rPr lang="en-US" sz="1600" dirty="0">
                <a:solidFill>
                  <a:schemeClr val="bg1"/>
                </a:solidFill>
              </a:rPr>
              <a:t>useState</a:t>
            </a:r>
            <a:r>
              <a:rPr lang="he-IL" sz="1600" dirty="0">
                <a:solidFill>
                  <a:schemeClr val="bg1"/>
                </a:solidFill>
              </a:rPr>
              <a:t> ונחלץ ממנה את המשתנים והמטודות</a:t>
            </a:r>
          </a:p>
          <a:p>
            <a:pPr lvl="1"/>
            <a:r>
              <a:rPr lang="he-IL" sz="1600" dirty="0">
                <a:solidFill>
                  <a:schemeClr val="bg1"/>
                </a:solidFill>
              </a:rPr>
              <a:t>ניצור קבוע בשם </a:t>
            </a:r>
            <a:r>
              <a:rPr lang="en-US" sz="1600" dirty="0">
                <a:solidFill>
                  <a:schemeClr val="bg1"/>
                </a:solidFill>
              </a:rPr>
              <a:t>incrementAge</a:t>
            </a:r>
            <a:r>
              <a:rPr lang="he-IL" sz="1600" dirty="0">
                <a:solidFill>
                  <a:schemeClr val="bg1"/>
                </a:solidFill>
              </a:rPr>
              <a:t> שיהיה שווה ערך לפונקציה אנונימית שתפעיל את מטודת </a:t>
            </a:r>
            <a:r>
              <a:rPr lang="en-US" sz="1600" dirty="0">
                <a:solidFill>
                  <a:schemeClr val="bg1"/>
                </a:solidFill>
              </a:rPr>
              <a:t>setAge</a:t>
            </a:r>
            <a:r>
              <a:rPr lang="he-IL" sz="1600" dirty="0">
                <a:solidFill>
                  <a:schemeClr val="bg1"/>
                </a:solidFill>
              </a:rPr>
              <a:t> שתעלה את המשתנה </a:t>
            </a:r>
            <a:r>
              <a:rPr lang="en-US" sz="1600" dirty="0">
                <a:solidFill>
                  <a:schemeClr val="bg1"/>
                </a:solidFill>
              </a:rPr>
              <a:t>age</a:t>
            </a:r>
            <a:r>
              <a:rPr lang="he-IL" sz="1600" dirty="0">
                <a:solidFill>
                  <a:schemeClr val="bg1"/>
                </a:solidFill>
              </a:rPr>
              <a:t> באחד</a:t>
            </a:r>
          </a:p>
          <a:p>
            <a:pPr lvl="1"/>
            <a:r>
              <a:rPr lang="he-IL" sz="1600" dirty="0">
                <a:solidFill>
                  <a:schemeClr val="bg1"/>
                </a:solidFill>
              </a:rPr>
              <a:t>ניצור קבוע בשם </a:t>
            </a:r>
            <a:r>
              <a:rPr lang="en-US" sz="1600" dirty="0">
                <a:solidFill>
                  <a:schemeClr val="bg1"/>
                </a:solidFill>
              </a:rPr>
              <a:t>incrementHeight</a:t>
            </a:r>
            <a:r>
              <a:rPr lang="he-IL" sz="1600" dirty="0">
                <a:solidFill>
                  <a:schemeClr val="bg1"/>
                </a:solidFill>
              </a:rPr>
              <a:t> שיהיה שווה ערך לפונקציה אנונימית שתפעיל את מטודת </a:t>
            </a:r>
            <a:r>
              <a:rPr lang="en-US" sz="1600" dirty="0">
                <a:solidFill>
                  <a:schemeClr val="bg1"/>
                </a:solidFill>
              </a:rPr>
              <a:t>setHeight</a:t>
            </a:r>
            <a:r>
              <a:rPr lang="he-IL" sz="1600" dirty="0">
                <a:solidFill>
                  <a:schemeClr val="bg1"/>
                </a:solidFill>
              </a:rPr>
              <a:t> שתעלה את המשתנה </a:t>
            </a:r>
            <a:r>
              <a:rPr lang="en-US" sz="1600" dirty="0">
                <a:solidFill>
                  <a:schemeClr val="bg1"/>
                </a:solidFill>
              </a:rPr>
              <a:t>height</a:t>
            </a:r>
            <a:r>
              <a:rPr lang="he-IL" sz="1600" dirty="0">
                <a:solidFill>
                  <a:schemeClr val="bg1"/>
                </a:solidFill>
              </a:rPr>
              <a:t> באחד</a:t>
            </a:r>
          </a:p>
          <a:p>
            <a:pPr lvl="1"/>
            <a:r>
              <a:rPr lang="he-IL" sz="1600" dirty="0">
                <a:solidFill>
                  <a:schemeClr val="bg1"/>
                </a:solidFill>
              </a:rPr>
              <a:t>ניצור פונקציה בשם </a:t>
            </a:r>
            <a:r>
              <a:rPr lang="en-US" sz="1600" dirty="0">
                <a:solidFill>
                  <a:schemeClr val="bg1"/>
                </a:solidFill>
              </a:rPr>
              <a:t>slowFunction</a:t>
            </a:r>
            <a:r>
              <a:rPr lang="he-IL" sz="1600" dirty="0">
                <a:solidFill>
                  <a:schemeClr val="bg1"/>
                </a:solidFill>
              </a:rPr>
              <a:t> שכעבור משך של לולאה מאוד ארוכה מחזירה את </a:t>
            </a:r>
            <a:r>
              <a:rPr lang="en-US" sz="1600" dirty="0">
                <a:solidFill>
                  <a:schemeClr val="bg1"/>
                </a:solidFill>
              </a:rPr>
              <a:t>age</a:t>
            </a:r>
            <a:r>
              <a:rPr lang="he-IL" sz="1600" dirty="0">
                <a:solidFill>
                  <a:schemeClr val="bg1"/>
                </a:solidFill>
              </a:rPr>
              <a:t> כפול שתיים. מצב זה נועד כדי לדמות פונקציה "יקרה" שמעמיסה על משאבי מערכת.</a:t>
            </a:r>
          </a:p>
          <a:p>
            <a:pPr lvl="1"/>
            <a:r>
              <a:rPr lang="he-IL" sz="1600" dirty="0">
                <a:solidFill>
                  <a:schemeClr val="bg1"/>
                </a:solidFill>
              </a:rPr>
              <a:t>נציג את המשתנים </a:t>
            </a:r>
            <a:r>
              <a:rPr lang="en-US" sz="1600" dirty="0">
                <a:solidFill>
                  <a:schemeClr val="bg1"/>
                </a:solidFill>
              </a:rPr>
              <a:t>age height</a:t>
            </a:r>
          </a:p>
          <a:p>
            <a:pPr lvl="1"/>
            <a:r>
              <a:rPr lang="he-IL" sz="1600" dirty="0">
                <a:solidFill>
                  <a:schemeClr val="bg1"/>
                </a:solidFill>
              </a:rPr>
              <a:t>נציב בתוך ערך את הפעלת מטודת </a:t>
            </a:r>
            <a:r>
              <a:rPr lang="en-US" sz="1600" dirty="0">
                <a:solidFill>
                  <a:schemeClr val="bg1"/>
                </a:solidFill>
              </a:rPr>
              <a:t>slowFunction</a:t>
            </a:r>
            <a:r>
              <a:rPr lang="he-IL" sz="1600" dirty="0">
                <a:solidFill>
                  <a:schemeClr val="bg1"/>
                </a:solidFill>
              </a:rPr>
              <a:t> ונעביר לה כארגומנט את המשתנה </a:t>
            </a:r>
            <a:r>
              <a:rPr lang="en-US" sz="1600" dirty="0">
                <a:solidFill>
                  <a:schemeClr val="bg1"/>
                </a:solidFill>
              </a:rPr>
              <a:t>age</a:t>
            </a:r>
            <a:endParaRPr lang="he-IL" sz="1600" dirty="0">
              <a:solidFill>
                <a:schemeClr val="bg1"/>
              </a:solidFill>
            </a:endParaRPr>
          </a:p>
        </p:txBody>
      </p:sp>
      <p:pic>
        <p:nvPicPr>
          <p:cNvPr id="17" name="תמונה 16">
            <a:extLst>
              <a:ext uri="{FF2B5EF4-FFF2-40B4-BE49-F238E27FC236}">
                <a16:creationId xmlns:a16="http://schemas.microsoft.com/office/drawing/2014/main" id="{E081A63F-A1AC-A128-CB6B-B1C9F294D0B7}"/>
              </a:ext>
            </a:extLst>
          </p:cNvPr>
          <p:cNvPicPr>
            <a:picLocks noChangeAspect="1"/>
          </p:cNvPicPr>
          <p:nvPr/>
        </p:nvPicPr>
        <p:blipFill rotWithShape="1">
          <a:blip r:embed="rId4"/>
          <a:srcRect r="27820"/>
          <a:stretch/>
        </p:blipFill>
        <p:spPr>
          <a:xfrm>
            <a:off x="0" y="0"/>
            <a:ext cx="5997388" cy="6858000"/>
          </a:xfrm>
          <a:prstGeom prst="rect">
            <a:avLst/>
          </a:prstGeom>
        </p:spPr>
      </p:pic>
      <p:sp>
        <p:nvSpPr>
          <p:cNvPr id="18" name="סוגר מסולסל ימני 17">
            <a:extLst>
              <a:ext uri="{FF2B5EF4-FFF2-40B4-BE49-F238E27FC236}">
                <a16:creationId xmlns:a16="http://schemas.microsoft.com/office/drawing/2014/main" id="{BC4B32EF-1379-0C87-7143-B9BF8E0038C2}"/>
              </a:ext>
            </a:extLst>
          </p:cNvPr>
          <p:cNvSpPr/>
          <p:nvPr/>
        </p:nvSpPr>
        <p:spPr>
          <a:xfrm>
            <a:off x="3469341" y="1541929"/>
            <a:ext cx="125506" cy="376518"/>
          </a:xfrm>
          <a:prstGeom prst="rightBrace">
            <a:avLst>
              <a:gd name="adj1" fmla="val 25408"/>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0" name="מחבר: מרפקי 19">
            <a:extLst>
              <a:ext uri="{FF2B5EF4-FFF2-40B4-BE49-F238E27FC236}">
                <a16:creationId xmlns:a16="http://schemas.microsoft.com/office/drawing/2014/main" id="{59E3EDC5-5FD0-B9D7-4FA1-9C7F01196AA4}"/>
              </a:ext>
            </a:extLst>
          </p:cNvPr>
          <p:cNvCxnSpPr>
            <a:endCxn id="18" idx="1"/>
          </p:cNvCxnSpPr>
          <p:nvPr/>
        </p:nvCxnSpPr>
        <p:spPr>
          <a:xfrm rot="10800000">
            <a:off x="3594848" y="1730189"/>
            <a:ext cx="3612777" cy="770965"/>
          </a:xfrm>
          <a:prstGeom prst="bentConnector3">
            <a:avLst>
              <a:gd name="adj1" fmla="val 23201"/>
            </a:avLst>
          </a:prstGeom>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79DB6F16-F74F-F6C3-5D77-1719E3CFF39D}"/>
              </a:ext>
            </a:extLst>
          </p:cNvPr>
          <p:cNvCxnSpPr/>
          <p:nvPr/>
        </p:nvCxnSpPr>
        <p:spPr>
          <a:xfrm rot="10800000">
            <a:off x="3594847" y="2133600"/>
            <a:ext cx="3119718" cy="842682"/>
          </a:xfrm>
          <a:prstGeom prst="bentConnector3">
            <a:avLst>
              <a:gd name="adj1" fmla="val 140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75F0C80F-703D-E632-3B6A-1FB2E811933C}"/>
              </a:ext>
            </a:extLst>
          </p:cNvPr>
          <p:cNvCxnSpPr/>
          <p:nvPr/>
        </p:nvCxnSpPr>
        <p:spPr>
          <a:xfrm rot="10800000">
            <a:off x="4141695" y="2286000"/>
            <a:ext cx="3065931" cy="1389528"/>
          </a:xfrm>
          <a:prstGeom prst="bentConnector3">
            <a:avLst>
              <a:gd name="adj1" fmla="val 336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A80AA670-FD86-274E-78D8-0F4B20CCF03E}"/>
              </a:ext>
            </a:extLst>
          </p:cNvPr>
          <p:cNvCxnSpPr/>
          <p:nvPr/>
        </p:nvCxnSpPr>
        <p:spPr>
          <a:xfrm rot="10800000">
            <a:off x="2617695" y="2624979"/>
            <a:ext cx="4096871" cy="1803586"/>
          </a:xfrm>
          <a:prstGeom prst="bentConnector3">
            <a:avLst>
              <a:gd name="adj1" fmla="val 15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DB625AAF-0E41-56BE-169D-66C135EC343E}"/>
              </a:ext>
            </a:extLst>
          </p:cNvPr>
          <p:cNvCxnSpPr/>
          <p:nvPr/>
        </p:nvCxnSpPr>
        <p:spPr>
          <a:xfrm rot="16200000" flipV="1">
            <a:off x="5567502" y="4437109"/>
            <a:ext cx="1245256" cy="8337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0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51054" y="532659"/>
            <a:ext cx="3826274" cy="870011"/>
          </a:xfrm>
        </p:spPr>
        <p:txBody>
          <a:bodyPr>
            <a:normAutofit/>
          </a:bodyPr>
          <a:lstStyle/>
          <a:p>
            <a:pPr algn="ctr"/>
            <a:r>
              <a:rPr lang="en-US" sz="5400" u="sng" dirty="0">
                <a:solidFill>
                  <a:schemeClr val="bg1"/>
                </a:solidFill>
                <a:latin typeface="Aharoni" panose="02010803020104030203" pitchFamily="2" charset="-79"/>
                <a:cs typeface="Aharoni" panose="02010803020104030203" pitchFamily="2" charset="-79"/>
              </a:rPr>
              <a:t>npm start</a:t>
            </a:r>
            <a:endParaRPr lang="he-IL" sz="5400" u="sng" dirty="0">
              <a:solidFill>
                <a:schemeClr val="bg1"/>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4" y="1402670"/>
            <a:ext cx="3907654" cy="4643023"/>
          </a:xfrm>
          <a:effectLst>
            <a:outerShdw blurRad="50800" dist="38100" dir="2700000" algn="tl" rotWithShape="0">
              <a:prstClr val="black">
                <a:alpha val="40000"/>
              </a:prstClr>
            </a:outerShdw>
          </a:effectLst>
        </p:spPr>
        <p:txBody>
          <a:bodyPr>
            <a:normAutofit/>
          </a:bodyPr>
          <a:lstStyle/>
          <a:p>
            <a:pPr marL="0" indent="0" algn="r">
              <a:buNone/>
            </a:pPr>
            <a:r>
              <a:rPr lang="he-IL" sz="2000" dirty="0">
                <a:solidFill>
                  <a:schemeClr val="bg1"/>
                </a:solidFill>
              </a:rPr>
              <a:t>נפעיל את הסרבר הזמני של </a:t>
            </a:r>
            <a:r>
              <a:rPr lang="en-US" sz="2000" dirty="0">
                <a:solidFill>
                  <a:schemeClr val="bg1"/>
                </a:solidFill>
              </a:rPr>
              <a:t>React</a:t>
            </a:r>
            <a:r>
              <a:rPr lang="he-IL" sz="2000" dirty="0">
                <a:solidFill>
                  <a:schemeClr val="bg1"/>
                </a:solidFill>
              </a:rPr>
              <a:t> שגם יאזין לשינויים בקוד וייתן לנו תצוגת אמת של הקוד שלנו</a:t>
            </a:r>
          </a:p>
          <a:p>
            <a:r>
              <a:rPr lang="he-IL" sz="2000" dirty="0">
                <a:solidFill>
                  <a:schemeClr val="bg1"/>
                </a:solidFill>
              </a:rPr>
              <a:t>נכנס לתיקייה הרלוונטית בה נמצא פרויקט ה – </a:t>
            </a:r>
            <a:r>
              <a:rPr lang="en-US" sz="2000" dirty="0">
                <a:solidFill>
                  <a:schemeClr val="bg1"/>
                </a:solidFill>
              </a:rPr>
              <a:t>React</a:t>
            </a:r>
            <a:endParaRPr lang="he-IL" sz="2000" dirty="0">
              <a:solidFill>
                <a:schemeClr val="bg1"/>
              </a:solidFill>
            </a:endParaRPr>
          </a:p>
          <a:p>
            <a:r>
              <a:rPr lang="he-IL" sz="2000" dirty="0">
                <a:solidFill>
                  <a:schemeClr val="bg1"/>
                </a:solidFill>
              </a:rPr>
              <a:t>נקליד את הפקודה </a:t>
            </a:r>
            <a:r>
              <a:rPr lang="en-US" sz="2000" dirty="0">
                <a:solidFill>
                  <a:schemeClr val="bg1"/>
                </a:solidFill>
              </a:rPr>
              <a:t>npm start</a:t>
            </a:r>
          </a:p>
          <a:p>
            <a:r>
              <a:rPr lang="he-IL" sz="2000" dirty="0">
                <a:solidFill>
                  <a:schemeClr val="bg1"/>
                </a:solidFill>
              </a:rPr>
              <a:t>ה – </a:t>
            </a:r>
            <a:r>
              <a:rPr lang="en-US" sz="2000" dirty="0">
                <a:solidFill>
                  <a:schemeClr val="bg1"/>
                </a:solidFill>
              </a:rPr>
              <a:t>CLI</a:t>
            </a:r>
            <a:r>
              <a:rPr lang="he-IL" sz="2000" dirty="0">
                <a:solidFill>
                  <a:schemeClr val="bg1"/>
                </a:solidFill>
              </a:rPr>
              <a:t> יודיע לנו ובמידה ולא תהיה שגיאה בתהליך </a:t>
            </a:r>
            <a:r>
              <a:rPr lang="en-US" sz="2000" dirty="0">
                <a:solidFill>
                  <a:schemeClr val="bg1"/>
                </a:solidFill>
              </a:rPr>
              <a:t>compile</a:t>
            </a:r>
            <a:r>
              <a:rPr lang="he-IL" sz="2000" dirty="0">
                <a:solidFill>
                  <a:schemeClr val="bg1"/>
                </a:solidFill>
              </a:rPr>
              <a:t> נראה את הכיתוב הבא</a:t>
            </a:r>
          </a:p>
          <a:p>
            <a:r>
              <a:rPr lang="he-IL" sz="2000" dirty="0">
                <a:solidFill>
                  <a:schemeClr val="bg1"/>
                </a:solidFill>
              </a:rPr>
              <a:t>ה – </a:t>
            </a:r>
            <a:r>
              <a:rPr lang="en-US" sz="2000" dirty="0">
                <a:solidFill>
                  <a:schemeClr val="bg1"/>
                </a:solidFill>
              </a:rPr>
              <a:t>CLI</a:t>
            </a:r>
            <a:r>
              <a:rPr lang="he-IL" sz="2000" dirty="0">
                <a:solidFill>
                  <a:schemeClr val="bg1"/>
                </a:solidFill>
              </a:rPr>
              <a:t> יעדכן אותנו כי אנו מאזינים לפורט הדיפולטיבי של </a:t>
            </a:r>
            <a:r>
              <a:rPr lang="en-US" sz="2000" dirty="0">
                <a:solidFill>
                  <a:schemeClr val="bg1"/>
                </a:solidFill>
              </a:rPr>
              <a:t>React</a:t>
            </a:r>
            <a:r>
              <a:rPr lang="he-IL" sz="2000" dirty="0">
                <a:solidFill>
                  <a:schemeClr val="bg1"/>
                </a:solidFill>
              </a:rPr>
              <a:t> שהוא פורט </a:t>
            </a:r>
            <a:r>
              <a:rPr lang="en-US" sz="2000" dirty="0">
                <a:solidFill>
                  <a:schemeClr val="bg1"/>
                </a:solidFill>
              </a:rPr>
              <a:t>3000</a:t>
            </a:r>
            <a:endParaRPr lang="he-IL" sz="2000" dirty="0">
              <a:solidFill>
                <a:schemeClr val="bg1"/>
              </a:solidFill>
            </a:endParaRPr>
          </a:p>
          <a:p>
            <a:r>
              <a:rPr lang="he-IL" sz="2000" dirty="0">
                <a:solidFill>
                  <a:schemeClr val="bg1"/>
                </a:solidFill>
              </a:rPr>
              <a:t>ה – </a:t>
            </a:r>
            <a:r>
              <a:rPr lang="en-US" sz="2000" dirty="0">
                <a:solidFill>
                  <a:schemeClr val="bg1"/>
                </a:solidFill>
              </a:rPr>
              <a:t>CLI</a:t>
            </a:r>
            <a:r>
              <a:rPr lang="he-IL" sz="2000" dirty="0">
                <a:solidFill>
                  <a:schemeClr val="bg1"/>
                </a:solidFill>
              </a:rPr>
              <a:t> יעדכן אותנו כי אנחנו בסביבת עבודה של </a:t>
            </a:r>
            <a:r>
              <a:rPr lang="en-US" sz="2000" dirty="0">
                <a:solidFill>
                  <a:schemeClr val="bg1"/>
                </a:solidFill>
              </a:rPr>
              <a:t>development</a:t>
            </a:r>
          </a:p>
        </p:txBody>
      </p:sp>
      <p:pic>
        <p:nvPicPr>
          <p:cNvPr id="8" name="תמונה 7">
            <a:extLst>
              <a:ext uri="{FF2B5EF4-FFF2-40B4-BE49-F238E27FC236}">
                <a16:creationId xmlns:a16="http://schemas.microsoft.com/office/drawing/2014/main" id="{DA18E366-5122-9EDE-0B83-6D3BCFB020DF}"/>
              </a:ext>
            </a:extLst>
          </p:cNvPr>
          <p:cNvPicPr>
            <a:picLocks noChangeAspect="1"/>
          </p:cNvPicPr>
          <p:nvPr/>
        </p:nvPicPr>
        <p:blipFill>
          <a:blip r:embed="rId4"/>
          <a:stretch>
            <a:fillRect/>
          </a:stretch>
        </p:blipFill>
        <p:spPr>
          <a:xfrm>
            <a:off x="296827" y="1919077"/>
            <a:ext cx="7535327" cy="3019846"/>
          </a:xfrm>
          <a:prstGeom prst="rect">
            <a:avLst/>
          </a:prstGeom>
        </p:spPr>
      </p:pic>
      <p:cxnSp>
        <p:nvCxnSpPr>
          <p:cNvPr id="11" name="מחבר: מרפקי 10">
            <a:extLst>
              <a:ext uri="{FF2B5EF4-FFF2-40B4-BE49-F238E27FC236}">
                <a16:creationId xmlns:a16="http://schemas.microsoft.com/office/drawing/2014/main" id="{BDD8EE4D-09FE-7AD1-E382-27D7DEAC9CF2}"/>
              </a:ext>
            </a:extLst>
          </p:cNvPr>
          <p:cNvCxnSpPr/>
          <p:nvPr/>
        </p:nvCxnSpPr>
        <p:spPr>
          <a:xfrm rot="10800000">
            <a:off x="2760955" y="2059620"/>
            <a:ext cx="5557422" cy="1544715"/>
          </a:xfrm>
          <a:prstGeom prst="bentConnector3">
            <a:avLst>
              <a:gd name="adj1" fmla="val 5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76C5E0B3-6FCE-892B-EB6C-72011BEBBBF7}"/>
              </a:ext>
            </a:extLst>
          </p:cNvPr>
          <p:cNvCxnSpPr/>
          <p:nvPr/>
        </p:nvCxnSpPr>
        <p:spPr>
          <a:xfrm rot="10800000">
            <a:off x="4838331" y="3045042"/>
            <a:ext cx="3524435" cy="1535837"/>
          </a:xfrm>
          <a:prstGeom prst="bentConnector3">
            <a:avLst>
              <a:gd name="adj1" fmla="val 217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87CF5B96-758E-E791-116D-5FEABC6567E3}"/>
              </a:ext>
            </a:extLst>
          </p:cNvPr>
          <p:cNvCxnSpPr/>
          <p:nvPr/>
        </p:nvCxnSpPr>
        <p:spPr>
          <a:xfrm rot="10800000">
            <a:off x="5539667" y="3744879"/>
            <a:ext cx="3355759" cy="1778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תיבת טקסט 19">
            <a:extLst>
              <a:ext uri="{FF2B5EF4-FFF2-40B4-BE49-F238E27FC236}">
                <a16:creationId xmlns:a16="http://schemas.microsoft.com/office/drawing/2014/main" id="{9F1014DF-C5FB-06EE-60DA-32E398B905B1}"/>
              </a:ext>
            </a:extLst>
          </p:cNvPr>
          <p:cNvSpPr txBox="1"/>
          <p:nvPr/>
        </p:nvSpPr>
        <p:spPr>
          <a:xfrm>
            <a:off x="8362766" y="6189766"/>
            <a:ext cx="3826274"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rPr>
              <a:t>כמו כן ה – </a:t>
            </a:r>
            <a:r>
              <a:rPr lang="en-US" sz="1400" b="1" dirty="0">
                <a:solidFill>
                  <a:schemeClr val="bg1"/>
                </a:solidFill>
              </a:rPr>
              <a:t>CLI</a:t>
            </a:r>
            <a:r>
              <a:rPr lang="he-IL" sz="1400" b="1" dirty="0">
                <a:solidFill>
                  <a:schemeClr val="bg1"/>
                </a:solidFill>
              </a:rPr>
              <a:t> יפתח את הדפדפן בכתובת ובפורט הרשומים</a:t>
            </a:r>
          </a:p>
        </p:txBody>
      </p:sp>
    </p:spTree>
    <p:extLst>
      <p:ext uri="{BB962C8B-B14F-4D97-AF65-F5344CB8AC3E}">
        <p14:creationId xmlns:p14="http://schemas.microsoft.com/office/powerpoint/2010/main" val="41989288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153717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לחיצה על כל אחד מהכפתורים לוקחת לפחות </a:t>
            </a:r>
            <a:r>
              <a:rPr lang="en-US" sz="2000" dirty="0">
                <a:solidFill>
                  <a:schemeClr val="bg1"/>
                </a:solidFill>
              </a:rPr>
              <a:t>1212ms</a:t>
            </a:r>
            <a:r>
              <a:rPr lang="he-IL" sz="2000" dirty="0">
                <a:solidFill>
                  <a:schemeClr val="bg1"/>
                </a:solidFill>
              </a:rPr>
              <a:t> וזאת בגלל שבכל פעם שמשתנה דינאמי משתנה, הקומפוננט נטענת מחדש והפונקציה </a:t>
            </a:r>
            <a:r>
              <a:rPr lang="en-US" sz="2000" dirty="0">
                <a:solidFill>
                  <a:schemeClr val="bg1"/>
                </a:solidFill>
              </a:rPr>
              <a:t>slowFunction</a:t>
            </a:r>
            <a:r>
              <a:rPr lang="he-IL" sz="2000" dirty="0">
                <a:solidFill>
                  <a:schemeClr val="bg1"/>
                </a:solidFill>
              </a:rPr>
              <a:t> נוצרת מחדש ומופעלת</a:t>
            </a:r>
          </a:p>
        </p:txBody>
      </p:sp>
      <p:pic>
        <p:nvPicPr>
          <p:cNvPr id="8" name="תמונה 7">
            <a:extLst>
              <a:ext uri="{FF2B5EF4-FFF2-40B4-BE49-F238E27FC236}">
                <a16:creationId xmlns:a16="http://schemas.microsoft.com/office/drawing/2014/main" id="{61098132-738C-2605-25EC-EDE352C7C0FF}"/>
              </a:ext>
            </a:extLst>
          </p:cNvPr>
          <p:cNvPicPr>
            <a:picLocks noChangeAspect="1"/>
          </p:cNvPicPr>
          <p:nvPr/>
        </p:nvPicPr>
        <p:blipFill>
          <a:blip r:embed="rId4"/>
          <a:stretch>
            <a:fillRect/>
          </a:stretch>
        </p:blipFill>
        <p:spPr>
          <a:xfrm>
            <a:off x="213934" y="2460506"/>
            <a:ext cx="7468819" cy="1936987"/>
          </a:xfrm>
          <a:prstGeom prst="rect">
            <a:avLst/>
          </a:prstGeom>
        </p:spPr>
      </p:pic>
    </p:spTree>
    <p:extLst>
      <p:ext uri="{BB962C8B-B14F-4D97-AF65-F5344CB8AC3E}">
        <p14:creationId xmlns:p14="http://schemas.microsoft.com/office/powerpoint/2010/main" val="39578917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90282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001435" y="555812"/>
            <a:ext cx="5043552" cy="889187"/>
          </a:xfrm>
        </p:spPr>
        <p:txBody>
          <a:bodyPr>
            <a:noAutofit/>
          </a:bodyPr>
          <a:lstStyle/>
          <a:p>
            <a:pPr algn="ctr"/>
            <a:r>
              <a:rPr lang="en-US" sz="5400" u="sng" dirty="0">
                <a:solidFill>
                  <a:schemeClr val="bg1"/>
                </a:solidFill>
                <a:latin typeface="Aharoni" panose="02010803020104030203" pitchFamily="2" charset="-79"/>
                <a:cs typeface="Aharoni" panose="02010803020104030203" pitchFamily="2" charset="-79"/>
              </a:rPr>
              <a:t>UseMemo.jsx</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144871" y="1364314"/>
            <a:ext cx="4900116" cy="339594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הקוד נשאר זהה מלבד השינויים הבאים</a:t>
            </a:r>
          </a:p>
          <a:p>
            <a:r>
              <a:rPr lang="he-IL" sz="2000" dirty="0">
                <a:solidFill>
                  <a:schemeClr val="bg1"/>
                </a:solidFill>
              </a:rPr>
              <a:t>נייבא את </a:t>
            </a:r>
            <a:r>
              <a:rPr lang="en-US" sz="2000" dirty="0">
                <a:solidFill>
                  <a:schemeClr val="bg1"/>
                </a:solidFill>
              </a:rPr>
              <a:t>useMemo</a:t>
            </a:r>
          </a:p>
          <a:p>
            <a:r>
              <a:rPr lang="he-IL" sz="2000" dirty="0">
                <a:solidFill>
                  <a:schemeClr val="bg1"/>
                </a:solidFill>
              </a:rPr>
              <a:t>נשנה את הערך של הקבוע </a:t>
            </a:r>
            <a:r>
              <a:rPr lang="en-US" sz="2000" dirty="0">
                <a:solidFill>
                  <a:schemeClr val="bg1"/>
                </a:solidFill>
              </a:rPr>
              <a:t>slowFunction</a:t>
            </a:r>
            <a:r>
              <a:rPr lang="he-IL" sz="2000" dirty="0">
                <a:solidFill>
                  <a:schemeClr val="bg1"/>
                </a:solidFill>
              </a:rPr>
              <a:t> להפעלת מטודת </a:t>
            </a:r>
            <a:r>
              <a:rPr lang="en-US" sz="2000" dirty="0">
                <a:solidFill>
                  <a:schemeClr val="bg1"/>
                </a:solidFill>
              </a:rPr>
              <a:t>useMemo</a:t>
            </a:r>
            <a:r>
              <a:rPr lang="he-IL" sz="2000" dirty="0">
                <a:solidFill>
                  <a:schemeClr val="bg1"/>
                </a:solidFill>
              </a:rPr>
              <a:t> שתקבל בפרמטר הראשון את הפונקציה הארוכה שיצרנו ובפרמטר השני מערך תלויות כך שהפונקציה תבנה מחדש רק כאשר יהיה שינוי במשתנה שנמצא בתוך מערך התלויות.</a:t>
            </a:r>
          </a:p>
          <a:p>
            <a:r>
              <a:rPr lang="he-IL" sz="2000" dirty="0">
                <a:solidFill>
                  <a:schemeClr val="bg1"/>
                </a:solidFill>
              </a:rPr>
              <a:t>נציג לגולש את הקבוע </a:t>
            </a:r>
            <a:r>
              <a:rPr lang="en-US" sz="2000" dirty="0">
                <a:solidFill>
                  <a:schemeClr val="bg1"/>
                </a:solidFill>
              </a:rPr>
              <a:t>slowFunction</a:t>
            </a:r>
            <a:r>
              <a:rPr lang="he-IL" sz="2000" dirty="0">
                <a:solidFill>
                  <a:schemeClr val="bg1"/>
                </a:solidFill>
              </a:rPr>
              <a:t> שערכו הוא הערך שיחזור ממטודת </a:t>
            </a:r>
            <a:r>
              <a:rPr lang="en-US" sz="2000" dirty="0">
                <a:solidFill>
                  <a:schemeClr val="bg1"/>
                </a:solidFill>
              </a:rPr>
              <a:t>useMemo</a:t>
            </a:r>
            <a:endParaRPr lang="he-IL" sz="2000" dirty="0">
              <a:solidFill>
                <a:schemeClr val="bg1"/>
              </a:solidFill>
            </a:endParaRPr>
          </a:p>
        </p:txBody>
      </p:sp>
      <p:sp>
        <p:nvSpPr>
          <p:cNvPr id="5" name="תיבת טקסט 4">
            <a:extLst>
              <a:ext uri="{FF2B5EF4-FFF2-40B4-BE49-F238E27FC236}">
                <a16:creationId xmlns:a16="http://schemas.microsoft.com/office/drawing/2014/main" id="{7D338286-D3FC-0685-73DD-28DFBB1E0EF1}"/>
              </a:ext>
            </a:extLst>
          </p:cNvPr>
          <p:cNvSpPr txBox="1"/>
          <p:nvPr/>
        </p:nvSpPr>
        <p:spPr>
          <a:xfrm>
            <a:off x="6682879" y="6386989"/>
            <a:ext cx="5268287"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rPr>
              <a:t>לא ניתן להעביר לפונקציה שבתוך </a:t>
            </a:r>
            <a:r>
              <a:rPr lang="en-US" sz="1400" b="1" dirty="0">
                <a:solidFill>
                  <a:schemeClr val="bg1"/>
                </a:solidFill>
              </a:rPr>
              <a:t>useMemo</a:t>
            </a:r>
            <a:r>
              <a:rPr lang="he-IL" sz="1400" b="1" dirty="0">
                <a:solidFill>
                  <a:schemeClr val="bg1"/>
                </a:solidFill>
              </a:rPr>
              <a:t> ערכים</a:t>
            </a:r>
          </a:p>
        </p:txBody>
      </p:sp>
      <p:pic>
        <p:nvPicPr>
          <p:cNvPr id="7" name="תמונה 6">
            <a:extLst>
              <a:ext uri="{FF2B5EF4-FFF2-40B4-BE49-F238E27FC236}">
                <a16:creationId xmlns:a16="http://schemas.microsoft.com/office/drawing/2014/main" id="{6057088B-318D-820D-8D69-DBCD6306412D}"/>
              </a:ext>
            </a:extLst>
          </p:cNvPr>
          <p:cNvPicPr>
            <a:picLocks noChangeAspect="1"/>
          </p:cNvPicPr>
          <p:nvPr/>
        </p:nvPicPr>
        <p:blipFill rotWithShape="1">
          <a:blip r:embed="rId4"/>
          <a:srcRect r="13021"/>
          <a:stretch/>
        </p:blipFill>
        <p:spPr>
          <a:xfrm>
            <a:off x="1" y="0"/>
            <a:ext cx="6176682" cy="6858000"/>
          </a:xfrm>
          <a:prstGeom prst="rect">
            <a:avLst/>
          </a:prstGeom>
        </p:spPr>
      </p:pic>
      <p:cxnSp>
        <p:nvCxnSpPr>
          <p:cNvPr id="9" name="מחבר: מרפקי 8">
            <a:extLst>
              <a:ext uri="{FF2B5EF4-FFF2-40B4-BE49-F238E27FC236}">
                <a16:creationId xmlns:a16="http://schemas.microsoft.com/office/drawing/2014/main" id="{5FBD9CB9-0F3A-C588-5011-D93966A9048B}"/>
              </a:ext>
            </a:extLst>
          </p:cNvPr>
          <p:cNvCxnSpPr>
            <a:cxnSpLocks/>
          </p:cNvCxnSpPr>
          <p:nvPr/>
        </p:nvCxnSpPr>
        <p:spPr>
          <a:xfrm rot="10800000">
            <a:off x="3567954" y="439274"/>
            <a:ext cx="6033247" cy="1515033"/>
          </a:xfrm>
          <a:prstGeom prst="bentConnector3">
            <a:avLst>
              <a:gd name="adj1" fmla="val 504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9763DF47-6E74-F142-4204-A007F4D075A4}"/>
              </a:ext>
            </a:extLst>
          </p:cNvPr>
          <p:cNvCxnSpPr/>
          <p:nvPr/>
        </p:nvCxnSpPr>
        <p:spPr>
          <a:xfrm flipH="1">
            <a:off x="3316941" y="2332882"/>
            <a:ext cx="4195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A0105F94-B960-D2E6-F07F-800265EFBBC9}"/>
              </a:ext>
            </a:extLst>
          </p:cNvPr>
          <p:cNvCxnSpPr/>
          <p:nvPr/>
        </p:nvCxnSpPr>
        <p:spPr>
          <a:xfrm rot="10800000">
            <a:off x="6024282" y="3959615"/>
            <a:ext cx="1344706" cy="124742"/>
          </a:xfrm>
          <a:prstGeom prst="bentConnector3">
            <a:avLst>
              <a:gd name="adj1" fmla="val 6133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07213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153717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הפעם הטעינה הראשונית לוקחת </a:t>
            </a:r>
            <a:r>
              <a:rPr lang="en-US" sz="2000" dirty="0">
                <a:solidFill>
                  <a:schemeClr val="bg1"/>
                </a:solidFill>
              </a:rPr>
              <a:t>2549</a:t>
            </a:r>
          </a:p>
          <a:p>
            <a:pPr marL="0" indent="0">
              <a:buNone/>
            </a:pPr>
            <a:r>
              <a:rPr lang="he-IL" sz="2000" dirty="0">
                <a:solidFill>
                  <a:schemeClr val="bg1"/>
                </a:solidFill>
              </a:rPr>
              <a:t>לחיצה על כפתור </a:t>
            </a:r>
            <a:r>
              <a:rPr lang="en-US" sz="2000" dirty="0">
                <a:solidFill>
                  <a:schemeClr val="bg1"/>
                </a:solidFill>
              </a:rPr>
              <a:t>age</a:t>
            </a:r>
            <a:r>
              <a:rPr lang="he-IL" sz="2000" dirty="0">
                <a:solidFill>
                  <a:schemeClr val="bg1"/>
                </a:solidFill>
              </a:rPr>
              <a:t> לוקחת </a:t>
            </a:r>
            <a:r>
              <a:rPr lang="en-US" sz="2000" dirty="0">
                <a:solidFill>
                  <a:schemeClr val="bg1"/>
                </a:solidFill>
              </a:rPr>
              <a:t>2352</a:t>
            </a:r>
          </a:p>
          <a:p>
            <a:pPr marL="0" indent="0">
              <a:buNone/>
            </a:pPr>
            <a:r>
              <a:rPr lang="he-IL" sz="2000" dirty="0">
                <a:solidFill>
                  <a:schemeClr val="bg1"/>
                </a:solidFill>
              </a:rPr>
              <a:t>אולם לחיצה על כפתור </a:t>
            </a:r>
            <a:r>
              <a:rPr lang="en-US" sz="2000" dirty="0">
                <a:solidFill>
                  <a:schemeClr val="bg1"/>
                </a:solidFill>
              </a:rPr>
              <a:t>HEIGHT</a:t>
            </a:r>
            <a:r>
              <a:rPr lang="he-IL" sz="2000" dirty="0">
                <a:solidFill>
                  <a:schemeClr val="bg1"/>
                </a:solidFill>
              </a:rPr>
              <a:t> לא נרשמת כפעולה שלקחה זמן רב</a:t>
            </a:r>
          </a:p>
        </p:txBody>
      </p:sp>
      <p:pic>
        <p:nvPicPr>
          <p:cNvPr id="6" name="תמונה 5">
            <a:extLst>
              <a:ext uri="{FF2B5EF4-FFF2-40B4-BE49-F238E27FC236}">
                <a16:creationId xmlns:a16="http://schemas.microsoft.com/office/drawing/2014/main" id="{5D14C623-F317-5B28-6468-4267800F7543}"/>
              </a:ext>
            </a:extLst>
          </p:cNvPr>
          <p:cNvPicPr>
            <a:picLocks noChangeAspect="1"/>
          </p:cNvPicPr>
          <p:nvPr/>
        </p:nvPicPr>
        <p:blipFill>
          <a:blip r:embed="rId4"/>
          <a:stretch>
            <a:fillRect/>
          </a:stretch>
        </p:blipFill>
        <p:spPr>
          <a:xfrm>
            <a:off x="358283" y="2549677"/>
            <a:ext cx="7189999" cy="1758646"/>
          </a:xfrm>
          <a:prstGeom prst="rect">
            <a:avLst/>
          </a:prstGeom>
        </p:spPr>
      </p:pic>
      <p:cxnSp>
        <p:nvCxnSpPr>
          <p:cNvPr id="9" name="מחבר: מרפקי 8">
            <a:extLst>
              <a:ext uri="{FF2B5EF4-FFF2-40B4-BE49-F238E27FC236}">
                <a16:creationId xmlns:a16="http://schemas.microsoft.com/office/drawing/2014/main" id="{A7245FE6-7B64-8874-9642-127971A5B311}"/>
              </a:ext>
            </a:extLst>
          </p:cNvPr>
          <p:cNvCxnSpPr>
            <a:cxnSpLocks/>
          </p:cNvCxnSpPr>
          <p:nvPr/>
        </p:nvCxnSpPr>
        <p:spPr>
          <a:xfrm rot="10800000" flipV="1">
            <a:off x="5325036" y="3254185"/>
            <a:ext cx="2850778" cy="385485"/>
          </a:xfrm>
          <a:prstGeom prst="bentConnector3">
            <a:avLst>
              <a:gd name="adj1" fmla="val 172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393B77F2-6AFC-FE10-E782-8FDFB4997874}"/>
              </a:ext>
            </a:extLst>
          </p:cNvPr>
          <p:cNvCxnSpPr/>
          <p:nvPr/>
        </p:nvCxnSpPr>
        <p:spPr>
          <a:xfrm rot="10800000" flipV="1">
            <a:off x="5325036" y="3739537"/>
            <a:ext cx="3254189" cy="258721"/>
          </a:xfrm>
          <a:prstGeom prst="bentConnector3">
            <a:avLst>
              <a:gd name="adj1" fmla="val 276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0681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639598"/>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axios</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69615" y="3637429"/>
            <a:ext cx="8646851" cy="819713"/>
          </a:xfrm>
          <a:effectLst>
            <a:outerShdw blurRad="50800" dist="38100" dir="2700000" algn="tl" rotWithShape="0">
              <a:prstClr val="black">
                <a:alpha val="40000"/>
              </a:prstClr>
            </a:outerShdw>
          </a:effectLst>
        </p:spPr>
        <p:txBody>
          <a:bodyPr>
            <a:normAutofit/>
          </a:bodyPr>
          <a:lstStyle/>
          <a:p>
            <a:pPr marL="0" indent="0" algn="ctr">
              <a:buNone/>
            </a:pPr>
            <a:r>
              <a:rPr lang="en-US" sz="2800" b="1" dirty="0">
                <a:solidFill>
                  <a:schemeClr val="bg1"/>
                </a:solidFill>
                <a:latin typeface="almoniNeue"/>
              </a:rPr>
              <a:t>Promise based HTTP client for the browser and node.js</a:t>
            </a:r>
            <a:endParaRPr lang="en-US"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D63F645-D894-16F0-A34A-EB67E963AB85}"/>
              </a:ext>
            </a:extLst>
          </p:cNvPr>
          <p:cNvSpPr txBox="1"/>
          <p:nvPr/>
        </p:nvSpPr>
        <p:spPr>
          <a:xfrm>
            <a:off x="1766656" y="4130653"/>
            <a:ext cx="8640932" cy="369332"/>
          </a:xfrm>
          <a:prstGeom prst="rect">
            <a:avLst/>
          </a:prstGeom>
          <a:noFill/>
        </p:spPr>
        <p:txBody>
          <a:bodyPr wrap="square">
            <a:spAutoFit/>
          </a:bodyPr>
          <a:lstStyle/>
          <a:p>
            <a:pPr algn="ctr"/>
            <a:r>
              <a:rPr lang="he-IL" dirty="0">
                <a:hlinkClick r:id="rId7"/>
              </a:rPr>
              <a:t>https://axios-http.com/docs/intro</a:t>
            </a:r>
            <a:r>
              <a:rPr lang="he-IL" dirty="0"/>
              <a:t> </a:t>
            </a:r>
          </a:p>
        </p:txBody>
      </p:sp>
      <p:sp>
        <p:nvSpPr>
          <p:cNvPr id="2" name="תיבת טקסט 1">
            <a:extLst>
              <a:ext uri="{FF2B5EF4-FFF2-40B4-BE49-F238E27FC236}">
                <a16:creationId xmlns:a16="http://schemas.microsoft.com/office/drawing/2014/main" id="{B22E315B-64D7-C7C3-9EC9-EC829D77543C}"/>
              </a:ext>
            </a:extLst>
          </p:cNvPr>
          <p:cNvSpPr txBox="1"/>
          <p:nvPr/>
        </p:nvSpPr>
        <p:spPr>
          <a:xfrm>
            <a:off x="2670048" y="4968871"/>
            <a:ext cx="6633343" cy="307777"/>
          </a:xfrm>
          <a:prstGeom prst="rect">
            <a:avLst/>
          </a:prstGeom>
          <a:noFill/>
        </p:spPr>
        <p:txBody>
          <a:bodyPr wrap="square" rtlCol="1">
            <a:spAutoFit/>
          </a:bodyPr>
          <a:lstStyle/>
          <a:p>
            <a:r>
              <a:rPr lang="he-IL" sz="1400" b="1" dirty="0">
                <a:solidFill>
                  <a:schemeClr val="bg1"/>
                </a:solidFill>
              </a:rPr>
              <a:t>לפני חלק זה יש להוריד את הסרבר של </a:t>
            </a:r>
            <a:r>
              <a:rPr lang="en-US" sz="1400" b="1" dirty="0">
                <a:solidFill>
                  <a:schemeClr val="bg1"/>
                </a:solidFill>
              </a:rPr>
              <a:t>node.js</a:t>
            </a:r>
            <a:r>
              <a:rPr lang="he-IL" sz="1400" b="1" dirty="0">
                <a:solidFill>
                  <a:schemeClr val="bg1"/>
                </a:solidFill>
              </a:rPr>
              <a:t> ולעבור על המצגת של התקנת </a:t>
            </a:r>
            <a:r>
              <a:rPr lang="en-US" sz="1400" b="1" dirty="0">
                <a:solidFill>
                  <a:schemeClr val="bg1"/>
                </a:solidFill>
              </a:rPr>
              <a:t>mongodb</a:t>
            </a:r>
            <a:r>
              <a:rPr lang="he-IL" sz="1400" b="1" dirty="0">
                <a:solidFill>
                  <a:schemeClr val="bg1"/>
                </a:solidFill>
              </a:rPr>
              <a:t> </a:t>
            </a:r>
          </a:p>
        </p:txBody>
      </p:sp>
    </p:spTree>
    <p:extLst>
      <p:ext uri="{BB962C8B-B14F-4D97-AF65-F5344CB8AC3E}">
        <p14:creationId xmlns:p14="http://schemas.microsoft.com/office/powerpoint/2010/main" val="29151190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245594" y="1189606"/>
            <a:ext cx="6339394" cy="4474347"/>
          </a:xfrm>
          <a:effectLst>
            <a:outerShdw blurRad="50800" dist="38100" dir="2700000" algn="tl" rotWithShape="0">
              <a:prstClr val="black">
                <a:alpha val="40000"/>
              </a:prstClr>
            </a:outerShdw>
          </a:effectLst>
        </p:spPr>
        <p:txBody>
          <a:bodyPr anchor="ctr">
            <a:normAutofit/>
          </a:bodyPr>
          <a:lstStyle/>
          <a:p>
            <a:pPr marL="0" indent="0" algn="l" rtl="0">
              <a:buNone/>
            </a:pPr>
            <a:r>
              <a:rPr lang="en-US" dirty="0">
                <a:solidFill>
                  <a:schemeClr val="bg1"/>
                </a:solidFill>
              </a:rPr>
              <a:t>Axios is a simple promise-based HTTP client for the browser and node.js. Axios provides a simple to use library in a small package with a very extensible interface.</a:t>
            </a:r>
          </a:p>
        </p:txBody>
      </p:sp>
      <p:pic>
        <p:nvPicPr>
          <p:cNvPr id="5" name="גרפיקה 4" descr="זכוכית מגדלת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34302558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Benefits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סימן אגודל למעלה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572000" y="308499"/>
            <a:ext cx="7398798" cy="6343094"/>
          </a:xfrm>
          <a:prstGeom prst="rect">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53093590"/>
              </p:ext>
            </p:extLst>
          </p:nvPr>
        </p:nvGraphicFramePr>
        <p:xfrm>
          <a:off x="5388491" y="644566"/>
          <a:ext cx="5756198" cy="56709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99311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4800" dirty="0">
                <a:solidFill>
                  <a:schemeClr val="bg1"/>
                </a:solidFill>
              </a:rPr>
              <a:t>Installation</a:t>
            </a:r>
            <a:endParaRPr lang="he-IL" sz="2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lgn="ctr" rtl="0">
              <a:buNone/>
            </a:pPr>
            <a:r>
              <a:rPr lang="en-US" sz="3200" dirty="0">
                <a:solidFill>
                  <a:schemeClr val="bg1"/>
                </a:solidFill>
              </a:rPr>
              <a:t>npm i axios</a:t>
            </a:r>
            <a:endParaRPr lang="he-IL" sz="3200" dirty="0">
              <a:solidFill>
                <a:schemeClr val="bg1"/>
              </a:solidFill>
            </a:endParaRPr>
          </a:p>
        </p:txBody>
      </p:sp>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213001817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575177" y="1769425"/>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27920" y="2791742"/>
            <a:ext cx="6015999" cy="2862322"/>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src/cards/hooks/useCards.js</a:t>
            </a:r>
            <a:endParaRPr lang="he-IL" sz="2000" b="1" dirty="0">
              <a:solidFill>
                <a:schemeClr val="bg1"/>
              </a:solidFill>
              <a:latin typeface="almoniNeue"/>
            </a:endParaRPr>
          </a:p>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src/cards/service/cardApiService.js</a:t>
            </a:r>
            <a:endParaRPr lang="he-IL" sz="2000" b="1" dirty="0">
              <a:solidFill>
                <a:schemeClr val="bg1"/>
              </a:solidFill>
              <a:latin typeface="almoniNeue"/>
            </a:endParaRPr>
          </a:p>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src/component/Error.jsx</a:t>
            </a:r>
            <a:endParaRPr lang="he-IL" sz="2000" b="1" dirty="0">
              <a:solidFill>
                <a:schemeClr val="bg1"/>
              </a:solidFill>
              <a:latin typeface="almoniNeue"/>
            </a:endParaRPr>
          </a:p>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src/component/Spinner.jsx</a:t>
            </a:r>
            <a:endParaRPr lang="he-IL" sz="2000" b="1" dirty="0">
              <a:solidFill>
                <a:schemeClr val="bg1"/>
              </a:solidFill>
              <a:latin typeface="almoniNeue"/>
            </a:endParaRPr>
          </a:p>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src/hooks/useAxios.js</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43409216-A551-2AC8-E68F-1A55B214EFF8}"/>
              </a:ext>
            </a:extLst>
          </p:cNvPr>
          <p:cNvPicPr>
            <a:picLocks noChangeAspect="1"/>
          </p:cNvPicPr>
          <p:nvPr/>
        </p:nvPicPr>
        <p:blipFill>
          <a:blip r:embed="rId4"/>
          <a:stretch>
            <a:fillRect/>
          </a:stretch>
        </p:blipFill>
        <p:spPr>
          <a:xfrm>
            <a:off x="529487" y="703122"/>
            <a:ext cx="2595453" cy="5451755"/>
          </a:xfrm>
          <a:prstGeom prst="rect">
            <a:avLst/>
          </a:prstGeom>
        </p:spPr>
      </p:pic>
    </p:spTree>
    <p:extLst>
      <p:ext uri="{BB962C8B-B14F-4D97-AF65-F5344CB8AC3E}">
        <p14:creationId xmlns:p14="http://schemas.microsoft.com/office/powerpoint/2010/main" val="17673382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20782"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7" y="1937548"/>
            <a:ext cx="4679916"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cardApiService</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215036"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מודול שירכז את הקריאות מצד לקוח לצד שרת לצורך ביצוע פעולות ה – </a:t>
            </a:r>
            <a:r>
              <a:rPr lang="en-US" sz="2400" dirty="0">
                <a:solidFill>
                  <a:schemeClr val="bg1"/>
                </a:solidFill>
              </a:rPr>
              <a:t>CRUD</a:t>
            </a:r>
            <a:r>
              <a:rPr lang="he-IL" sz="2400" dirty="0">
                <a:solidFill>
                  <a:schemeClr val="bg1"/>
                </a:solidFill>
              </a:rPr>
              <a:t> על כרטיס/ כרטיסים</a:t>
            </a:r>
            <a:endParaRPr lang="en-US"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כרטיס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616991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134471"/>
            <a:ext cx="4054136" cy="591670"/>
          </a:xfrm>
        </p:spPr>
        <p:txBody>
          <a:bodyPr>
            <a:noAutofit/>
          </a:bodyPr>
          <a:lstStyle/>
          <a:p>
            <a:pPr algn="ctr"/>
            <a:r>
              <a:rPr lang="en-US" sz="4000" u="sng" dirty="0">
                <a:solidFill>
                  <a:schemeClr val="bg1"/>
                </a:solidFill>
                <a:latin typeface="Grotesque" panose="020B0504020202020204" pitchFamily="34" charset="0"/>
                <a:cs typeface="Aharoni" panose="02010803020104030203" pitchFamily="2" charset="-79"/>
              </a:rPr>
              <a:t>cardService.js</a:t>
            </a:r>
            <a:endParaRPr lang="he-IL" sz="40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726142"/>
            <a:ext cx="4054136" cy="606014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מופע מספריית </a:t>
            </a:r>
            <a:r>
              <a:rPr lang="en-US" sz="2000" dirty="0">
                <a:solidFill>
                  <a:schemeClr val="bg1"/>
                </a:solidFill>
              </a:rPr>
              <a:t>axios</a:t>
            </a:r>
            <a:r>
              <a:rPr lang="he-IL" sz="2000" dirty="0">
                <a:solidFill>
                  <a:schemeClr val="bg1"/>
                </a:solidFill>
              </a:rPr>
              <a:t> לתוך משתנה בשם </a:t>
            </a:r>
            <a:r>
              <a:rPr lang="en-US" sz="2000" dirty="0">
                <a:solidFill>
                  <a:schemeClr val="bg1"/>
                </a:solidFill>
              </a:rPr>
              <a:t>axios</a:t>
            </a:r>
            <a:r>
              <a:rPr lang="he-IL" sz="2000" dirty="0">
                <a:solidFill>
                  <a:schemeClr val="bg1"/>
                </a:solidFill>
              </a:rPr>
              <a:t> </a:t>
            </a:r>
          </a:p>
          <a:p>
            <a:r>
              <a:rPr lang="he-IL" sz="2000" dirty="0">
                <a:solidFill>
                  <a:schemeClr val="bg1"/>
                </a:solidFill>
              </a:rPr>
              <a:t>נקשר בין המודול הזה למודול של </a:t>
            </a:r>
            <a:r>
              <a:rPr lang="en-US" sz="2000" dirty="0">
                <a:solidFill>
                  <a:schemeClr val="bg1"/>
                </a:solidFill>
              </a:rPr>
              <a:t>axiosService</a:t>
            </a:r>
            <a:r>
              <a:rPr lang="he-IL" sz="2000" dirty="0">
                <a:solidFill>
                  <a:schemeClr val="bg1"/>
                </a:solidFill>
              </a:rPr>
              <a:t> על ידי ייבוא המודול </a:t>
            </a:r>
          </a:p>
          <a:p>
            <a:r>
              <a:rPr lang="he-IL" sz="2000" dirty="0">
                <a:solidFill>
                  <a:schemeClr val="bg1"/>
                </a:solidFill>
              </a:rPr>
              <a:t>ניצור קבוע בשם </a:t>
            </a:r>
            <a:r>
              <a:rPr lang="en-US" sz="2000" dirty="0">
                <a:solidFill>
                  <a:schemeClr val="bg1"/>
                </a:solidFill>
              </a:rPr>
              <a:t>apiUrl</a:t>
            </a:r>
            <a:r>
              <a:rPr lang="he-IL" sz="2000" dirty="0">
                <a:solidFill>
                  <a:schemeClr val="bg1"/>
                </a:solidFill>
              </a:rPr>
              <a:t> שערכו יהיה או הערך שיחזור מ </a:t>
            </a:r>
            <a:r>
              <a:rPr lang="en-US" sz="2000" dirty="0">
                <a:solidFill>
                  <a:schemeClr val="bg1"/>
                </a:solidFill>
              </a:rPr>
              <a:t>process.env.REACT_APP_API_URL</a:t>
            </a:r>
            <a:r>
              <a:rPr lang="he-IL" sz="2000" dirty="0">
                <a:solidFill>
                  <a:schemeClr val="bg1"/>
                </a:solidFill>
              </a:rPr>
              <a:t> או הכתובת הרשומה</a:t>
            </a:r>
          </a:p>
          <a:p>
            <a:r>
              <a:rPr lang="he-IL" sz="2000" dirty="0">
                <a:solidFill>
                  <a:schemeClr val="bg1"/>
                </a:solidFill>
              </a:rPr>
              <a:t>ניצור קבוע בשם </a:t>
            </a:r>
            <a:r>
              <a:rPr lang="en-US" sz="2000" dirty="0">
                <a:solidFill>
                  <a:schemeClr val="bg1"/>
                </a:solidFill>
              </a:rPr>
              <a:t>getCards</a:t>
            </a:r>
            <a:r>
              <a:rPr lang="he-IL" sz="2000" dirty="0">
                <a:solidFill>
                  <a:schemeClr val="bg1"/>
                </a:solidFill>
              </a:rPr>
              <a:t> ונייצא אותו כמפתח באובייקט </a:t>
            </a:r>
            <a:r>
              <a:rPr lang="en-US" sz="2000" dirty="0">
                <a:solidFill>
                  <a:schemeClr val="bg1"/>
                </a:solidFill>
              </a:rPr>
              <a:t>exports</a:t>
            </a:r>
            <a:r>
              <a:rPr lang="he-IL" sz="2000" dirty="0">
                <a:solidFill>
                  <a:schemeClr val="bg1"/>
                </a:solidFill>
              </a:rPr>
              <a:t> שערכו יהיה פונקציה אסינכרונית </a:t>
            </a:r>
          </a:p>
          <a:p>
            <a:pPr lvl="1"/>
            <a:r>
              <a:rPr lang="he-IL" sz="1700" dirty="0">
                <a:solidFill>
                  <a:schemeClr val="bg1"/>
                </a:solidFill>
              </a:rPr>
              <a:t>שתחלץ את המשתנה </a:t>
            </a:r>
            <a:r>
              <a:rPr lang="en-US" sz="1700" dirty="0">
                <a:solidFill>
                  <a:schemeClr val="bg1"/>
                </a:solidFill>
              </a:rPr>
              <a:t>data</a:t>
            </a:r>
            <a:r>
              <a:rPr lang="he-IL" sz="1700" dirty="0">
                <a:solidFill>
                  <a:schemeClr val="bg1"/>
                </a:solidFill>
              </a:rPr>
              <a:t> מתוך הערך שיחזור מהפעלת המטודה האסינכרונית של </a:t>
            </a:r>
            <a:r>
              <a:rPr lang="en-US" sz="1700" dirty="0">
                <a:solidFill>
                  <a:schemeClr val="bg1"/>
                </a:solidFill>
              </a:rPr>
              <a:t>axios.get</a:t>
            </a:r>
            <a:r>
              <a:rPr lang="he-IL" sz="1700" dirty="0">
                <a:solidFill>
                  <a:schemeClr val="bg1"/>
                </a:solidFill>
              </a:rPr>
              <a:t> אליה נעביר כארגומנט את הכתובת אליה תשלח הבקשה</a:t>
            </a:r>
          </a:p>
          <a:p>
            <a:pPr lvl="1"/>
            <a:r>
              <a:rPr lang="he-IL" sz="1700" dirty="0">
                <a:solidFill>
                  <a:schemeClr val="bg1"/>
                </a:solidFill>
              </a:rPr>
              <a:t>נחזיר את הקבוע </a:t>
            </a:r>
            <a:r>
              <a:rPr lang="en-US" sz="1700" dirty="0">
                <a:solidFill>
                  <a:schemeClr val="bg1"/>
                </a:solidFill>
              </a:rPr>
              <a:t>date</a:t>
            </a:r>
          </a:p>
          <a:p>
            <a:pPr lvl="1"/>
            <a:r>
              <a:rPr lang="he-IL" sz="1700" dirty="0">
                <a:solidFill>
                  <a:schemeClr val="bg1"/>
                </a:solidFill>
              </a:rPr>
              <a:t>אם תהיה שגיאה נתפוס אותה באמצעות מנגנון </a:t>
            </a:r>
            <a:r>
              <a:rPr lang="en-US" sz="1700" dirty="0">
                <a:solidFill>
                  <a:schemeClr val="bg1"/>
                </a:solidFill>
              </a:rPr>
              <a:t>try &amp; catch</a:t>
            </a:r>
            <a:r>
              <a:rPr lang="he-IL" sz="1700" dirty="0">
                <a:solidFill>
                  <a:schemeClr val="bg1"/>
                </a:solidFill>
              </a:rPr>
              <a:t> ונחזיר </a:t>
            </a:r>
            <a:r>
              <a:rPr lang="en-US" sz="1700" dirty="0">
                <a:solidFill>
                  <a:schemeClr val="bg1"/>
                </a:solidFill>
              </a:rPr>
              <a:t>Promise.reject</a:t>
            </a:r>
            <a:r>
              <a:rPr lang="he-IL" sz="1700" dirty="0">
                <a:solidFill>
                  <a:schemeClr val="bg1"/>
                </a:solidFill>
              </a:rPr>
              <a:t> עם הודעת השגיאה</a:t>
            </a:r>
          </a:p>
        </p:txBody>
      </p:sp>
      <p:pic>
        <p:nvPicPr>
          <p:cNvPr id="6" name="תמונה 5">
            <a:extLst>
              <a:ext uri="{FF2B5EF4-FFF2-40B4-BE49-F238E27FC236}">
                <a16:creationId xmlns:a16="http://schemas.microsoft.com/office/drawing/2014/main" id="{8E8F42E7-D003-EFB1-99D3-CD623B914B5D}"/>
              </a:ext>
            </a:extLst>
          </p:cNvPr>
          <p:cNvPicPr>
            <a:picLocks noChangeAspect="1"/>
          </p:cNvPicPr>
          <p:nvPr/>
        </p:nvPicPr>
        <p:blipFill>
          <a:blip r:embed="rId4"/>
          <a:stretch>
            <a:fillRect/>
          </a:stretch>
        </p:blipFill>
        <p:spPr>
          <a:xfrm>
            <a:off x="392178" y="1726820"/>
            <a:ext cx="7116769" cy="3404359"/>
          </a:xfrm>
          <a:prstGeom prst="rect">
            <a:avLst/>
          </a:prstGeom>
        </p:spPr>
      </p:pic>
      <p:cxnSp>
        <p:nvCxnSpPr>
          <p:cNvPr id="10" name="מחבר: מרפקי 9">
            <a:extLst>
              <a:ext uri="{FF2B5EF4-FFF2-40B4-BE49-F238E27FC236}">
                <a16:creationId xmlns:a16="http://schemas.microsoft.com/office/drawing/2014/main" id="{E2F8EF82-DDB9-2358-C9AB-736320117894}"/>
              </a:ext>
            </a:extLst>
          </p:cNvPr>
          <p:cNvCxnSpPr>
            <a:cxnSpLocks/>
          </p:cNvCxnSpPr>
          <p:nvPr/>
        </p:nvCxnSpPr>
        <p:spPr>
          <a:xfrm rot="10800000" flipV="1">
            <a:off x="2581835" y="1523999"/>
            <a:ext cx="5988424" cy="842683"/>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C58239F9-0646-4E08-45EA-CAAB552CA144}"/>
              </a:ext>
            </a:extLst>
          </p:cNvPr>
          <p:cNvCxnSpPr/>
          <p:nvPr/>
        </p:nvCxnSpPr>
        <p:spPr>
          <a:xfrm rot="10800000" flipV="1">
            <a:off x="4410636" y="2366682"/>
            <a:ext cx="4069977" cy="251012"/>
          </a:xfrm>
          <a:prstGeom prst="bentConnector3">
            <a:avLst>
              <a:gd name="adj1" fmla="val 929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8F2D920B-1A78-6A1D-73B2-82F6F0BF4341}"/>
              </a:ext>
            </a:extLst>
          </p:cNvPr>
          <p:cNvCxnSpPr/>
          <p:nvPr/>
        </p:nvCxnSpPr>
        <p:spPr>
          <a:xfrm rot="10800000" flipV="1">
            <a:off x="7431742" y="2725270"/>
            <a:ext cx="858823" cy="379315"/>
          </a:xfrm>
          <a:prstGeom prst="bentConnector3">
            <a:avLst>
              <a:gd name="adj1" fmla="val 67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FFE9E747-EF55-97B0-BD33-5835F21C9B32}"/>
              </a:ext>
            </a:extLst>
          </p:cNvPr>
          <p:cNvCxnSpPr/>
          <p:nvPr/>
        </p:nvCxnSpPr>
        <p:spPr>
          <a:xfrm rot="10800000">
            <a:off x="4410637" y="3429000"/>
            <a:ext cx="3616073" cy="461681"/>
          </a:xfrm>
          <a:prstGeom prst="bentConnector3">
            <a:avLst>
              <a:gd name="adj1" fmla="val 7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A09125B5-92DA-99E7-761A-FD476DAACBEE}"/>
              </a:ext>
            </a:extLst>
          </p:cNvPr>
          <p:cNvCxnSpPr/>
          <p:nvPr/>
        </p:nvCxnSpPr>
        <p:spPr>
          <a:xfrm rot="10800000">
            <a:off x="6096001" y="3976690"/>
            <a:ext cx="2384613" cy="640135"/>
          </a:xfrm>
          <a:prstGeom prst="bentConnector3">
            <a:avLst>
              <a:gd name="adj1" fmla="val 349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2B98BB0D-DDB5-D41F-A038-34CBE1BE835E}"/>
              </a:ext>
            </a:extLst>
          </p:cNvPr>
          <p:cNvCxnSpPr/>
          <p:nvPr/>
        </p:nvCxnSpPr>
        <p:spPr>
          <a:xfrm rot="10800000">
            <a:off x="2581836" y="4138475"/>
            <a:ext cx="6813177" cy="1536047"/>
          </a:xfrm>
          <a:prstGeom prst="bentConnector3">
            <a:avLst>
              <a:gd name="adj1" fmla="val 3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מרפקי 32">
            <a:extLst>
              <a:ext uri="{FF2B5EF4-FFF2-40B4-BE49-F238E27FC236}">
                <a16:creationId xmlns:a16="http://schemas.microsoft.com/office/drawing/2014/main" id="{BECA7B73-0A8D-CAA3-7A73-C1CE3659859A}"/>
              </a:ext>
            </a:extLst>
          </p:cNvPr>
          <p:cNvCxnSpPr/>
          <p:nvPr/>
        </p:nvCxnSpPr>
        <p:spPr>
          <a:xfrm rot="10800000">
            <a:off x="2689413" y="4714593"/>
            <a:ext cx="5601153" cy="1465872"/>
          </a:xfrm>
          <a:prstGeom prst="bentConnector3">
            <a:avLst>
              <a:gd name="adj1" fmla="val 1000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777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51053" y="2476869"/>
            <a:ext cx="3826274" cy="870011"/>
          </a:xfrm>
        </p:spPr>
        <p:txBody>
          <a:bodyPr>
            <a:normAutofit fontScale="90000"/>
          </a:bodyPr>
          <a:lstStyle/>
          <a:p>
            <a:pPr algn="ctr"/>
            <a:r>
              <a:rPr lang="he-IL" sz="5400" u="sng" dirty="0">
                <a:solidFill>
                  <a:schemeClr val="bg1"/>
                </a:solidFill>
                <a:latin typeface="Aharoni" panose="02010803020104030203" pitchFamily="2" charset="-79"/>
                <a:cs typeface="Aharoni" panose="02010803020104030203" pitchFamily="2" charset="-79"/>
              </a:rPr>
              <a:t>התוצאה בדפדפן</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3" y="3346881"/>
            <a:ext cx="3907654" cy="967668"/>
          </a:xfrm>
          <a:effectLst>
            <a:outerShdw blurRad="50800" dist="38100" dir="2700000" algn="tl" rotWithShape="0">
              <a:prstClr val="black">
                <a:alpha val="40000"/>
              </a:prstClr>
            </a:outerShdw>
          </a:effectLst>
        </p:spPr>
        <p:txBody>
          <a:bodyPr>
            <a:normAutofit/>
          </a:bodyPr>
          <a:lstStyle/>
          <a:p>
            <a:pPr marL="0" indent="0" algn="r">
              <a:buNone/>
            </a:pPr>
            <a:r>
              <a:rPr lang="he-IL" sz="2000" dirty="0">
                <a:solidFill>
                  <a:schemeClr val="bg1"/>
                </a:solidFill>
              </a:rPr>
              <a:t>אם לא התקבלה שגיאה והכול תקין אנו אמורים לראות בדפדפן את התצוגה הבאה</a:t>
            </a:r>
          </a:p>
        </p:txBody>
      </p:sp>
      <p:pic>
        <p:nvPicPr>
          <p:cNvPr id="6" name="תמונה 5">
            <a:extLst>
              <a:ext uri="{FF2B5EF4-FFF2-40B4-BE49-F238E27FC236}">
                <a16:creationId xmlns:a16="http://schemas.microsoft.com/office/drawing/2014/main" id="{4380AAF9-708B-F3C3-AA67-87BD5A2A83E2}"/>
              </a:ext>
            </a:extLst>
          </p:cNvPr>
          <p:cNvPicPr>
            <a:picLocks noChangeAspect="1"/>
          </p:cNvPicPr>
          <p:nvPr/>
        </p:nvPicPr>
        <p:blipFill>
          <a:blip r:embed="rId4"/>
          <a:stretch>
            <a:fillRect/>
          </a:stretch>
        </p:blipFill>
        <p:spPr>
          <a:xfrm>
            <a:off x="239696" y="248574"/>
            <a:ext cx="7649776" cy="6320901"/>
          </a:xfrm>
          <a:prstGeom prst="rect">
            <a:avLst/>
          </a:prstGeom>
        </p:spPr>
      </p:pic>
    </p:spTree>
    <p:extLst>
      <p:ext uri="{BB962C8B-B14F-4D97-AF65-F5344CB8AC3E}">
        <p14:creationId xmlns:p14="http://schemas.microsoft.com/office/powerpoint/2010/main" val="42663781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920753"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010400" y="1979512"/>
            <a:ext cx="5061480" cy="783846"/>
          </a:xfrm>
        </p:spPr>
        <p:txBody>
          <a:bodyPr>
            <a:noAutofit/>
          </a:bodyPr>
          <a:lstStyle/>
          <a:p>
            <a:pPr algn="ctr"/>
            <a:r>
              <a:rPr lang="en-US" sz="4800" u="sng" dirty="0">
                <a:solidFill>
                  <a:schemeClr val="bg1"/>
                </a:solidFill>
                <a:latin typeface="Arial Black" panose="020B0A04020102020204" pitchFamily="34" charset="0"/>
                <a:cs typeface="Aharoni" panose="02010803020104030203" pitchFamily="2" charset="-79"/>
              </a:rPr>
              <a:t>Error.jsx</a:t>
            </a:r>
            <a:endParaRPr lang="he-IL" sz="4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010400" y="2763359"/>
            <a:ext cx="5061480" cy="209551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יצירת קומפוננט למקרה ויש שגיאות שמתקבלות מהשרת</a:t>
            </a:r>
          </a:p>
          <a:p>
            <a:r>
              <a:rPr lang="he-IL" sz="2000" dirty="0">
                <a:solidFill>
                  <a:schemeClr val="bg1"/>
                </a:solidFill>
              </a:rPr>
              <a:t>הקומפוננט תקבל בפרמטר </a:t>
            </a:r>
            <a:r>
              <a:rPr lang="en-US" sz="2000" dirty="0">
                <a:solidFill>
                  <a:schemeClr val="bg1"/>
                </a:solidFill>
              </a:rPr>
              <a:t>errorMessage</a:t>
            </a:r>
            <a:r>
              <a:rPr lang="he-IL" sz="2000" dirty="0">
                <a:solidFill>
                  <a:schemeClr val="bg1"/>
                </a:solidFill>
              </a:rPr>
              <a:t> מסוג טקסט</a:t>
            </a:r>
          </a:p>
          <a:p>
            <a:pPr lvl="1"/>
            <a:r>
              <a:rPr lang="he-IL" sz="1600" dirty="0">
                <a:solidFill>
                  <a:schemeClr val="bg1"/>
                </a:solidFill>
              </a:rPr>
              <a:t>תציג את הודעת השגיאה לגולש</a:t>
            </a:r>
          </a:p>
          <a:p>
            <a:pPr lvl="1"/>
            <a:r>
              <a:rPr lang="he-IL" sz="1600" dirty="0">
                <a:solidFill>
                  <a:schemeClr val="bg1"/>
                </a:solidFill>
              </a:rPr>
              <a:t>לצד תמונה של רובוט שבור מתוך תיקיית </a:t>
            </a:r>
            <a:r>
              <a:rPr lang="en-US" sz="1600" dirty="0">
                <a:solidFill>
                  <a:schemeClr val="bg1"/>
                </a:solidFill>
              </a:rPr>
              <a:t>images</a:t>
            </a:r>
          </a:p>
        </p:txBody>
      </p:sp>
      <p:pic>
        <p:nvPicPr>
          <p:cNvPr id="6" name="תמונה 5">
            <a:extLst>
              <a:ext uri="{FF2B5EF4-FFF2-40B4-BE49-F238E27FC236}">
                <a16:creationId xmlns:a16="http://schemas.microsoft.com/office/drawing/2014/main" id="{A715D284-7DBD-0A44-984C-1DA5BBDEC984}"/>
              </a:ext>
            </a:extLst>
          </p:cNvPr>
          <p:cNvPicPr>
            <a:picLocks noChangeAspect="1"/>
          </p:cNvPicPr>
          <p:nvPr/>
        </p:nvPicPr>
        <p:blipFill rotWithShape="1">
          <a:blip r:embed="rId4"/>
          <a:srcRect r="13558"/>
          <a:stretch/>
        </p:blipFill>
        <p:spPr>
          <a:xfrm>
            <a:off x="0" y="0"/>
            <a:ext cx="6096000" cy="6858000"/>
          </a:xfrm>
          <a:prstGeom prst="rect">
            <a:avLst/>
          </a:prstGeom>
        </p:spPr>
      </p:pic>
      <p:cxnSp>
        <p:nvCxnSpPr>
          <p:cNvPr id="9" name="מחבר: מרפקי 8">
            <a:extLst>
              <a:ext uri="{FF2B5EF4-FFF2-40B4-BE49-F238E27FC236}">
                <a16:creationId xmlns:a16="http://schemas.microsoft.com/office/drawing/2014/main" id="{9B50869F-83E1-41D9-0FE5-CB14039A3DC2}"/>
              </a:ext>
            </a:extLst>
          </p:cNvPr>
          <p:cNvCxnSpPr/>
          <p:nvPr/>
        </p:nvCxnSpPr>
        <p:spPr>
          <a:xfrm rot="10800000">
            <a:off x="3702424" y="1775012"/>
            <a:ext cx="3379694" cy="1837764"/>
          </a:xfrm>
          <a:prstGeom prst="bentConnector3">
            <a:avLst>
              <a:gd name="adj1" fmla="val 88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4B9D738A-A4CB-A1CE-F63F-CF47E302B37A}"/>
              </a:ext>
            </a:extLst>
          </p:cNvPr>
          <p:cNvCxnSpPr/>
          <p:nvPr/>
        </p:nvCxnSpPr>
        <p:spPr>
          <a:xfrm rot="10800000">
            <a:off x="5181601" y="2994213"/>
            <a:ext cx="3523128" cy="1183341"/>
          </a:xfrm>
          <a:prstGeom prst="bentConnector3">
            <a:avLst>
              <a:gd name="adj1" fmla="val 596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F8660FAA-9A18-D617-C305-7BDB8292DFBD}"/>
              </a:ext>
            </a:extLst>
          </p:cNvPr>
          <p:cNvCxnSpPr/>
          <p:nvPr/>
        </p:nvCxnSpPr>
        <p:spPr>
          <a:xfrm rot="10800000">
            <a:off x="5159190" y="4204447"/>
            <a:ext cx="2227729" cy="2779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3043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81885" y="1075765"/>
            <a:ext cx="4054136" cy="806823"/>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Spinner.jsx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08258" y="1882589"/>
            <a:ext cx="4227763" cy="409687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בקומפוננט זה אציג אנימציה שתפעל כל עוד לא התקבלה תשובה מהשרת</a:t>
            </a:r>
          </a:p>
          <a:p>
            <a:r>
              <a:rPr lang="he-IL" sz="2000" dirty="0">
                <a:solidFill>
                  <a:schemeClr val="bg1"/>
                </a:solidFill>
              </a:rPr>
              <a:t>ניצור קומפוננט בשם </a:t>
            </a:r>
            <a:r>
              <a:rPr lang="en-US" sz="2000" dirty="0">
                <a:solidFill>
                  <a:schemeClr val="bg1"/>
                </a:solidFill>
              </a:rPr>
              <a:t>Spinner</a:t>
            </a:r>
            <a:r>
              <a:rPr lang="he-IL" sz="2000" dirty="0">
                <a:solidFill>
                  <a:schemeClr val="bg1"/>
                </a:solidFill>
              </a:rPr>
              <a:t> שיקבל באובייקט הפרופס</a:t>
            </a:r>
          </a:p>
          <a:p>
            <a:pPr lvl="1"/>
            <a:r>
              <a:rPr lang="en-US" sz="1600" dirty="0">
                <a:solidFill>
                  <a:schemeClr val="bg1"/>
                </a:solidFill>
              </a:rPr>
              <a:t>color</a:t>
            </a:r>
            <a:r>
              <a:rPr lang="he-IL" sz="1600" dirty="0">
                <a:solidFill>
                  <a:schemeClr val="bg1"/>
                </a:solidFill>
              </a:rPr>
              <a:t> – מחרוזת תווים עם ערך דיפולטיבי</a:t>
            </a:r>
          </a:p>
          <a:p>
            <a:pPr lvl="1"/>
            <a:r>
              <a:rPr lang="en-US" sz="1600" dirty="0">
                <a:solidFill>
                  <a:schemeClr val="bg1"/>
                </a:solidFill>
              </a:rPr>
              <a:t>Size</a:t>
            </a:r>
            <a:r>
              <a:rPr lang="he-IL" sz="1600" dirty="0">
                <a:solidFill>
                  <a:schemeClr val="bg1"/>
                </a:solidFill>
              </a:rPr>
              <a:t> – מספר עם ערך דיפולטיבי</a:t>
            </a:r>
          </a:p>
          <a:p>
            <a:pPr lvl="1"/>
            <a:r>
              <a:rPr lang="en-US" sz="1600" dirty="0">
                <a:solidFill>
                  <a:schemeClr val="bg1"/>
                </a:solidFill>
              </a:rPr>
              <a:t>height</a:t>
            </a:r>
            <a:r>
              <a:rPr lang="he-IL" sz="1600" dirty="0">
                <a:solidFill>
                  <a:schemeClr val="bg1"/>
                </a:solidFill>
              </a:rPr>
              <a:t> – מסוג של מספר או מחרוזת תווים</a:t>
            </a:r>
          </a:p>
          <a:p>
            <a:r>
              <a:rPr lang="he-IL" sz="2000" dirty="0">
                <a:solidFill>
                  <a:schemeClr val="bg1"/>
                </a:solidFill>
              </a:rPr>
              <a:t>הפונקציה תחזיר קומפוננט שבתוכו האנימציה של </a:t>
            </a:r>
            <a:r>
              <a:rPr lang="en-US" sz="2000" dirty="0">
                <a:solidFill>
                  <a:schemeClr val="bg1"/>
                </a:solidFill>
              </a:rPr>
              <a:t>MUI</a:t>
            </a:r>
            <a:r>
              <a:rPr lang="he-IL" sz="2000" dirty="0">
                <a:solidFill>
                  <a:schemeClr val="bg1"/>
                </a:solidFill>
              </a:rPr>
              <a:t> בשם </a:t>
            </a:r>
            <a:r>
              <a:rPr lang="en-US" sz="2000" dirty="0" err="1">
                <a:solidFill>
                  <a:schemeClr val="bg1"/>
                </a:solidFill>
              </a:rPr>
              <a:t>CirularProgress</a:t>
            </a:r>
            <a:r>
              <a:rPr lang="he-IL" sz="2000" dirty="0">
                <a:solidFill>
                  <a:schemeClr val="bg1"/>
                </a:solidFill>
              </a:rPr>
              <a:t> אליו אני מעביר את הפרמטרים שהקומפוננט קיבל במידה ואני מעוניין לשנות את הערכים הדיפולטיביים שהצבתי לו</a:t>
            </a:r>
          </a:p>
          <a:p>
            <a:endParaRPr lang="he-IL" sz="2000" dirty="0">
              <a:solidFill>
                <a:schemeClr val="bg1"/>
              </a:solidFill>
            </a:endParaRPr>
          </a:p>
        </p:txBody>
      </p:sp>
      <p:pic>
        <p:nvPicPr>
          <p:cNvPr id="7" name="תמונה 6">
            <a:extLst>
              <a:ext uri="{FF2B5EF4-FFF2-40B4-BE49-F238E27FC236}">
                <a16:creationId xmlns:a16="http://schemas.microsoft.com/office/drawing/2014/main" id="{673A90CC-42AF-2F91-1A0B-772C9C1C3CF2}"/>
              </a:ext>
            </a:extLst>
          </p:cNvPr>
          <p:cNvPicPr>
            <a:picLocks noChangeAspect="1"/>
          </p:cNvPicPr>
          <p:nvPr/>
        </p:nvPicPr>
        <p:blipFill>
          <a:blip r:embed="rId4"/>
          <a:stretch>
            <a:fillRect/>
          </a:stretch>
        </p:blipFill>
        <p:spPr>
          <a:xfrm>
            <a:off x="0" y="0"/>
            <a:ext cx="7142761" cy="6858000"/>
          </a:xfrm>
          <a:prstGeom prst="rect">
            <a:avLst/>
          </a:prstGeom>
        </p:spPr>
      </p:pic>
      <p:cxnSp>
        <p:nvCxnSpPr>
          <p:cNvPr id="6" name="מחבר: מרפקי 5">
            <a:extLst>
              <a:ext uri="{FF2B5EF4-FFF2-40B4-BE49-F238E27FC236}">
                <a16:creationId xmlns:a16="http://schemas.microsoft.com/office/drawing/2014/main" id="{EAB13B03-4D89-6CC7-4692-80BEBD9D1FD5}"/>
              </a:ext>
            </a:extLst>
          </p:cNvPr>
          <p:cNvCxnSpPr/>
          <p:nvPr/>
        </p:nvCxnSpPr>
        <p:spPr>
          <a:xfrm rot="10800000">
            <a:off x="7142761" y="1792942"/>
            <a:ext cx="952368" cy="9502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FC959E6B-C1D2-0D15-EFF5-E378EBD02B10}"/>
              </a:ext>
            </a:extLst>
          </p:cNvPr>
          <p:cNvCxnSpPr/>
          <p:nvPr/>
        </p:nvCxnSpPr>
        <p:spPr>
          <a:xfrm rot="10800000">
            <a:off x="2868706" y="3496235"/>
            <a:ext cx="5405718" cy="806824"/>
          </a:xfrm>
          <a:prstGeom prst="bentConnector3">
            <a:avLst>
              <a:gd name="adj1" fmla="val 1517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0829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580913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382871" y="123818"/>
            <a:ext cx="5697974" cy="674041"/>
          </a:xfrm>
        </p:spPr>
        <p:txBody>
          <a:bodyPr>
            <a:noAutofit/>
          </a:bodyPr>
          <a:lstStyle/>
          <a:p>
            <a:pPr algn="ctr"/>
            <a:r>
              <a:rPr lang="en-US" sz="4000" u="sng" dirty="0">
                <a:solidFill>
                  <a:schemeClr val="bg1"/>
                </a:solidFill>
                <a:latin typeface="Grotesque" panose="020B0504020202020204" pitchFamily="34" charset="0"/>
                <a:cs typeface="Aharoni" panose="02010803020104030203" pitchFamily="2" charset="-79"/>
              </a:rPr>
              <a:t>CardsPage.jsx</a:t>
            </a:r>
            <a:endParaRPr lang="he-IL" sz="40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934636" y="797860"/>
            <a:ext cx="6146210" cy="5936322"/>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קומפוננט שמשתמשת ב - </a:t>
            </a:r>
            <a:r>
              <a:rPr lang="en-US" sz="2000" dirty="0">
                <a:solidFill>
                  <a:schemeClr val="bg1"/>
                </a:solidFill>
              </a:rPr>
              <a:t>cardService</a:t>
            </a:r>
            <a:endParaRPr lang="he-IL" sz="2000" dirty="0">
              <a:solidFill>
                <a:schemeClr val="bg1"/>
              </a:solidFill>
            </a:endParaRPr>
          </a:p>
          <a:p>
            <a:r>
              <a:rPr lang="he-IL" sz="2000" dirty="0">
                <a:solidFill>
                  <a:schemeClr val="bg1"/>
                </a:solidFill>
              </a:rPr>
              <a:t>נייבא את </a:t>
            </a:r>
            <a:r>
              <a:rPr lang="en-US" sz="2000" dirty="0">
                <a:solidFill>
                  <a:schemeClr val="bg1"/>
                </a:solidFill>
              </a:rPr>
              <a:t>getCards</a:t>
            </a:r>
            <a:r>
              <a:rPr lang="he-IL" sz="2000" dirty="0">
                <a:solidFill>
                  <a:schemeClr val="bg1"/>
                </a:solidFill>
              </a:rPr>
              <a:t> מתוך המודול שיצרנו </a:t>
            </a:r>
            <a:r>
              <a:rPr lang="en-US" sz="2000" dirty="0">
                <a:solidFill>
                  <a:schemeClr val="bg1"/>
                </a:solidFill>
              </a:rPr>
              <a:t>cardService</a:t>
            </a:r>
          </a:p>
          <a:p>
            <a:r>
              <a:rPr lang="he-IL" sz="2000" dirty="0">
                <a:solidFill>
                  <a:schemeClr val="bg1"/>
                </a:solidFill>
              </a:rPr>
              <a:t>נפעיל את מטודת </a:t>
            </a:r>
            <a:r>
              <a:rPr lang="en-US" sz="2000" dirty="0">
                <a:solidFill>
                  <a:schemeClr val="bg1"/>
                </a:solidFill>
              </a:rPr>
              <a:t>useState </a:t>
            </a:r>
            <a:r>
              <a:rPr lang="he-IL" sz="2000" dirty="0">
                <a:solidFill>
                  <a:schemeClr val="bg1"/>
                </a:solidFill>
              </a:rPr>
              <a:t> כשלוש פעמים ונחלץ ממנה את המשתנים </a:t>
            </a:r>
            <a:r>
              <a:rPr lang="en-US" sz="2000" dirty="0">
                <a:solidFill>
                  <a:schemeClr val="bg1"/>
                </a:solidFill>
              </a:rPr>
              <a:t>cards error </a:t>
            </a:r>
            <a:r>
              <a:rPr lang="en-US" sz="2000" dirty="0" err="1">
                <a:solidFill>
                  <a:schemeClr val="bg1"/>
                </a:solidFill>
              </a:rPr>
              <a:t>isPanding</a:t>
            </a:r>
            <a:r>
              <a:rPr lang="he-IL" sz="2000" dirty="0">
                <a:solidFill>
                  <a:schemeClr val="bg1"/>
                </a:solidFill>
              </a:rPr>
              <a:t> ואת המטודות </a:t>
            </a:r>
            <a:r>
              <a:rPr lang="en-US" sz="2000" dirty="0" err="1">
                <a:solidFill>
                  <a:schemeClr val="bg1"/>
                </a:solidFill>
              </a:rPr>
              <a:t>setCards</a:t>
            </a:r>
            <a:r>
              <a:rPr lang="en-US" sz="2000" dirty="0">
                <a:solidFill>
                  <a:schemeClr val="bg1"/>
                </a:solidFill>
              </a:rPr>
              <a:t> </a:t>
            </a:r>
            <a:r>
              <a:rPr lang="en-US" sz="2000" dirty="0" err="1">
                <a:solidFill>
                  <a:schemeClr val="bg1"/>
                </a:solidFill>
              </a:rPr>
              <a:t>setError</a:t>
            </a:r>
            <a:r>
              <a:rPr lang="en-US" sz="2000" dirty="0">
                <a:solidFill>
                  <a:schemeClr val="bg1"/>
                </a:solidFill>
              </a:rPr>
              <a:t> </a:t>
            </a:r>
            <a:r>
              <a:rPr lang="en-US" sz="2000" dirty="0" err="1">
                <a:solidFill>
                  <a:schemeClr val="bg1"/>
                </a:solidFill>
              </a:rPr>
              <a:t>setPending</a:t>
            </a:r>
            <a:endParaRPr lang="en-US" sz="2000" dirty="0">
              <a:solidFill>
                <a:schemeClr val="bg1"/>
              </a:solidFill>
            </a:endParaRPr>
          </a:p>
          <a:p>
            <a:r>
              <a:rPr lang="he-IL" sz="2000" dirty="0">
                <a:solidFill>
                  <a:schemeClr val="bg1"/>
                </a:solidFill>
              </a:rPr>
              <a:t>נפעיל את מטודת </a:t>
            </a:r>
            <a:r>
              <a:rPr lang="en-US" sz="2000" dirty="0">
                <a:solidFill>
                  <a:schemeClr val="bg1"/>
                </a:solidFill>
              </a:rPr>
              <a:t>useEffect</a:t>
            </a:r>
            <a:r>
              <a:rPr lang="he-IL" sz="2000" dirty="0">
                <a:solidFill>
                  <a:schemeClr val="bg1"/>
                </a:solidFill>
              </a:rPr>
              <a:t> שתפעל פעם אחת עם יצירת הקומפוננט ותפעיל את </a:t>
            </a:r>
            <a:r>
              <a:rPr lang="he-IL" sz="1600" dirty="0">
                <a:solidFill>
                  <a:schemeClr val="bg1"/>
                </a:solidFill>
              </a:rPr>
              <a:t>פונקציית ה – </a:t>
            </a:r>
            <a:r>
              <a:rPr lang="en-US" sz="1600" dirty="0">
                <a:solidFill>
                  <a:schemeClr val="bg1"/>
                </a:solidFill>
              </a:rPr>
              <a:t>callback</a:t>
            </a:r>
            <a:r>
              <a:rPr lang="he-IL" sz="1600" dirty="0">
                <a:solidFill>
                  <a:schemeClr val="bg1"/>
                </a:solidFill>
              </a:rPr>
              <a:t> ש:</a:t>
            </a:r>
          </a:p>
          <a:p>
            <a:pPr lvl="1"/>
            <a:r>
              <a:rPr lang="he-IL" sz="1600" dirty="0">
                <a:solidFill>
                  <a:schemeClr val="bg1"/>
                </a:solidFill>
              </a:rPr>
              <a:t>תשנה את ערכו של המשתנה </a:t>
            </a:r>
            <a:r>
              <a:rPr lang="en-US" sz="1600" dirty="0" err="1">
                <a:solidFill>
                  <a:schemeClr val="bg1"/>
                </a:solidFill>
              </a:rPr>
              <a:t>isPending</a:t>
            </a:r>
            <a:r>
              <a:rPr lang="he-IL" sz="1600" dirty="0">
                <a:solidFill>
                  <a:schemeClr val="bg1"/>
                </a:solidFill>
              </a:rPr>
              <a:t> ל – </a:t>
            </a:r>
            <a:r>
              <a:rPr lang="en-US" sz="1600" dirty="0">
                <a:solidFill>
                  <a:schemeClr val="bg1"/>
                </a:solidFill>
              </a:rPr>
              <a:t>true</a:t>
            </a:r>
            <a:endParaRPr lang="he-IL" sz="1600" dirty="0">
              <a:solidFill>
                <a:schemeClr val="bg1"/>
              </a:solidFill>
            </a:endParaRPr>
          </a:p>
          <a:p>
            <a:pPr lvl="1"/>
            <a:r>
              <a:rPr lang="he-IL" sz="1600" dirty="0">
                <a:solidFill>
                  <a:schemeClr val="bg1"/>
                </a:solidFill>
              </a:rPr>
              <a:t>תפעיל את מטודת </a:t>
            </a:r>
            <a:r>
              <a:rPr lang="en-US" sz="1600" dirty="0">
                <a:solidFill>
                  <a:schemeClr val="bg1"/>
                </a:solidFill>
              </a:rPr>
              <a:t>getCards</a:t>
            </a:r>
            <a:endParaRPr lang="he-IL" sz="1600" dirty="0">
              <a:solidFill>
                <a:schemeClr val="bg1"/>
              </a:solidFill>
            </a:endParaRPr>
          </a:p>
          <a:p>
            <a:pPr lvl="1"/>
            <a:r>
              <a:rPr lang="he-IL" sz="1600" dirty="0">
                <a:solidFill>
                  <a:schemeClr val="bg1"/>
                </a:solidFill>
              </a:rPr>
              <a:t>נשרשר אליה את מטודת </a:t>
            </a:r>
            <a:r>
              <a:rPr lang="en-US" sz="1600" dirty="0">
                <a:solidFill>
                  <a:schemeClr val="bg1"/>
                </a:solidFill>
              </a:rPr>
              <a:t>.then</a:t>
            </a:r>
            <a:r>
              <a:rPr lang="he-IL" sz="1600" dirty="0">
                <a:solidFill>
                  <a:schemeClr val="bg1"/>
                </a:solidFill>
              </a:rPr>
              <a:t> שתפעיל פונקציה שתקבל בפרמטר את </a:t>
            </a:r>
            <a:r>
              <a:rPr lang="en-US" sz="1600" dirty="0">
                <a:solidFill>
                  <a:schemeClr val="bg1"/>
                </a:solidFill>
              </a:rPr>
              <a:t>data</a:t>
            </a:r>
            <a:endParaRPr lang="he-IL" sz="1600" dirty="0">
              <a:solidFill>
                <a:schemeClr val="bg1"/>
              </a:solidFill>
            </a:endParaRPr>
          </a:p>
          <a:p>
            <a:pPr lvl="2"/>
            <a:r>
              <a:rPr lang="he-IL" sz="1400" dirty="0">
                <a:solidFill>
                  <a:schemeClr val="bg1"/>
                </a:solidFill>
              </a:rPr>
              <a:t>תשנה את ערכו של המשתנה </a:t>
            </a:r>
            <a:r>
              <a:rPr lang="en-US" sz="1400" dirty="0" err="1">
                <a:solidFill>
                  <a:schemeClr val="bg1"/>
                </a:solidFill>
              </a:rPr>
              <a:t>isPending</a:t>
            </a:r>
            <a:r>
              <a:rPr lang="he-IL" sz="1400" dirty="0">
                <a:solidFill>
                  <a:schemeClr val="bg1"/>
                </a:solidFill>
              </a:rPr>
              <a:t> ל – </a:t>
            </a:r>
            <a:r>
              <a:rPr lang="en-US" sz="1400" dirty="0">
                <a:solidFill>
                  <a:schemeClr val="bg1"/>
                </a:solidFill>
              </a:rPr>
              <a:t>false</a:t>
            </a:r>
          </a:p>
          <a:p>
            <a:pPr lvl="2"/>
            <a:r>
              <a:rPr lang="he-IL" sz="1400" dirty="0">
                <a:solidFill>
                  <a:schemeClr val="bg1"/>
                </a:solidFill>
              </a:rPr>
              <a:t>תעשה השמה למשתנה </a:t>
            </a:r>
            <a:r>
              <a:rPr lang="en-US" sz="1400" dirty="0">
                <a:solidFill>
                  <a:schemeClr val="bg1"/>
                </a:solidFill>
              </a:rPr>
              <a:t>cards</a:t>
            </a:r>
            <a:r>
              <a:rPr lang="he-IL" sz="1400" dirty="0">
                <a:solidFill>
                  <a:schemeClr val="bg1"/>
                </a:solidFill>
              </a:rPr>
              <a:t> לערך </a:t>
            </a:r>
            <a:r>
              <a:rPr lang="en-US" sz="1400" dirty="0">
                <a:solidFill>
                  <a:schemeClr val="bg1"/>
                </a:solidFill>
              </a:rPr>
              <a:t>data</a:t>
            </a:r>
            <a:endParaRPr lang="he-IL" sz="1400" dirty="0">
              <a:solidFill>
                <a:schemeClr val="bg1"/>
              </a:solidFill>
            </a:endParaRPr>
          </a:p>
          <a:p>
            <a:pPr lvl="1"/>
            <a:r>
              <a:rPr lang="he-IL" sz="1600" dirty="0">
                <a:solidFill>
                  <a:schemeClr val="bg1"/>
                </a:solidFill>
              </a:rPr>
              <a:t>נשרשר את מטודת </a:t>
            </a:r>
            <a:r>
              <a:rPr lang="en-US" sz="1600" dirty="0">
                <a:solidFill>
                  <a:schemeClr val="bg1"/>
                </a:solidFill>
              </a:rPr>
              <a:t>catch</a:t>
            </a:r>
            <a:r>
              <a:rPr lang="he-IL" sz="1600" dirty="0">
                <a:solidFill>
                  <a:schemeClr val="bg1"/>
                </a:solidFill>
              </a:rPr>
              <a:t> כך שאם תחזור שגיאה</a:t>
            </a:r>
          </a:p>
          <a:p>
            <a:pPr lvl="2"/>
            <a:r>
              <a:rPr lang="he-IL" sz="1400" dirty="0">
                <a:solidFill>
                  <a:schemeClr val="bg1"/>
                </a:solidFill>
              </a:rPr>
              <a:t>תשנה את ערכו של המשתנה </a:t>
            </a:r>
            <a:r>
              <a:rPr lang="en-US" sz="1400" dirty="0" err="1">
                <a:solidFill>
                  <a:schemeClr val="bg1"/>
                </a:solidFill>
              </a:rPr>
              <a:t>isPending</a:t>
            </a:r>
            <a:r>
              <a:rPr lang="he-IL" sz="1400" dirty="0">
                <a:solidFill>
                  <a:schemeClr val="bg1"/>
                </a:solidFill>
              </a:rPr>
              <a:t> ל – </a:t>
            </a:r>
            <a:r>
              <a:rPr lang="en-US" sz="1400" dirty="0">
                <a:solidFill>
                  <a:schemeClr val="bg1"/>
                </a:solidFill>
              </a:rPr>
              <a:t>false</a:t>
            </a:r>
          </a:p>
          <a:p>
            <a:pPr lvl="2"/>
            <a:r>
              <a:rPr lang="he-IL" sz="1400" dirty="0">
                <a:solidFill>
                  <a:schemeClr val="bg1"/>
                </a:solidFill>
              </a:rPr>
              <a:t>נעשה השמה למשתנה </a:t>
            </a:r>
            <a:r>
              <a:rPr lang="en-US" sz="1400" dirty="0">
                <a:solidFill>
                  <a:schemeClr val="bg1"/>
                </a:solidFill>
              </a:rPr>
              <a:t>error</a:t>
            </a:r>
            <a:r>
              <a:rPr lang="he-IL" sz="1400" dirty="0">
                <a:solidFill>
                  <a:schemeClr val="bg1"/>
                </a:solidFill>
              </a:rPr>
              <a:t> עם השגיאה שקיבלנו</a:t>
            </a:r>
          </a:p>
          <a:p>
            <a:r>
              <a:rPr lang="he-IL" sz="2000" dirty="0">
                <a:solidFill>
                  <a:schemeClr val="bg1"/>
                </a:solidFill>
              </a:rPr>
              <a:t>נדפיס לגולש:</a:t>
            </a:r>
          </a:p>
          <a:p>
            <a:pPr lvl="1"/>
            <a:r>
              <a:rPr lang="he-IL" sz="1600" dirty="0">
                <a:solidFill>
                  <a:schemeClr val="bg1"/>
                </a:solidFill>
              </a:rPr>
              <a:t>אם הערך של </a:t>
            </a:r>
            <a:r>
              <a:rPr lang="en-US" sz="1600" dirty="0" err="1">
                <a:solidFill>
                  <a:schemeClr val="bg1"/>
                </a:solidFill>
              </a:rPr>
              <a:t>isPending</a:t>
            </a:r>
            <a:r>
              <a:rPr lang="en-US" sz="1600" dirty="0">
                <a:solidFill>
                  <a:schemeClr val="bg1"/>
                </a:solidFill>
              </a:rPr>
              <a:t> </a:t>
            </a:r>
            <a:r>
              <a:rPr lang="he-IL" sz="1600" dirty="0">
                <a:solidFill>
                  <a:schemeClr val="bg1"/>
                </a:solidFill>
              </a:rPr>
              <a:t> הוא לא פולסיבי נציג את קומפוננט </a:t>
            </a:r>
            <a:r>
              <a:rPr lang="en-US" sz="1600" dirty="0">
                <a:solidFill>
                  <a:schemeClr val="bg1"/>
                </a:solidFill>
              </a:rPr>
              <a:t>Spinner</a:t>
            </a:r>
            <a:r>
              <a:rPr lang="he-IL" sz="1600" dirty="0">
                <a:solidFill>
                  <a:schemeClr val="bg1"/>
                </a:solidFill>
              </a:rPr>
              <a:t> שיצרנו</a:t>
            </a:r>
          </a:p>
          <a:p>
            <a:pPr lvl="1"/>
            <a:r>
              <a:rPr lang="he-IL" sz="1600" dirty="0">
                <a:solidFill>
                  <a:schemeClr val="bg1"/>
                </a:solidFill>
              </a:rPr>
              <a:t>אם הערך של </a:t>
            </a:r>
            <a:r>
              <a:rPr lang="en-US" sz="1600" dirty="0">
                <a:solidFill>
                  <a:schemeClr val="bg1"/>
                </a:solidFill>
              </a:rPr>
              <a:t>error</a:t>
            </a:r>
            <a:r>
              <a:rPr lang="he-IL" sz="1600" dirty="0">
                <a:solidFill>
                  <a:schemeClr val="bg1"/>
                </a:solidFill>
              </a:rPr>
              <a:t> הוא לא פולסיבי נציג את הקומפוננט </a:t>
            </a:r>
            <a:r>
              <a:rPr lang="en-US" sz="1600" dirty="0">
                <a:solidFill>
                  <a:schemeClr val="bg1"/>
                </a:solidFill>
              </a:rPr>
              <a:t>Error</a:t>
            </a:r>
            <a:r>
              <a:rPr lang="he-IL" sz="1600" dirty="0">
                <a:solidFill>
                  <a:schemeClr val="bg1"/>
                </a:solidFill>
              </a:rPr>
              <a:t> ונעביר לו למפתח </a:t>
            </a:r>
            <a:r>
              <a:rPr lang="en-US" sz="1600" dirty="0">
                <a:solidFill>
                  <a:schemeClr val="bg1"/>
                </a:solidFill>
              </a:rPr>
              <a:t>errorMessage</a:t>
            </a:r>
            <a:r>
              <a:rPr lang="he-IL" sz="1600" dirty="0">
                <a:solidFill>
                  <a:schemeClr val="bg1"/>
                </a:solidFill>
              </a:rPr>
              <a:t> באובייקט הפרופס את השגיאה</a:t>
            </a:r>
          </a:p>
          <a:p>
            <a:pPr lvl="1"/>
            <a:r>
              <a:rPr lang="he-IL" sz="1600" dirty="0">
                <a:solidFill>
                  <a:schemeClr val="bg1"/>
                </a:solidFill>
              </a:rPr>
              <a:t>נבדוק ואם מערך הכרטיסים ריק נציג לגולש את מחרוזת התווים הבאה</a:t>
            </a:r>
          </a:p>
          <a:p>
            <a:pPr lvl="1"/>
            <a:r>
              <a:rPr lang="he-IL" sz="1600" dirty="0">
                <a:solidFill>
                  <a:schemeClr val="bg1"/>
                </a:solidFill>
              </a:rPr>
              <a:t>אם יש כרטיסים להצגה </a:t>
            </a:r>
          </a:p>
          <a:p>
            <a:endParaRPr lang="he-IL" sz="2000" dirty="0">
              <a:solidFill>
                <a:schemeClr val="bg1"/>
              </a:solidFill>
            </a:endParaRPr>
          </a:p>
        </p:txBody>
      </p:sp>
      <p:pic>
        <p:nvPicPr>
          <p:cNvPr id="11" name="תמונה 10">
            <a:extLst>
              <a:ext uri="{FF2B5EF4-FFF2-40B4-BE49-F238E27FC236}">
                <a16:creationId xmlns:a16="http://schemas.microsoft.com/office/drawing/2014/main" id="{24A052C0-0AD5-6EDD-F767-713E99A52004}"/>
              </a:ext>
            </a:extLst>
          </p:cNvPr>
          <p:cNvPicPr>
            <a:picLocks noChangeAspect="1"/>
          </p:cNvPicPr>
          <p:nvPr/>
        </p:nvPicPr>
        <p:blipFill>
          <a:blip r:embed="rId4"/>
          <a:stretch>
            <a:fillRect/>
          </a:stretch>
        </p:blipFill>
        <p:spPr>
          <a:xfrm>
            <a:off x="0" y="0"/>
            <a:ext cx="4963961" cy="6858000"/>
          </a:xfrm>
          <a:prstGeom prst="rect">
            <a:avLst/>
          </a:prstGeom>
        </p:spPr>
      </p:pic>
      <p:sp>
        <p:nvSpPr>
          <p:cNvPr id="12" name="סוגר מסולסל ימני 11">
            <a:extLst>
              <a:ext uri="{FF2B5EF4-FFF2-40B4-BE49-F238E27FC236}">
                <a16:creationId xmlns:a16="http://schemas.microsoft.com/office/drawing/2014/main" id="{BB0D6F7D-FA7F-2322-9B2B-287E7CDA1938}"/>
              </a:ext>
            </a:extLst>
          </p:cNvPr>
          <p:cNvSpPr/>
          <p:nvPr/>
        </p:nvSpPr>
        <p:spPr>
          <a:xfrm>
            <a:off x="3729318" y="1694329"/>
            <a:ext cx="152400" cy="555812"/>
          </a:xfrm>
          <a:prstGeom prst="rightBrace">
            <a:avLst>
              <a:gd name="adj1" fmla="val 33333"/>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9" name="מחבר: מרפקי 18">
            <a:extLst>
              <a:ext uri="{FF2B5EF4-FFF2-40B4-BE49-F238E27FC236}">
                <a16:creationId xmlns:a16="http://schemas.microsoft.com/office/drawing/2014/main" id="{55E83162-59F2-EE25-9149-315F1E15E7F9}"/>
              </a:ext>
            </a:extLst>
          </p:cNvPr>
          <p:cNvCxnSpPr>
            <a:stCxn id="12" idx="1"/>
          </p:cNvCxnSpPr>
          <p:nvPr/>
        </p:nvCxnSpPr>
        <p:spPr>
          <a:xfrm rot="10800000" flipH="1">
            <a:off x="3881718" y="1624013"/>
            <a:ext cx="2190470" cy="348222"/>
          </a:xfrm>
          <a:prstGeom prst="bentConnector3">
            <a:avLst>
              <a:gd name="adj1" fmla="val 52589"/>
            </a:avLst>
          </a:prstGeom>
        </p:spPr>
        <p:style>
          <a:lnRef idx="1">
            <a:schemeClr val="accent1"/>
          </a:lnRef>
          <a:fillRef idx="0">
            <a:schemeClr val="accent1"/>
          </a:fillRef>
          <a:effectRef idx="0">
            <a:schemeClr val="accent1"/>
          </a:effectRef>
          <a:fontRef idx="minor">
            <a:schemeClr val="tx1"/>
          </a:fontRef>
        </p:style>
      </p:cxnSp>
      <p:sp>
        <p:nvSpPr>
          <p:cNvPr id="21" name="סוגר מסולסל ימני 20">
            <a:extLst>
              <a:ext uri="{FF2B5EF4-FFF2-40B4-BE49-F238E27FC236}">
                <a16:creationId xmlns:a16="http://schemas.microsoft.com/office/drawing/2014/main" id="{906DC9DD-88C2-C251-2E10-7A9C271E4313}"/>
              </a:ext>
            </a:extLst>
          </p:cNvPr>
          <p:cNvSpPr/>
          <p:nvPr/>
        </p:nvSpPr>
        <p:spPr>
          <a:xfrm>
            <a:off x="2151529" y="2320458"/>
            <a:ext cx="242047" cy="1883989"/>
          </a:xfrm>
          <a:prstGeom prst="rightBrace">
            <a:avLst>
              <a:gd name="adj1" fmla="val 3194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מרפקי 22">
            <a:extLst>
              <a:ext uri="{FF2B5EF4-FFF2-40B4-BE49-F238E27FC236}">
                <a16:creationId xmlns:a16="http://schemas.microsoft.com/office/drawing/2014/main" id="{EF91E9D9-CC9A-EA88-175E-888BEB3CAAAE}"/>
              </a:ext>
            </a:extLst>
          </p:cNvPr>
          <p:cNvCxnSpPr>
            <a:cxnSpLocks/>
          </p:cNvCxnSpPr>
          <p:nvPr/>
        </p:nvCxnSpPr>
        <p:spPr>
          <a:xfrm flipV="1">
            <a:off x="2393576" y="2484120"/>
            <a:ext cx="4068184" cy="767080"/>
          </a:xfrm>
          <a:prstGeom prst="bentConnector3">
            <a:avLst>
              <a:gd name="adj1" fmla="val 73601"/>
            </a:avLst>
          </a:prstGeom>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84B86225-91FE-2FA1-3D50-7FEF2B7AA531}"/>
              </a:ext>
            </a:extLst>
          </p:cNvPr>
          <p:cNvCxnSpPr/>
          <p:nvPr/>
        </p:nvCxnSpPr>
        <p:spPr>
          <a:xfrm rot="10800000">
            <a:off x="2519083" y="5233989"/>
            <a:ext cx="3700631" cy="185737"/>
          </a:xfrm>
          <a:prstGeom prst="bentConnector3">
            <a:avLst>
              <a:gd name="adj1" fmla="val 142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FBB07F8C-8468-CC8A-F353-2E125F0FDCE6}"/>
              </a:ext>
            </a:extLst>
          </p:cNvPr>
          <p:cNvCxnSpPr/>
          <p:nvPr/>
        </p:nvCxnSpPr>
        <p:spPr>
          <a:xfrm rot="10800000">
            <a:off x="3467100" y="5419727"/>
            <a:ext cx="2605088" cy="419098"/>
          </a:xfrm>
          <a:prstGeom prst="bentConnector3">
            <a:avLst>
              <a:gd name="adj1" fmla="val 196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מרפקי 32">
            <a:extLst>
              <a:ext uri="{FF2B5EF4-FFF2-40B4-BE49-F238E27FC236}">
                <a16:creationId xmlns:a16="http://schemas.microsoft.com/office/drawing/2014/main" id="{7B5FFA17-850E-203E-16D4-225239D64593}"/>
              </a:ext>
            </a:extLst>
          </p:cNvPr>
          <p:cNvCxnSpPr/>
          <p:nvPr/>
        </p:nvCxnSpPr>
        <p:spPr>
          <a:xfrm rot="10800000">
            <a:off x="2867026" y="5838827"/>
            <a:ext cx="3330669" cy="438149"/>
          </a:xfrm>
          <a:prstGeom prst="bentConnector3">
            <a:avLst>
              <a:gd name="adj1" fmla="val 259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FBCE80D0-70A6-7689-F335-BAE9A4894A98}"/>
              </a:ext>
            </a:extLst>
          </p:cNvPr>
          <p:cNvCxnSpPr/>
          <p:nvPr/>
        </p:nvCxnSpPr>
        <p:spPr>
          <a:xfrm rot="10800000">
            <a:off x="4105275" y="6024565"/>
            <a:ext cx="5410200" cy="500061"/>
          </a:xfrm>
          <a:prstGeom prst="bentConnector3">
            <a:avLst>
              <a:gd name="adj1" fmla="val 8169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6204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5238544"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CardsFeedback.jsx</a:t>
            </a:r>
            <a:endParaRPr lang="en-US" sz="18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700448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986725" y="1937550"/>
            <a:ext cx="4307613"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לחיווי מצב הכרטיסים</a:t>
            </a:r>
            <a:endParaRPr lang="en-US"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3075" y="2876546"/>
            <a:ext cx="1047750" cy="1104900"/>
            <a:chOff x="385766" y="2800350"/>
            <a:chExt cx="1047750" cy="1104900"/>
          </a:xfrm>
        </p:grpSpPr>
        <p:pic>
          <p:nvPicPr>
            <p:cNvPr id="8" name="גרפיקה 7" descr="מחיאות כפי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5497550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134471"/>
            <a:ext cx="4054136" cy="591670"/>
          </a:xfrm>
        </p:spPr>
        <p:txBody>
          <a:bodyPr>
            <a:noAutofit/>
          </a:bodyPr>
          <a:lstStyle/>
          <a:p>
            <a:pPr algn="ctr"/>
            <a:r>
              <a:rPr lang="en-US" sz="3200" u="sng" dirty="0">
                <a:solidFill>
                  <a:schemeClr val="bg1"/>
                </a:solidFill>
                <a:latin typeface="Grotesque" panose="020B0504020202020204" pitchFamily="34" charset="0"/>
                <a:cs typeface="Aharoni" panose="02010803020104030203" pitchFamily="2" charset="-79"/>
              </a:rPr>
              <a:t>CardsFeedback.jsx</a:t>
            </a:r>
            <a:endParaRPr lang="he-IL" sz="32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726142"/>
            <a:ext cx="4054136" cy="606014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המטודות הקומפוננטות והמשתנים שדרושים לנו לצורך הלוגיקה של הקומפוננט</a:t>
            </a:r>
          </a:p>
          <a:p>
            <a:r>
              <a:rPr lang="he-IL" sz="2000" dirty="0">
                <a:solidFill>
                  <a:schemeClr val="bg1"/>
                </a:solidFill>
              </a:rPr>
              <a:t>ניצור את קומפוננט </a:t>
            </a:r>
            <a:r>
              <a:rPr lang="en-US" sz="2000" dirty="0">
                <a:solidFill>
                  <a:schemeClr val="bg1"/>
                </a:solidFill>
              </a:rPr>
              <a:t>CardsFeedback</a:t>
            </a:r>
            <a:endParaRPr lang="he-IL" sz="2000" dirty="0">
              <a:solidFill>
                <a:schemeClr val="bg1"/>
              </a:solidFill>
            </a:endParaRPr>
          </a:p>
          <a:p>
            <a:pPr lvl="1"/>
            <a:r>
              <a:rPr lang="he-IL" sz="1600" dirty="0">
                <a:solidFill>
                  <a:schemeClr val="bg1"/>
                </a:solidFill>
              </a:rPr>
              <a:t>הקומפוננט תקבל את המפתחות הללו באובייקט הפרופס</a:t>
            </a:r>
          </a:p>
          <a:p>
            <a:pPr lvl="1"/>
            <a:r>
              <a:rPr lang="he-IL" sz="1600" dirty="0">
                <a:solidFill>
                  <a:schemeClr val="bg1"/>
                </a:solidFill>
              </a:rPr>
              <a:t>נתנה ואם המשתנה </a:t>
            </a:r>
            <a:r>
              <a:rPr lang="en-US" sz="1600" dirty="0">
                <a:solidFill>
                  <a:schemeClr val="bg1"/>
                </a:solidFill>
              </a:rPr>
              <a:t>isLoading</a:t>
            </a:r>
            <a:r>
              <a:rPr lang="he-IL" sz="1600" dirty="0">
                <a:solidFill>
                  <a:schemeClr val="bg1"/>
                </a:solidFill>
              </a:rPr>
              <a:t> עם ערך חיובי נציג את הקומפוננט </a:t>
            </a:r>
            <a:r>
              <a:rPr lang="en-US" sz="1600" dirty="0">
                <a:solidFill>
                  <a:schemeClr val="bg1"/>
                </a:solidFill>
              </a:rPr>
              <a:t>Spinner</a:t>
            </a:r>
          </a:p>
          <a:p>
            <a:pPr lvl="1"/>
            <a:r>
              <a:rPr lang="he-IL" sz="1600" dirty="0">
                <a:solidFill>
                  <a:schemeClr val="bg1"/>
                </a:solidFill>
              </a:rPr>
              <a:t>נתנה ואם המשתנה </a:t>
            </a:r>
            <a:r>
              <a:rPr lang="en-US" sz="1600" dirty="0">
                <a:solidFill>
                  <a:schemeClr val="bg1"/>
                </a:solidFill>
              </a:rPr>
              <a:t>error</a:t>
            </a:r>
            <a:r>
              <a:rPr lang="he-IL" sz="1600" dirty="0">
                <a:solidFill>
                  <a:schemeClr val="bg1"/>
                </a:solidFill>
              </a:rPr>
              <a:t> עם ערך חיובי נציג את קומפוננט </a:t>
            </a:r>
            <a:r>
              <a:rPr lang="en-US" sz="1600" dirty="0">
                <a:solidFill>
                  <a:schemeClr val="bg1"/>
                </a:solidFill>
              </a:rPr>
              <a:t>Error</a:t>
            </a:r>
          </a:p>
          <a:p>
            <a:pPr lvl="1"/>
            <a:r>
              <a:rPr lang="he-IL" sz="1600" dirty="0">
                <a:solidFill>
                  <a:schemeClr val="bg1"/>
                </a:solidFill>
              </a:rPr>
              <a:t>נתנה ואם אין אורך למערך הכרטיסים נציג לגולש את הכיתוב הבא</a:t>
            </a:r>
          </a:p>
          <a:p>
            <a:pPr lvl="1"/>
            <a:r>
              <a:rPr lang="he-IL" sz="1600" dirty="0">
                <a:solidFill>
                  <a:schemeClr val="bg1"/>
                </a:solidFill>
              </a:rPr>
              <a:t>אם יש אורך למערך הכרטיסים נציג את הקומפוננט </a:t>
            </a:r>
            <a:r>
              <a:rPr lang="en-US" sz="1600" dirty="0">
                <a:solidFill>
                  <a:schemeClr val="bg1"/>
                </a:solidFill>
              </a:rPr>
              <a:t>Cards</a:t>
            </a:r>
            <a:endParaRPr lang="he-IL" sz="1600" dirty="0">
              <a:solidFill>
                <a:schemeClr val="bg1"/>
              </a:solidFill>
            </a:endParaRPr>
          </a:p>
          <a:p>
            <a:pPr lvl="1"/>
            <a:r>
              <a:rPr lang="he-IL" sz="1600" dirty="0">
                <a:solidFill>
                  <a:schemeClr val="bg1"/>
                </a:solidFill>
              </a:rPr>
              <a:t>אם הקומפוננט לא עומדת באף התניה נחזיר </a:t>
            </a:r>
            <a:r>
              <a:rPr lang="en-US" sz="1600" dirty="0">
                <a:solidFill>
                  <a:schemeClr val="bg1"/>
                </a:solidFill>
              </a:rPr>
              <a:t>null</a:t>
            </a:r>
          </a:p>
          <a:p>
            <a:r>
              <a:rPr lang="he-IL" sz="2000" dirty="0">
                <a:solidFill>
                  <a:schemeClr val="bg1"/>
                </a:solidFill>
              </a:rPr>
              <a:t>בעזרת ספריית </a:t>
            </a:r>
            <a:r>
              <a:rPr lang="en-US" sz="2000" dirty="0">
                <a:solidFill>
                  <a:schemeClr val="bg1"/>
                </a:solidFill>
              </a:rPr>
              <a:t>PropTypes</a:t>
            </a:r>
            <a:r>
              <a:rPr lang="he-IL" sz="2000" dirty="0">
                <a:solidFill>
                  <a:schemeClr val="bg1"/>
                </a:solidFill>
              </a:rPr>
              <a:t> נוודא שהקומפוננט אכן מקבלת בפרמטרים שלה את מה שהיא צריכה על מנת לבצע את הלוגיקה שלה</a:t>
            </a:r>
            <a:endParaRPr lang="en-US" sz="2000" dirty="0">
              <a:solidFill>
                <a:schemeClr val="bg1"/>
              </a:solidFill>
            </a:endParaRPr>
          </a:p>
        </p:txBody>
      </p:sp>
      <p:pic>
        <p:nvPicPr>
          <p:cNvPr id="9" name="תמונה 8">
            <a:extLst>
              <a:ext uri="{FF2B5EF4-FFF2-40B4-BE49-F238E27FC236}">
                <a16:creationId xmlns:a16="http://schemas.microsoft.com/office/drawing/2014/main" id="{02A35653-FC49-6F15-44C7-4A26D3A54D03}"/>
              </a:ext>
            </a:extLst>
          </p:cNvPr>
          <p:cNvPicPr>
            <a:picLocks noChangeAspect="1"/>
          </p:cNvPicPr>
          <p:nvPr/>
        </p:nvPicPr>
        <p:blipFill>
          <a:blip r:embed="rId4"/>
          <a:stretch>
            <a:fillRect/>
          </a:stretch>
        </p:blipFill>
        <p:spPr>
          <a:xfrm>
            <a:off x="633901" y="281866"/>
            <a:ext cx="6633323" cy="6294268"/>
          </a:xfrm>
          <a:prstGeom prst="rect">
            <a:avLst/>
          </a:prstGeom>
        </p:spPr>
      </p:pic>
      <p:sp>
        <p:nvSpPr>
          <p:cNvPr id="5" name="סוגר מסולסל ימני 4">
            <a:extLst>
              <a:ext uri="{FF2B5EF4-FFF2-40B4-BE49-F238E27FC236}">
                <a16:creationId xmlns:a16="http://schemas.microsoft.com/office/drawing/2014/main" id="{79B5FEA2-7AAB-E153-35FD-8BE8CBC88E61}"/>
              </a:ext>
            </a:extLst>
          </p:cNvPr>
          <p:cNvSpPr/>
          <p:nvPr/>
        </p:nvSpPr>
        <p:spPr>
          <a:xfrm>
            <a:off x="6730738" y="726141"/>
            <a:ext cx="188536" cy="1046098"/>
          </a:xfrm>
          <a:prstGeom prst="rightBrace">
            <a:avLst>
              <a:gd name="adj1" fmla="val 3359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7" name="מחבר ישר 6">
            <a:extLst>
              <a:ext uri="{FF2B5EF4-FFF2-40B4-BE49-F238E27FC236}">
                <a16:creationId xmlns:a16="http://schemas.microsoft.com/office/drawing/2014/main" id="{DC6F2105-080D-2E54-9E3B-2C269F883241}"/>
              </a:ext>
            </a:extLst>
          </p:cNvPr>
          <p:cNvCxnSpPr>
            <a:cxnSpLocks/>
            <a:endCxn id="5" idx="1"/>
          </p:cNvCxnSpPr>
          <p:nvPr/>
        </p:nvCxnSpPr>
        <p:spPr>
          <a:xfrm flipH="1">
            <a:off x="6919274" y="1249190"/>
            <a:ext cx="16157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D31E63CE-2298-054C-9923-19B3103327B5}"/>
              </a:ext>
            </a:extLst>
          </p:cNvPr>
          <p:cNvCxnSpPr/>
          <p:nvPr/>
        </p:nvCxnSpPr>
        <p:spPr>
          <a:xfrm flipH="1">
            <a:off x="6730738" y="2149311"/>
            <a:ext cx="156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250DF95-493D-7417-8530-B88527B8438C}"/>
              </a:ext>
            </a:extLst>
          </p:cNvPr>
          <p:cNvCxnSpPr/>
          <p:nvPr/>
        </p:nvCxnSpPr>
        <p:spPr>
          <a:xfrm rot="10800000">
            <a:off x="4308049" y="2300140"/>
            <a:ext cx="3883844" cy="377072"/>
          </a:xfrm>
          <a:prstGeom prst="bentConnector3">
            <a:avLst>
              <a:gd name="adj1" fmla="val 123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45F17E04-2523-7318-EDF1-61B9B085AF32}"/>
              </a:ext>
            </a:extLst>
          </p:cNvPr>
          <p:cNvCxnSpPr/>
          <p:nvPr/>
        </p:nvCxnSpPr>
        <p:spPr>
          <a:xfrm rot="10800000">
            <a:off x="5514681" y="2498382"/>
            <a:ext cx="2611225" cy="706731"/>
          </a:xfrm>
          <a:prstGeom prst="bentConnector3">
            <a:avLst>
              <a:gd name="adj1" fmla="val 222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22F8612B-ABE2-86AC-C4A9-B0CE927C15E8}"/>
              </a:ext>
            </a:extLst>
          </p:cNvPr>
          <p:cNvCxnSpPr>
            <a:endCxn id="9" idx="3"/>
          </p:cNvCxnSpPr>
          <p:nvPr/>
        </p:nvCxnSpPr>
        <p:spPr>
          <a:xfrm rot="10800000">
            <a:off x="7267224" y="3429001"/>
            <a:ext cx="1050252" cy="238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C6B59698-CF26-94A9-1287-F9D82BFCDCF8}"/>
              </a:ext>
            </a:extLst>
          </p:cNvPr>
          <p:cNvCxnSpPr/>
          <p:nvPr/>
        </p:nvCxnSpPr>
        <p:spPr>
          <a:xfrm flipH="1">
            <a:off x="6495069" y="4312487"/>
            <a:ext cx="1630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434DC557-9276-E399-2EF9-8E52DDB12034}"/>
              </a:ext>
            </a:extLst>
          </p:cNvPr>
          <p:cNvCxnSpPr/>
          <p:nvPr/>
        </p:nvCxnSpPr>
        <p:spPr>
          <a:xfrm rot="10800000">
            <a:off x="2545238" y="4487160"/>
            <a:ext cx="5750351" cy="226243"/>
          </a:xfrm>
          <a:prstGeom prst="bentConnector3">
            <a:avLst>
              <a:gd name="adj1" fmla="val 129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6E1710B2-ED98-3D86-4425-3598A627B321}"/>
              </a:ext>
            </a:extLst>
          </p:cNvPr>
          <p:cNvCxnSpPr/>
          <p:nvPr/>
        </p:nvCxnSpPr>
        <p:spPr>
          <a:xfrm flipH="1">
            <a:off x="4241453" y="5594535"/>
            <a:ext cx="3884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2116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6709" y="2264929"/>
            <a:ext cx="4054136" cy="591670"/>
          </a:xfrm>
        </p:spPr>
        <p:txBody>
          <a:bodyPr>
            <a:noAutofit/>
          </a:bodyPr>
          <a:lstStyle/>
          <a:p>
            <a:pPr algn="ctr"/>
            <a:r>
              <a:rPr lang="en-US" sz="4000" u="sng" dirty="0">
                <a:solidFill>
                  <a:schemeClr val="bg1"/>
                </a:solidFill>
                <a:latin typeface="Grotesque" panose="020B0504020202020204" pitchFamily="34" charset="0"/>
                <a:cs typeface="Aharoni" panose="02010803020104030203" pitchFamily="2" charset="-79"/>
              </a:rPr>
              <a:t>Cards.jsx</a:t>
            </a:r>
            <a:endParaRPr lang="he-IL" sz="4000" u="sng" dirty="0">
              <a:latin typeface="Grotesque" panose="020B05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6709" y="2856600"/>
            <a:ext cx="4054136" cy="157399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נציב את הקומפוננט </a:t>
            </a:r>
            <a:r>
              <a:rPr lang="en-US" sz="2000" dirty="0">
                <a:solidFill>
                  <a:schemeClr val="bg1"/>
                </a:solidFill>
              </a:rPr>
              <a:t>CardsFeedback</a:t>
            </a:r>
            <a:r>
              <a:rPr lang="he-IL" sz="2000" dirty="0">
                <a:solidFill>
                  <a:schemeClr val="bg1"/>
                </a:solidFill>
              </a:rPr>
              <a:t> ונעביר לה את המשתנים שהיא מבקשת לקבל כמפתחות באובייקט ה </a:t>
            </a:r>
            <a:r>
              <a:rPr lang="en-US" sz="2000" dirty="0">
                <a:solidFill>
                  <a:schemeClr val="bg1"/>
                </a:solidFill>
              </a:rPr>
              <a:t>props</a:t>
            </a:r>
            <a:endParaRPr lang="he-IL" sz="1700" dirty="0">
              <a:solidFill>
                <a:schemeClr val="bg1"/>
              </a:solidFill>
            </a:endParaRPr>
          </a:p>
        </p:txBody>
      </p:sp>
      <p:pic>
        <p:nvPicPr>
          <p:cNvPr id="6" name="תמונה 5">
            <a:extLst>
              <a:ext uri="{FF2B5EF4-FFF2-40B4-BE49-F238E27FC236}">
                <a16:creationId xmlns:a16="http://schemas.microsoft.com/office/drawing/2014/main" id="{23B41240-5A6F-A0C4-B2AB-FC85327E645F}"/>
              </a:ext>
            </a:extLst>
          </p:cNvPr>
          <p:cNvPicPr>
            <a:picLocks noChangeAspect="1"/>
          </p:cNvPicPr>
          <p:nvPr/>
        </p:nvPicPr>
        <p:blipFill>
          <a:blip r:embed="rId4"/>
          <a:stretch>
            <a:fillRect/>
          </a:stretch>
        </p:blipFill>
        <p:spPr>
          <a:xfrm>
            <a:off x="1093836" y="269202"/>
            <a:ext cx="5701210" cy="6319595"/>
          </a:xfrm>
          <a:prstGeom prst="rect">
            <a:avLst/>
          </a:prstGeom>
        </p:spPr>
      </p:pic>
      <p:cxnSp>
        <p:nvCxnSpPr>
          <p:cNvPr id="7" name="מחבר: מרפקי 6">
            <a:extLst>
              <a:ext uri="{FF2B5EF4-FFF2-40B4-BE49-F238E27FC236}">
                <a16:creationId xmlns:a16="http://schemas.microsoft.com/office/drawing/2014/main" id="{A4D1E6C8-402B-05CD-3AD1-F14C5EBC7173}"/>
              </a:ext>
            </a:extLst>
          </p:cNvPr>
          <p:cNvCxnSpPr>
            <a:stCxn id="3" idx="1"/>
          </p:cNvCxnSpPr>
          <p:nvPr/>
        </p:nvCxnSpPr>
        <p:spPr>
          <a:xfrm rot="10800000" flipV="1">
            <a:off x="3205113" y="3643598"/>
            <a:ext cx="4821596" cy="1135791"/>
          </a:xfrm>
          <a:prstGeom prst="bentConnector3">
            <a:avLst>
              <a:gd name="adj1" fmla="val 122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15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77152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כשהקומפוננט מחכה למידע והקומפוננט </a:t>
            </a:r>
            <a:r>
              <a:rPr lang="en-US" sz="2000" dirty="0">
                <a:solidFill>
                  <a:schemeClr val="bg1"/>
                </a:solidFill>
              </a:rPr>
              <a:t>spinner</a:t>
            </a:r>
            <a:r>
              <a:rPr lang="he-IL" sz="2000" dirty="0">
                <a:solidFill>
                  <a:schemeClr val="bg1"/>
                </a:solidFill>
              </a:rPr>
              <a:t> עובד</a:t>
            </a:r>
          </a:p>
        </p:txBody>
      </p:sp>
      <p:pic>
        <p:nvPicPr>
          <p:cNvPr id="10" name="תמונה 9">
            <a:extLst>
              <a:ext uri="{FF2B5EF4-FFF2-40B4-BE49-F238E27FC236}">
                <a16:creationId xmlns:a16="http://schemas.microsoft.com/office/drawing/2014/main" id="{0DAF1FE7-8CA6-2B67-EA5C-FB11658F0246}"/>
              </a:ext>
            </a:extLst>
          </p:cNvPr>
          <p:cNvPicPr>
            <a:picLocks noChangeAspect="1"/>
          </p:cNvPicPr>
          <p:nvPr/>
        </p:nvPicPr>
        <p:blipFill>
          <a:blip r:embed="rId4"/>
          <a:stretch>
            <a:fillRect/>
          </a:stretch>
        </p:blipFill>
        <p:spPr>
          <a:xfrm>
            <a:off x="1931649" y="334047"/>
            <a:ext cx="3505689" cy="62873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25554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77152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כשמתקבלת שגיאה שמקורה בשרת</a:t>
            </a:r>
          </a:p>
        </p:txBody>
      </p:sp>
      <p:pic>
        <p:nvPicPr>
          <p:cNvPr id="6" name="תמונה 5">
            <a:extLst>
              <a:ext uri="{FF2B5EF4-FFF2-40B4-BE49-F238E27FC236}">
                <a16:creationId xmlns:a16="http://schemas.microsoft.com/office/drawing/2014/main" id="{347CA0D9-178A-2E53-40AE-7519B5A05E54}"/>
              </a:ext>
            </a:extLst>
          </p:cNvPr>
          <p:cNvPicPr>
            <a:picLocks noChangeAspect="1"/>
          </p:cNvPicPr>
          <p:nvPr/>
        </p:nvPicPr>
        <p:blipFill>
          <a:blip r:embed="rId4"/>
          <a:stretch>
            <a:fillRect/>
          </a:stretch>
        </p:blipFill>
        <p:spPr>
          <a:xfrm>
            <a:off x="2163609" y="657420"/>
            <a:ext cx="3110190" cy="55431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50638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159656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אם מתקבל מערך ריק ממאגר המידע או שעקב חיפוש כרטיס עם פרמטרים מסוימים אף כרטיס לא עמד בקריטריון של הפרמטרים שהוזנו (למשל בשדה החיפוש) יוצג לגולש הכיתוב הבא</a:t>
            </a:r>
          </a:p>
        </p:txBody>
      </p:sp>
      <p:pic>
        <p:nvPicPr>
          <p:cNvPr id="7" name="תמונה 6">
            <a:extLst>
              <a:ext uri="{FF2B5EF4-FFF2-40B4-BE49-F238E27FC236}">
                <a16:creationId xmlns:a16="http://schemas.microsoft.com/office/drawing/2014/main" id="{48EF73E9-93C4-3DAF-F205-4478F50E89A7}"/>
              </a:ext>
            </a:extLst>
          </p:cNvPr>
          <p:cNvPicPr>
            <a:picLocks noChangeAspect="1"/>
          </p:cNvPicPr>
          <p:nvPr/>
        </p:nvPicPr>
        <p:blipFill>
          <a:blip r:embed="rId4"/>
          <a:stretch>
            <a:fillRect/>
          </a:stretch>
        </p:blipFill>
        <p:spPr>
          <a:xfrm>
            <a:off x="2295207" y="478270"/>
            <a:ext cx="3306240" cy="59014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45270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4"/>
            <a:ext cx="4054136" cy="77152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כשהמידע ממאגר המידע מתקבל בהצלחה</a:t>
            </a:r>
          </a:p>
        </p:txBody>
      </p:sp>
      <p:pic>
        <p:nvPicPr>
          <p:cNvPr id="7" name="תמונה 6">
            <a:extLst>
              <a:ext uri="{FF2B5EF4-FFF2-40B4-BE49-F238E27FC236}">
                <a16:creationId xmlns:a16="http://schemas.microsoft.com/office/drawing/2014/main" id="{D929B3C9-01B8-574D-4DF1-F481C1E5835B}"/>
              </a:ext>
            </a:extLst>
          </p:cNvPr>
          <p:cNvPicPr>
            <a:picLocks noChangeAspect="1"/>
          </p:cNvPicPr>
          <p:nvPr/>
        </p:nvPicPr>
        <p:blipFill>
          <a:blip r:embed="rId4"/>
          <a:stretch>
            <a:fillRect/>
          </a:stretch>
        </p:blipFill>
        <p:spPr>
          <a:xfrm>
            <a:off x="415422" y="672446"/>
            <a:ext cx="7070304" cy="55131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227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1830F9-EC86-EBB6-30B8-A6B2C69281F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8D4EC98B-AA9B-0419-9995-50FF8FFABB48}"/>
              </a:ext>
            </a:extLst>
          </p:cNvPr>
          <p:cNvSpPr>
            <a:spLocks noGrp="1"/>
          </p:cNvSpPr>
          <p:nvPr>
            <p:ph idx="1"/>
          </p:nvPr>
        </p:nvSpPr>
        <p:spPr/>
        <p:txBody>
          <a:bodyPr/>
          <a:lstStyle/>
          <a:p>
            <a:endParaRPr lang="he-IL"/>
          </a:p>
        </p:txBody>
      </p:sp>
      <p:pic>
        <p:nvPicPr>
          <p:cNvPr id="4098" name="Picture 2" descr="3,002,154 Science And Technology Pattern Stock Photos, Pictures &amp;  Royalty-Free Images - iStock">
            <a:extLst>
              <a:ext uri="{FF2B5EF4-FFF2-40B4-BE49-F238E27FC236}">
                <a16:creationId xmlns:a16="http://schemas.microsoft.com/office/drawing/2014/main" id="{000E572A-886B-AE7F-D587-902B51CC793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3000"/>
                    </a14:imgEffect>
                    <a14:imgEffect>
                      <a14:brightnessContrast contrast="26000"/>
                    </a14:imgEffect>
                  </a14:imgLayer>
                </a14:imgProps>
              </a:ext>
              <a:ext uri="{28A0092B-C50C-407E-A947-70E740481C1C}">
                <a14:useLocalDpi xmlns:a14="http://schemas.microsoft.com/office/drawing/2010/main" val="0"/>
              </a:ext>
            </a:extLst>
          </a:blip>
          <a:srcRect l="363" t="22681" b="19235"/>
          <a:stretch/>
        </p:blipFill>
        <p:spPr bwMode="auto">
          <a:xfrm>
            <a:off x="-8860" y="0"/>
            <a:ext cx="12200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7710376C-2F9B-47F9-AEE5-1EF3D2AC44A9}"/>
              </a:ext>
            </a:extLst>
          </p:cNvPr>
          <p:cNvSpPr txBox="1"/>
          <p:nvPr/>
        </p:nvSpPr>
        <p:spPr>
          <a:xfrm>
            <a:off x="0" y="2655977"/>
            <a:ext cx="12192000" cy="46166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he-IL" sz="2400" dirty="0">
                <a:solidFill>
                  <a:schemeClr val="bg1"/>
                </a:solidFill>
                <a:latin typeface="almoniNeue"/>
              </a:rPr>
              <a:t>כלי שיעזור לנו בשלבי הפיתוח ב - </a:t>
            </a:r>
            <a:r>
              <a:rPr lang="en-US" sz="2400" dirty="0">
                <a:solidFill>
                  <a:schemeClr val="bg1"/>
                </a:solidFill>
                <a:latin typeface="almoniNeue"/>
              </a:rPr>
              <a:t>React</a:t>
            </a:r>
          </a:p>
        </p:txBody>
      </p:sp>
      <p:sp>
        <p:nvSpPr>
          <p:cNvPr id="7" name="מלבן 6">
            <a:extLst>
              <a:ext uri="{FF2B5EF4-FFF2-40B4-BE49-F238E27FC236}">
                <a16:creationId xmlns:a16="http://schemas.microsoft.com/office/drawing/2014/main" id="{BF59BE2C-7705-857C-9A9A-C036B9309704}"/>
              </a:ext>
            </a:extLst>
          </p:cNvPr>
          <p:cNvSpPr/>
          <p:nvPr/>
        </p:nvSpPr>
        <p:spPr>
          <a:xfrm>
            <a:off x="707624" y="681037"/>
            <a:ext cx="10776751" cy="5495926"/>
          </a:xfrm>
          <a:prstGeom prst="rect">
            <a:avLst/>
          </a:prstGeom>
          <a:noFill/>
          <a:ln w="2857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תמונה 8">
            <a:extLst>
              <a:ext uri="{FF2B5EF4-FFF2-40B4-BE49-F238E27FC236}">
                <a16:creationId xmlns:a16="http://schemas.microsoft.com/office/drawing/2014/main" id="{D46A6C15-AD4C-6B3F-AF0B-E983ED6215DC}"/>
              </a:ext>
            </a:extLst>
          </p:cNvPr>
          <p:cNvPicPr>
            <a:picLocks noChangeAspect="1"/>
          </p:cNvPicPr>
          <p:nvPr/>
        </p:nvPicPr>
        <p:blipFill>
          <a:blip r:embed="rId4"/>
          <a:stretch>
            <a:fillRect/>
          </a:stretch>
        </p:blipFill>
        <p:spPr>
          <a:xfrm>
            <a:off x="1988685" y="3252579"/>
            <a:ext cx="8214629" cy="1918038"/>
          </a:xfrm>
          <a:prstGeom prst="rect">
            <a:avLst/>
          </a:prstGeom>
        </p:spPr>
      </p:pic>
      <p:sp>
        <p:nvSpPr>
          <p:cNvPr id="11" name="תיבת טקסט 10">
            <a:extLst>
              <a:ext uri="{FF2B5EF4-FFF2-40B4-BE49-F238E27FC236}">
                <a16:creationId xmlns:a16="http://schemas.microsoft.com/office/drawing/2014/main" id="{68BAF478-6FE1-0BC5-0C71-5C96B6107BE4}"/>
              </a:ext>
            </a:extLst>
          </p:cNvPr>
          <p:cNvSpPr txBox="1"/>
          <p:nvPr/>
        </p:nvSpPr>
        <p:spPr>
          <a:xfrm>
            <a:off x="44398" y="5394189"/>
            <a:ext cx="12200860" cy="369332"/>
          </a:xfrm>
          <a:prstGeom prst="rect">
            <a:avLst/>
          </a:prstGeom>
          <a:noFill/>
        </p:spPr>
        <p:txBody>
          <a:bodyPr wrap="square">
            <a:spAutoFit/>
          </a:bodyPr>
          <a:lstStyle/>
          <a:p>
            <a:pPr algn="ctr"/>
            <a:r>
              <a:rPr lang="he-IL" dirty="0">
                <a:hlinkClick r:id="rId5"/>
              </a:rPr>
              <a:t>https://reactjs.org/blog/2015/09/02/new-react-developer-tools.html#installation</a:t>
            </a:r>
            <a:r>
              <a:rPr lang="he-IL" dirty="0"/>
              <a:t> </a:t>
            </a:r>
          </a:p>
        </p:txBody>
      </p:sp>
      <p:grpSp>
        <p:nvGrpSpPr>
          <p:cNvPr id="5" name="קבוצה 4">
            <a:extLst>
              <a:ext uri="{FF2B5EF4-FFF2-40B4-BE49-F238E27FC236}">
                <a16:creationId xmlns:a16="http://schemas.microsoft.com/office/drawing/2014/main" id="{F806CD6E-E367-DA37-3741-0A848F223D89}"/>
              </a:ext>
            </a:extLst>
          </p:cNvPr>
          <p:cNvGrpSpPr/>
          <p:nvPr/>
        </p:nvGrpSpPr>
        <p:grpSpPr>
          <a:xfrm>
            <a:off x="10723995" y="5499999"/>
            <a:ext cx="629805" cy="579434"/>
            <a:chOff x="292964" y="6015102"/>
            <a:chExt cx="629805" cy="579434"/>
          </a:xfrm>
        </p:grpSpPr>
        <p:sp>
          <p:nvSpPr>
            <p:cNvPr id="8" name="משולש שווה-שוקיים 7">
              <a:extLst>
                <a:ext uri="{FF2B5EF4-FFF2-40B4-BE49-F238E27FC236}">
                  <a16:creationId xmlns:a16="http://schemas.microsoft.com/office/drawing/2014/main" id="{E4F785B6-B9A8-96C9-E4D9-5A1C9EDD86BF}"/>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10" name="גרפיקה 9" descr="תו ^ כלפי מעלה קו מיתאר">
              <a:hlinkClick r:id="rId6" action="ppaction://hlinksldjump"/>
              <a:extLst>
                <a:ext uri="{FF2B5EF4-FFF2-40B4-BE49-F238E27FC236}">
                  <a16:creationId xmlns:a16="http://schemas.microsoft.com/office/drawing/2014/main" id="{D83B862C-3434-6F3C-5BA2-2C43409E3DE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266" y="6137336"/>
              <a:ext cx="457200" cy="457200"/>
            </a:xfrm>
            <a:prstGeom prst="rect">
              <a:avLst/>
            </a:prstGeom>
          </p:spPr>
        </p:pic>
      </p:grpSp>
      <p:sp>
        <p:nvSpPr>
          <p:cNvPr id="12" name="כותרת 1">
            <a:extLst>
              <a:ext uri="{FF2B5EF4-FFF2-40B4-BE49-F238E27FC236}">
                <a16:creationId xmlns:a16="http://schemas.microsoft.com/office/drawing/2014/main" id="{3C670A31-7CEE-BBF1-3B21-F54502176109}"/>
              </a:ext>
            </a:extLst>
          </p:cNvPr>
          <p:cNvSpPr txBox="1">
            <a:spLocks/>
          </p:cNvSpPr>
          <p:nvPr/>
        </p:nvSpPr>
        <p:spPr>
          <a:xfrm>
            <a:off x="707625" y="1561498"/>
            <a:ext cx="10776750" cy="1010043"/>
          </a:xfrm>
          <a:prstGeom prst="rect">
            <a:avLst/>
          </a:prstGeom>
        </p:spPr>
        <p:txBody>
          <a:bodyPr vert="horz" lIns="91440" tIns="45720" rIns="91440" bIns="45720" rtlCol="1" anchor="ctr">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u="sng" dirty="0">
                <a:solidFill>
                  <a:schemeClr val="bg1"/>
                </a:solidFill>
                <a:latin typeface="Aharoni" panose="02010803020104030203" pitchFamily="2" charset="-79"/>
                <a:cs typeface="Aharoni" panose="02010803020104030203" pitchFamily="2" charset="-79"/>
              </a:rPr>
              <a:t>React Developer Tools</a:t>
            </a:r>
          </a:p>
        </p:txBody>
      </p:sp>
    </p:spTree>
    <p:extLst>
      <p:ext uri="{BB962C8B-B14F-4D97-AF65-F5344CB8AC3E}">
        <p14:creationId xmlns:p14="http://schemas.microsoft.com/office/powerpoint/2010/main" val="36145565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49165"/>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משימת </a:t>
            </a:r>
            <a:r>
              <a:rPr lang="en-US" sz="4000" dirty="0">
                <a:solidFill>
                  <a:schemeClr val="bg1"/>
                </a:solidFill>
                <a:cs typeface="+mn-cs"/>
              </a:rPr>
              <a:t>cardApiService</a:t>
            </a:r>
            <a:br>
              <a:rPr lang="he-IL" sz="4000" dirty="0">
                <a:solidFill>
                  <a:schemeClr val="bg1"/>
                </a:solidFill>
                <a:cs typeface="+mn-cs"/>
              </a:rPr>
            </a:br>
            <a:r>
              <a:rPr lang="he-IL" sz="4000" dirty="0">
                <a:solidFill>
                  <a:schemeClr val="bg1"/>
                </a:solidFill>
                <a:cs typeface="+mn-cs"/>
              </a:rPr>
              <a:t>חלק א'</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818605"/>
            <a:ext cx="6636808" cy="5827291"/>
          </a:xfrm>
          <a:effectLst/>
        </p:spPr>
        <p:txBody>
          <a:bodyPr anchor="ctr">
            <a:normAutofit/>
          </a:bodyPr>
          <a:lstStyle/>
          <a:p>
            <a:pPr lvl="1"/>
            <a:r>
              <a:rPr lang="he-IL" dirty="0"/>
              <a:t>צור הפונקציות האסינכרוניות הבאות בנתיב </a:t>
            </a:r>
            <a:r>
              <a:rPr lang="en-US" dirty="0"/>
              <a:t>src/cards/services/cardApiService.js</a:t>
            </a:r>
            <a:r>
              <a:rPr lang="he-IL" dirty="0"/>
              <a:t>:</a:t>
            </a:r>
          </a:p>
          <a:p>
            <a:pPr lvl="2"/>
            <a:r>
              <a:rPr lang="en-US" b="1" dirty="0" err="1"/>
              <a:t>getCard</a:t>
            </a:r>
            <a:r>
              <a:rPr lang="he-IL" dirty="0"/>
              <a:t> </a:t>
            </a:r>
          </a:p>
          <a:p>
            <a:pPr lvl="3"/>
            <a:r>
              <a:rPr lang="he-IL" dirty="0"/>
              <a:t>הפונקציה תקבל בפרמטר </a:t>
            </a:r>
            <a:r>
              <a:rPr lang="en-US" dirty="0"/>
              <a:t>cardId</a:t>
            </a:r>
            <a:r>
              <a:rPr lang="he-IL" dirty="0"/>
              <a:t> מסוג של מחרוזת תווים שתייצג תעודת זהות של כרטיס</a:t>
            </a:r>
          </a:p>
          <a:p>
            <a:pPr lvl="3"/>
            <a:r>
              <a:rPr lang="he-IL" dirty="0"/>
              <a:t>פעיל את מטודת </a:t>
            </a:r>
            <a:r>
              <a:rPr lang="en-US" dirty="0"/>
              <a:t>axios.get</a:t>
            </a:r>
            <a:r>
              <a:rPr lang="he-IL" dirty="0"/>
              <a:t> עם הנתיב בשרת שאחראי על הבאת כרטיס בודד וחלץ ממנה את מפתח </a:t>
            </a:r>
            <a:r>
              <a:rPr lang="en-US" dirty="0"/>
              <a:t>data</a:t>
            </a:r>
            <a:r>
              <a:rPr lang="he-IL" dirty="0"/>
              <a:t>.</a:t>
            </a:r>
          </a:p>
          <a:p>
            <a:pPr lvl="3"/>
            <a:r>
              <a:rPr lang="he-IL" dirty="0"/>
              <a:t>החזר את </a:t>
            </a:r>
            <a:r>
              <a:rPr lang="en-US" dirty="0"/>
              <a:t>data</a:t>
            </a:r>
            <a:endParaRPr lang="he-IL" dirty="0"/>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a:p>
            <a:pPr lvl="2"/>
            <a:r>
              <a:rPr lang="en-US" b="1" dirty="0" err="1"/>
              <a:t>getMyCards</a:t>
            </a:r>
            <a:endParaRPr lang="he-IL" b="1" dirty="0"/>
          </a:p>
          <a:p>
            <a:pPr lvl="3"/>
            <a:r>
              <a:rPr lang="he-IL" dirty="0"/>
              <a:t>פעיל את מטודת </a:t>
            </a:r>
            <a:r>
              <a:rPr lang="en-US" dirty="0"/>
              <a:t>axios.get</a:t>
            </a:r>
            <a:r>
              <a:rPr lang="he-IL" dirty="0"/>
              <a:t> עם הנתיב בשרת שאחראי על הבאת כל כרטיסי הביקור של המשתמש וחלץ ממנה את מפתח </a:t>
            </a:r>
            <a:r>
              <a:rPr lang="en-US" dirty="0"/>
              <a:t>data</a:t>
            </a:r>
            <a:r>
              <a:rPr lang="he-IL" dirty="0"/>
              <a:t>.</a:t>
            </a:r>
          </a:p>
          <a:p>
            <a:pPr lvl="3"/>
            <a:r>
              <a:rPr lang="he-IL" dirty="0"/>
              <a:t>החזר את </a:t>
            </a:r>
            <a:r>
              <a:rPr lang="en-US" dirty="0"/>
              <a:t>data</a:t>
            </a:r>
            <a:endParaRPr lang="he-IL" dirty="0"/>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386958" y="49165"/>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37306621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חלק ב'</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169682"/>
            <a:ext cx="6636808" cy="6485642"/>
          </a:xfrm>
          <a:effectLst/>
        </p:spPr>
        <p:txBody>
          <a:bodyPr anchor="ctr">
            <a:normAutofit/>
          </a:bodyPr>
          <a:lstStyle/>
          <a:p>
            <a:pPr lvl="2"/>
            <a:r>
              <a:rPr lang="en-US" b="1" dirty="0" err="1"/>
              <a:t>creactCard</a:t>
            </a:r>
            <a:r>
              <a:rPr lang="he-IL" dirty="0"/>
              <a:t> </a:t>
            </a:r>
          </a:p>
          <a:p>
            <a:pPr lvl="3"/>
            <a:r>
              <a:rPr lang="he-IL" dirty="0"/>
              <a:t>הפונקציה תקבל בפרמטר </a:t>
            </a:r>
            <a:r>
              <a:rPr lang="en-US" dirty="0"/>
              <a:t>card</a:t>
            </a:r>
            <a:r>
              <a:rPr lang="he-IL" dirty="0"/>
              <a:t> מסוג של אובייקט המייצג כרטיס ביקור לעסק</a:t>
            </a:r>
          </a:p>
          <a:p>
            <a:pPr lvl="3"/>
            <a:r>
              <a:rPr lang="he-IL" dirty="0"/>
              <a:t>הפעל את מטודת </a:t>
            </a:r>
            <a:r>
              <a:rPr lang="en-US" dirty="0" err="1"/>
              <a:t>axios.post</a:t>
            </a:r>
            <a:r>
              <a:rPr lang="he-IL" dirty="0"/>
              <a:t> כאשר בארגומנט הראשון הצב את כתובת ה – </a:t>
            </a:r>
            <a:r>
              <a:rPr lang="en-US" dirty="0"/>
              <a:t>URL</a:t>
            </a:r>
            <a:r>
              <a:rPr lang="he-IL" dirty="0"/>
              <a:t> ליצירת כרטיס ובפרמטר השני העבר את </a:t>
            </a:r>
            <a:r>
              <a:rPr lang="en-US" dirty="0"/>
              <a:t>card</a:t>
            </a:r>
            <a:r>
              <a:rPr lang="he-IL" dirty="0"/>
              <a:t> אותו הפונקציה קיבלה בפרמטר וחלץ ממנה את מפתח </a:t>
            </a:r>
            <a:r>
              <a:rPr lang="en-US" dirty="0"/>
              <a:t>data</a:t>
            </a:r>
            <a:r>
              <a:rPr lang="he-IL" dirty="0"/>
              <a:t>.</a:t>
            </a:r>
          </a:p>
          <a:p>
            <a:pPr lvl="3"/>
            <a:r>
              <a:rPr lang="he-IL" dirty="0"/>
              <a:t>החזר את </a:t>
            </a:r>
            <a:r>
              <a:rPr lang="en-US" dirty="0"/>
              <a:t>data</a:t>
            </a:r>
            <a:r>
              <a:rPr lang="he-IL" dirty="0"/>
              <a:t> מהפונקציה</a:t>
            </a:r>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a:p>
            <a:pPr lvl="2"/>
            <a:r>
              <a:rPr lang="en-US" b="1" dirty="0" err="1"/>
              <a:t>editCard</a:t>
            </a:r>
            <a:endParaRPr lang="he-IL" b="1" dirty="0"/>
          </a:p>
          <a:p>
            <a:pPr lvl="3"/>
            <a:r>
              <a:rPr lang="he-IL" dirty="0"/>
              <a:t>הפונקציה תקבל בפרמטר </a:t>
            </a:r>
            <a:r>
              <a:rPr lang="en-US" dirty="0"/>
              <a:t>card</a:t>
            </a:r>
            <a:r>
              <a:rPr lang="he-IL" dirty="0"/>
              <a:t> מסוג של אובייקט המייצג כרטיס ביקור לעסק</a:t>
            </a:r>
          </a:p>
          <a:p>
            <a:pPr lvl="3"/>
            <a:r>
              <a:rPr lang="he-IL" dirty="0"/>
              <a:t>הפעל את מטודת </a:t>
            </a:r>
            <a:r>
              <a:rPr lang="en-US" dirty="0" err="1"/>
              <a:t>axios.put</a:t>
            </a:r>
            <a:r>
              <a:rPr lang="he-IL" dirty="0"/>
              <a:t> כאשר בארגומנט הראשון הצב את כתובת ה – </a:t>
            </a:r>
            <a:r>
              <a:rPr lang="en-US" dirty="0"/>
              <a:t>URL</a:t>
            </a:r>
            <a:r>
              <a:rPr lang="he-IL" dirty="0"/>
              <a:t> לעריכת כרטיס ביקור ובפרמטר השני העבר את </a:t>
            </a:r>
            <a:r>
              <a:rPr lang="en-US" dirty="0"/>
              <a:t>card</a:t>
            </a:r>
            <a:r>
              <a:rPr lang="he-IL" dirty="0"/>
              <a:t> וחלץ ממנה את מפתח </a:t>
            </a:r>
            <a:r>
              <a:rPr lang="en-US" dirty="0"/>
              <a:t>data</a:t>
            </a:r>
            <a:r>
              <a:rPr lang="he-IL" dirty="0"/>
              <a:t>.</a:t>
            </a:r>
          </a:p>
          <a:p>
            <a:pPr lvl="3"/>
            <a:r>
              <a:rPr lang="he-IL" dirty="0"/>
              <a:t>החזר את </a:t>
            </a:r>
            <a:r>
              <a:rPr lang="en-US" dirty="0"/>
              <a:t>data</a:t>
            </a:r>
            <a:endParaRPr lang="he-IL" dirty="0"/>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Tree>
    <p:extLst>
      <p:ext uri="{BB962C8B-B14F-4D97-AF65-F5344CB8AC3E}">
        <p14:creationId xmlns:p14="http://schemas.microsoft.com/office/powerpoint/2010/main" val="3795932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000" dirty="0">
                <a:solidFill>
                  <a:schemeClr val="bg1"/>
                </a:solidFill>
                <a:cs typeface="+mn-cs"/>
              </a:rPr>
              <a:t>חלק ג'</a:t>
            </a:r>
            <a:endParaRPr lang="he-IL" sz="4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32678" y="169682"/>
            <a:ext cx="6636808" cy="6485642"/>
          </a:xfrm>
          <a:effectLst/>
        </p:spPr>
        <p:txBody>
          <a:bodyPr anchor="ctr">
            <a:normAutofit/>
          </a:bodyPr>
          <a:lstStyle/>
          <a:p>
            <a:pPr lvl="2"/>
            <a:r>
              <a:rPr lang="en-US" b="1" dirty="0"/>
              <a:t>changeLikeStatus</a:t>
            </a:r>
            <a:r>
              <a:rPr lang="he-IL" dirty="0"/>
              <a:t> </a:t>
            </a:r>
          </a:p>
          <a:p>
            <a:pPr lvl="3"/>
            <a:r>
              <a:rPr lang="he-IL" dirty="0"/>
              <a:t>הפונקציה תקבל בפרמטר </a:t>
            </a:r>
            <a:r>
              <a:rPr lang="en-US" dirty="0"/>
              <a:t>cardId</a:t>
            </a:r>
            <a:r>
              <a:rPr lang="he-IL" dirty="0"/>
              <a:t> מסוג של מחרוזת תווים המייצגת תעודת זהות של כרטיס ביקור</a:t>
            </a:r>
          </a:p>
          <a:p>
            <a:pPr lvl="3"/>
            <a:r>
              <a:rPr lang="he-IL" dirty="0"/>
              <a:t>הפעל את מטודת </a:t>
            </a:r>
            <a:r>
              <a:rPr lang="en-US" dirty="0" err="1"/>
              <a:t>axios.patch</a:t>
            </a:r>
            <a:r>
              <a:rPr lang="he-IL" dirty="0"/>
              <a:t> והעבר בארגומנט את כתובת ה – </a:t>
            </a:r>
            <a:r>
              <a:rPr lang="en-US" dirty="0"/>
              <a:t>URL</a:t>
            </a:r>
            <a:r>
              <a:rPr lang="he-IL" dirty="0"/>
              <a:t> שאחראית על הוספת או הסרת לייק מכרטיס ביקור וחלץ ממנה את מפתח </a:t>
            </a:r>
            <a:r>
              <a:rPr lang="en-US" dirty="0"/>
              <a:t>data</a:t>
            </a:r>
            <a:r>
              <a:rPr lang="he-IL" dirty="0"/>
              <a:t>.</a:t>
            </a:r>
          </a:p>
          <a:p>
            <a:pPr lvl="3"/>
            <a:r>
              <a:rPr lang="he-IL" dirty="0"/>
              <a:t>החזר את </a:t>
            </a:r>
            <a:r>
              <a:rPr lang="en-US" dirty="0"/>
              <a:t>data</a:t>
            </a:r>
            <a:r>
              <a:rPr lang="he-IL" dirty="0"/>
              <a:t> מהפונקציה</a:t>
            </a:r>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a:p>
            <a:pPr lvl="2"/>
            <a:r>
              <a:rPr lang="en-US" b="1" dirty="0" err="1"/>
              <a:t>deleteCard</a:t>
            </a:r>
            <a:endParaRPr lang="he-IL" b="1" dirty="0"/>
          </a:p>
          <a:p>
            <a:pPr lvl="3"/>
            <a:r>
              <a:rPr lang="he-IL" dirty="0"/>
              <a:t>הפונקציה תקבל בפרמטר </a:t>
            </a:r>
            <a:r>
              <a:rPr lang="en-US" dirty="0"/>
              <a:t>cardId</a:t>
            </a:r>
            <a:r>
              <a:rPr lang="he-IL" dirty="0"/>
              <a:t> מסוג של מחרוזת תווים המייצגת תעודת זהות של כרטיס ביקור</a:t>
            </a:r>
          </a:p>
          <a:p>
            <a:pPr lvl="3"/>
            <a:r>
              <a:rPr lang="he-IL" dirty="0"/>
              <a:t>הפעל את מטודת </a:t>
            </a:r>
            <a:r>
              <a:rPr lang="en-US" dirty="0" err="1"/>
              <a:t>axios.delete</a:t>
            </a:r>
            <a:r>
              <a:rPr lang="he-IL" dirty="0"/>
              <a:t> והעבר בארגומנט את כתובת ה – </a:t>
            </a:r>
            <a:r>
              <a:rPr lang="en-US" dirty="0"/>
              <a:t>URL</a:t>
            </a:r>
            <a:r>
              <a:rPr lang="he-IL" dirty="0"/>
              <a:t> שאחראית על מחיקת כרטיס ממאגר המידע וחלץ ממנה את מפתח </a:t>
            </a:r>
            <a:r>
              <a:rPr lang="en-US" dirty="0"/>
              <a:t>data</a:t>
            </a:r>
            <a:r>
              <a:rPr lang="he-IL" dirty="0"/>
              <a:t>.</a:t>
            </a:r>
          </a:p>
          <a:p>
            <a:pPr lvl="3"/>
            <a:r>
              <a:rPr lang="he-IL" dirty="0"/>
              <a:t>החזר את </a:t>
            </a:r>
            <a:r>
              <a:rPr lang="en-US" dirty="0"/>
              <a:t>data</a:t>
            </a:r>
            <a:endParaRPr lang="he-IL" dirty="0"/>
          </a:p>
          <a:p>
            <a:pPr lvl="3"/>
            <a:r>
              <a:rPr lang="he-IL" dirty="0"/>
              <a:t>אם מתקבלת שגיאה תפוס אותה באמצעות מנגנון </a:t>
            </a:r>
            <a:r>
              <a:rPr lang="en-US" dirty="0"/>
              <a:t>try &amp; catch</a:t>
            </a:r>
            <a:r>
              <a:rPr lang="he-IL" dirty="0"/>
              <a:t> והחזר </a:t>
            </a:r>
            <a:r>
              <a:rPr lang="en-US" dirty="0"/>
              <a:t>Promise.reject</a:t>
            </a:r>
            <a:r>
              <a:rPr lang="he-IL" dirty="0"/>
              <a:t> עם הודעת השגיאה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Tree>
    <p:extLst>
      <p:ext uri="{BB962C8B-B14F-4D97-AF65-F5344CB8AC3E}">
        <p14:creationId xmlns:p14="http://schemas.microsoft.com/office/powerpoint/2010/main" val="27493349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useCards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בגלל שדפים רבים באפליקציה יהיו מעוניינים לקבל את כרטיסי הביקור ולהשפיע על תוכנם ניצור </a:t>
            </a:r>
            <a:r>
              <a:rPr lang="en-US" sz="2400" dirty="0">
                <a:solidFill>
                  <a:schemeClr val="bg1"/>
                </a:solidFill>
              </a:rPr>
              <a:t>Custom hook</a:t>
            </a:r>
            <a:r>
              <a:rPr lang="he-IL" sz="2400" dirty="0">
                <a:solidFill>
                  <a:schemeClr val="bg1"/>
                </a:solidFill>
              </a:rPr>
              <a:t> לניהול הכרטיסים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כרטיס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3972559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158753"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230470" y="134472"/>
            <a:ext cx="5805551" cy="806823"/>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230470" y="941295"/>
            <a:ext cx="5805551" cy="5504330"/>
          </a:xfrm>
          <a:effectLst>
            <a:outerShdw blurRad="50800" dist="38100" dir="2700000" algn="tl" rotWithShape="0">
              <a:prstClr val="black">
                <a:alpha val="40000"/>
              </a:prstClr>
            </a:outerShdw>
          </a:effectLst>
        </p:spPr>
        <p:txBody>
          <a:bodyPr>
            <a:normAutofit fontScale="92500" lnSpcReduction="20000"/>
          </a:bodyPr>
          <a:lstStyle/>
          <a:p>
            <a:pPr marL="0" indent="0">
              <a:buNone/>
            </a:pPr>
            <a:r>
              <a:rPr lang="he-IL" sz="2000" dirty="0">
                <a:solidFill>
                  <a:schemeClr val="bg1"/>
                </a:solidFill>
              </a:rPr>
              <a:t>העברת הלוגיקה של ניהול הכרטיסים תתבצע בשלוש שלבים. הראשון הוא יצירת </a:t>
            </a:r>
            <a:r>
              <a:rPr lang="en-US" sz="2000" dirty="0">
                <a:solidFill>
                  <a:schemeClr val="bg1"/>
                </a:solidFill>
              </a:rPr>
              <a:t>custom hook</a:t>
            </a:r>
            <a:r>
              <a:rPr lang="he-IL" sz="2000" dirty="0">
                <a:solidFill>
                  <a:schemeClr val="bg1"/>
                </a:solidFill>
              </a:rPr>
              <a:t> בנתיב </a:t>
            </a:r>
            <a:r>
              <a:rPr lang="en-US" sz="2000" dirty="0">
                <a:solidFill>
                  <a:schemeClr val="bg1"/>
                </a:solidFill>
              </a:rPr>
              <a:t>src/cards/hooks/useCards</a:t>
            </a:r>
            <a:endParaRPr lang="he-IL" sz="2000" dirty="0">
              <a:solidFill>
                <a:schemeClr val="bg1"/>
              </a:solidFill>
            </a:endParaRPr>
          </a:p>
          <a:p>
            <a:r>
              <a:rPr lang="he-IL" sz="2000" dirty="0">
                <a:solidFill>
                  <a:schemeClr val="bg1"/>
                </a:solidFill>
              </a:rPr>
              <a:t>נייבא את </a:t>
            </a:r>
            <a:r>
              <a:rPr lang="en-US" sz="2000" dirty="0">
                <a:solidFill>
                  <a:schemeClr val="bg1"/>
                </a:solidFill>
              </a:rPr>
              <a:t>useState</a:t>
            </a:r>
            <a:r>
              <a:rPr lang="he-IL" sz="2000" dirty="0">
                <a:solidFill>
                  <a:schemeClr val="bg1"/>
                </a:solidFill>
              </a:rPr>
              <a:t> מ – </a:t>
            </a:r>
            <a:r>
              <a:rPr lang="en-US" sz="2000" dirty="0">
                <a:solidFill>
                  <a:schemeClr val="bg1"/>
                </a:solidFill>
              </a:rPr>
              <a:t>react</a:t>
            </a:r>
          </a:p>
          <a:p>
            <a:r>
              <a:rPr lang="he-IL" sz="2000" dirty="0">
                <a:solidFill>
                  <a:schemeClr val="bg1"/>
                </a:solidFill>
              </a:rPr>
              <a:t>נייבא את מטודת </a:t>
            </a:r>
            <a:r>
              <a:rPr lang="en-US" sz="2000" dirty="0">
                <a:solidFill>
                  <a:schemeClr val="bg1"/>
                </a:solidFill>
              </a:rPr>
              <a:t>getCards</a:t>
            </a:r>
            <a:r>
              <a:rPr lang="he-IL" sz="2000" dirty="0">
                <a:solidFill>
                  <a:schemeClr val="bg1"/>
                </a:solidFill>
              </a:rPr>
              <a:t> מהשירות שיצרנו </a:t>
            </a:r>
            <a:r>
              <a:rPr lang="en-US" sz="2000" dirty="0">
                <a:solidFill>
                  <a:schemeClr val="bg1"/>
                </a:solidFill>
              </a:rPr>
              <a:t>cardService</a:t>
            </a:r>
            <a:endParaRPr lang="he-IL" sz="2000" dirty="0">
              <a:solidFill>
                <a:schemeClr val="bg1"/>
              </a:solidFill>
            </a:endParaRPr>
          </a:p>
          <a:p>
            <a:r>
              <a:rPr lang="he-IL" sz="2000" dirty="0">
                <a:solidFill>
                  <a:schemeClr val="bg1"/>
                </a:solidFill>
              </a:rPr>
              <a:t>ניצור את המטודה </a:t>
            </a:r>
            <a:r>
              <a:rPr lang="en-US" sz="2000" dirty="0">
                <a:solidFill>
                  <a:schemeClr val="bg1"/>
                </a:solidFill>
              </a:rPr>
              <a:t>useCards</a:t>
            </a:r>
            <a:endParaRPr lang="he-IL" sz="2000" dirty="0">
              <a:solidFill>
                <a:schemeClr val="bg1"/>
              </a:solidFill>
            </a:endParaRPr>
          </a:p>
          <a:p>
            <a:r>
              <a:rPr lang="he-IL" sz="2000" dirty="0">
                <a:solidFill>
                  <a:schemeClr val="bg1"/>
                </a:solidFill>
              </a:rPr>
              <a:t>בעזרת מטודת </a:t>
            </a:r>
            <a:r>
              <a:rPr lang="en-US" sz="2000" dirty="0">
                <a:solidFill>
                  <a:schemeClr val="bg1"/>
                </a:solidFill>
              </a:rPr>
              <a:t>setState</a:t>
            </a:r>
            <a:r>
              <a:rPr lang="he-IL" sz="2000" dirty="0">
                <a:solidFill>
                  <a:schemeClr val="bg1"/>
                </a:solidFill>
              </a:rPr>
              <a:t> ה – </a:t>
            </a:r>
            <a:r>
              <a:rPr lang="en-US" sz="2000" dirty="0">
                <a:solidFill>
                  <a:schemeClr val="bg1"/>
                </a:solidFill>
              </a:rPr>
              <a:t>hook</a:t>
            </a:r>
            <a:r>
              <a:rPr lang="he-IL" sz="2000" dirty="0">
                <a:solidFill>
                  <a:schemeClr val="bg1"/>
                </a:solidFill>
              </a:rPr>
              <a:t> ינהל את מצב:</a:t>
            </a:r>
          </a:p>
          <a:p>
            <a:pPr lvl="1"/>
            <a:r>
              <a:rPr lang="en-US" sz="1600" dirty="0">
                <a:solidFill>
                  <a:schemeClr val="bg1"/>
                </a:solidFill>
              </a:rPr>
              <a:t>cards</a:t>
            </a:r>
            <a:r>
              <a:rPr lang="he-IL" sz="1600" dirty="0">
                <a:solidFill>
                  <a:schemeClr val="bg1"/>
                </a:solidFill>
              </a:rPr>
              <a:t> – כרטיסי הביקור</a:t>
            </a:r>
          </a:p>
          <a:p>
            <a:pPr lvl="1"/>
            <a:r>
              <a:rPr lang="en-US" sz="1600" dirty="0">
                <a:solidFill>
                  <a:schemeClr val="bg1"/>
                </a:solidFill>
              </a:rPr>
              <a:t>card</a:t>
            </a:r>
            <a:r>
              <a:rPr lang="he-IL" sz="1600" dirty="0">
                <a:solidFill>
                  <a:schemeClr val="bg1"/>
                </a:solidFill>
              </a:rPr>
              <a:t> – כרטיס ביקור ספציפי</a:t>
            </a:r>
          </a:p>
          <a:p>
            <a:pPr lvl="1"/>
            <a:r>
              <a:rPr lang="en-US" sz="1600" dirty="0">
                <a:solidFill>
                  <a:schemeClr val="bg1"/>
                </a:solidFill>
              </a:rPr>
              <a:t>isLoading</a:t>
            </a:r>
            <a:r>
              <a:rPr lang="he-IL" sz="1600" dirty="0">
                <a:solidFill>
                  <a:schemeClr val="bg1"/>
                </a:solidFill>
              </a:rPr>
              <a:t> – ניהול מצב </a:t>
            </a:r>
            <a:r>
              <a:rPr lang="en-US" sz="1600" dirty="0">
                <a:solidFill>
                  <a:schemeClr val="bg1"/>
                </a:solidFill>
              </a:rPr>
              <a:t>pending request</a:t>
            </a:r>
          </a:p>
          <a:p>
            <a:pPr lvl="1"/>
            <a:r>
              <a:rPr lang="en-US" sz="1600" dirty="0">
                <a:solidFill>
                  <a:schemeClr val="bg1"/>
                </a:solidFill>
              </a:rPr>
              <a:t>error</a:t>
            </a:r>
            <a:r>
              <a:rPr lang="he-IL" sz="1600" dirty="0">
                <a:solidFill>
                  <a:schemeClr val="bg1"/>
                </a:solidFill>
              </a:rPr>
              <a:t> – ניהול שגיאות</a:t>
            </a:r>
            <a:endParaRPr lang="he-IL" sz="2000" dirty="0">
              <a:solidFill>
                <a:schemeClr val="bg1"/>
              </a:solidFill>
            </a:endParaRPr>
          </a:p>
          <a:p>
            <a:r>
              <a:rPr lang="he-IL" sz="2000" dirty="0">
                <a:solidFill>
                  <a:schemeClr val="bg1"/>
                </a:solidFill>
              </a:rPr>
              <a:t>ניצור את הפונקציה האסינכרונית </a:t>
            </a:r>
            <a:r>
              <a:rPr lang="en-US" sz="2000" dirty="0">
                <a:solidFill>
                  <a:schemeClr val="bg1"/>
                </a:solidFill>
              </a:rPr>
              <a:t>handleGetCards</a:t>
            </a:r>
          </a:p>
          <a:p>
            <a:pPr lvl="1"/>
            <a:r>
              <a:rPr lang="he-IL" sz="1600" dirty="0">
                <a:solidFill>
                  <a:schemeClr val="bg1"/>
                </a:solidFill>
              </a:rPr>
              <a:t>שתקבע את ערכו של המשתנה </a:t>
            </a:r>
            <a:r>
              <a:rPr lang="en-US" sz="1600" dirty="0">
                <a:solidFill>
                  <a:schemeClr val="bg1"/>
                </a:solidFill>
              </a:rPr>
              <a:t>isLoading</a:t>
            </a:r>
            <a:r>
              <a:rPr lang="he-IL" sz="1600" dirty="0">
                <a:solidFill>
                  <a:schemeClr val="bg1"/>
                </a:solidFill>
              </a:rPr>
              <a:t> ל – </a:t>
            </a:r>
            <a:r>
              <a:rPr lang="en-US" sz="1600" dirty="0">
                <a:solidFill>
                  <a:schemeClr val="bg1"/>
                </a:solidFill>
              </a:rPr>
              <a:t>false</a:t>
            </a:r>
          </a:p>
          <a:p>
            <a:pPr lvl="1"/>
            <a:r>
              <a:rPr lang="he-IL" sz="1600" dirty="0">
                <a:solidFill>
                  <a:schemeClr val="bg1"/>
                </a:solidFill>
              </a:rPr>
              <a:t>תפעיל את מטודת </a:t>
            </a:r>
            <a:r>
              <a:rPr lang="en-US" sz="1600" dirty="0">
                <a:solidFill>
                  <a:schemeClr val="bg1"/>
                </a:solidFill>
              </a:rPr>
              <a:t>getCards</a:t>
            </a:r>
            <a:r>
              <a:rPr lang="he-IL" sz="1600" dirty="0">
                <a:solidFill>
                  <a:schemeClr val="bg1"/>
                </a:solidFill>
              </a:rPr>
              <a:t> ותשמור את הערך שיחזור בתוך קבוע בשם </a:t>
            </a:r>
            <a:r>
              <a:rPr lang="en-US" sz="1600" dirty="0">
                <a:solidFill>
                  <a:schemeClr val="bg1"/>
                </a:solidFill>
              </a:rPr>
              <a:t>cards</a:t>
            </a:r>
          </a:p>
          <a:p>
            <a:pPr lvl="1"/>
            <a:r>
              <a:rPr lang="he-IL" sz="1600" dirty="0">
                <a:solidFill>
                  <a:schemeClr val="bg1"/>
                </a:solidFill>
              </a:rPr>
              <a:t>נעדכן את ערכו של המשתנה </a:t>
            </a:r>
            <a:r>
              <a:rPr lang="en-US" sz="1600" dirty="0">
                <a:solidFill>
                  <a:schemeClr val="bg1"/>
                </a:solidFill>
              </a:rPr>
              <a:t>isLoading</a:t>
            </a:r>
            <a:r>
              <a:rPr lang="he-IL" sz="1600" dirty="0">
                <a:solidFill>
                  <a:schemeClr val="bg1"/>
                </a:solidFill>
              </a:rPr>
              <a:t> לחיובי</a:t>
            </a:r>
          </a:p>
          <a:p>
            <a:pPr lvl="1"/>
            <a:r>
              <a:rPr lang="he-IL" sz="1600" dirty="0">
                <a:solidFill>
                  <a:schemeClr val="bg1"/>
                </a:solidFill>
              </a:rPr>
              <a:t>נעדכן את המשתנה </a:t>
            </a:r>
            <a:r>
              <a:rPr lang="en-US" sz="1600" dirty="0">
                <a:solidFill>
                  <a:schemeClr val="bg1"/>
                </a:solidFill>
              </a:rPr>
              <a:t>error</a:t>
            </a:r>
            <a:r>
              <a:rPr lang="he-IL" sz="1600" dirty="0">
                <a:solidFill>
                  <a:schemeClr val="bg1"/>
                </a:solidFill>
              </a:rPr>
              <a:t> ל – </a:t>
            </a:r>
            <a:r>
              <a:rPr lang="en-US" sz="1600" dirty="0">
                <a:solidFill>
                  <a:schemeClr val="bg1"/>
                </a:solidFill>
              </a:rPr>
              <a:t>null</a:t>
            </a:r>
          </a:p>
          <a:p>
            <a:pPr lvl="1"/>
            <a:r>
              <a:rPr lang="he-IL" sz="1600" dirty="0">
                <a:solidFill>
                  <a:schemeClr val="bg1"/>
                </a:solidFill>
              </a:rPr>
              <a:t>נעדכן את המשתנה </a:t>
            </a:r>
            <a:r>
              <a:rPr lang="en-US" sz="1600" dirty="0">
                <a:solidFill>
                  <a:schemeClr val="bg1"/>
                </a:solidFill>
              </a:rPr>
              <a:t>cards</a:t>
            </a:r>
            <a:r>
              <a:rPr lang="he-IL" sz="1600" dirty="0">
                <a:solidFill>
                  <a:schemeClr val="bg1"/>
                </a:solidFill>
              </a:rPr>
              <a:t> עם מערך הכרטיסים שחזר אלינו ממטודת </a:t>
            </a:r>
            <a:r>
              <a:rPr lang="en-US" sz="1600" dirty="0">
                <a:solidFill>
                  <a:schemeClr val="bg1"/>
                </a:solidFill>
              </a:rPr>
              <a:t>getCards</a:t>
            </a:r>
          </a:p>
          <a:p>
            <a:pPr lvl="1"/>
            <a:r>
              <a:rPr lang="he-IL" sz="1600" dirty="0">
                <a:solidFill>
                  <a:schemeClr val="bg1"/>
                </a:solidFill>
              </a:rPr>
              <a:t>במידה והייתה שגיאה היא תיתפס במנגנון </a:t>
            </a:r>
            <a:r>
              <a:rPr lang="en-US" sz="1600" dirty="0">
                <a:solidFill>
                  <a:schemeClr val="bg1"/>
                </a:solidFill>
              </a:rPr>
              <a:t>try &amp; catch</a:t>
            </a:r>
            <a:r>
              <a:rPr lang="he-IL" sz="1600" dirty="0">
                <a:solidFill>
                  <a:schemeClr val="bg1"/>
                </a:solidFill>
              </a:rPr>
              <a:t> ונעדכן את המשתנים בהתאם</a:t>
            </a:r>
            <a:endParaRPr lang="en-US" sz="1600" dirty="0">
              <a:solidFill>
                <a:schemeClr val="bg1"/>
              </a:solidFill>
            </a:endParaRPr>
          </a:p>
          <a:p>
            <a:r>
              <a:rPr lang="he-IL" sz="2000" dirty="0">
                <a:solidFill>
                  <a:schemeClr val="bg1"/>
                </a:solidFill>
              </a:rPr>
              <a:t>לבסוף נייצא את המשתנים ואת מטודת </a:t>
            </a:r>
            <a:r>
              <a:rPr lang="en-US" sz="2000" dirty="0">
                <a:solidFill>
                  <a:schemeClr val="bg1"/>
                </a:solidFill>
              </a:rPr>
              <a:t>handleGetCards</a:t>
            </a:r>
            <a:endParaRPr lang="he-IL" sz="2000" dirty="0">
              <a:solidFill>
                <a:schemeClr val="bg1"/>
              </a:solidFill>
            </a:endParaRPr>
          </a:p>
        </p:txBody>
      </p:sp>
      <p:pic>
        <p:nvPicPr>
          <p:cNvPr id="8" name="תמונה 7">
            <a:extLst>
              <a:ext uri="{FF2B5EF4-FFF2-40B4-BE49-F238E27FC236}">
                <a16:creationId xmlns:a16="http://schemas.microsoft.com/office/drawing/2014/main" id="{2517D5EA-8EBB-B431-B4A3-C9D55A9E6B27}"/>
              </a:ext>
            </a:extLst>
          </p:cNvPr>
          <p:cNvPicPr>
            <a:picLocks noChangeAspect="1"/>
          </p:cNvPicPr>
          <p:nvPr/>
        </p:nvPicPr>
        <p:blipFill rotWithShape="1">
          <a:blip r:embed="rId4"/>
          <a:srcRect r="17153"/>
          <a:stretch/>
        </p:blipFill>
        <p:spPr>
          <a:xfrm>
            <a:off x="0" y="0"/>
            <a:ext cx="5674659" cy="6858000"/>
          </a:xfrm>
          <a:prstGeom prst="rect">
            <a:avLst/>
          </a:prstGeom>
        </p:spPr>
      </p:pic>
      <p:cxnSp>
        <p:nvCxnSpPr>
          <p:cNvPr id="11" name="מחבר: מרפקי 10">
            <a:extLst>
              <a:ext uri="{FF2B5EF4-FFF2-40B4-BE49-F238E27FC236}">
                <a16:creationId xmlns:a16="http://schemas.microsoft.com/office/drawing/2014/main" id="{E5E9BAD4-228C-407F-4AB6-1EB0FD062F73}"/>
              </a:ext>
            </a:extLst>
          </p:cNvPr>
          <p:cNvCxnSpPr/>
          <p:nvPr/>
        </p:nvCxnSpPr>
        <p:spPr>
          <a:xfrm rot="10800000">
            <a:off x="2554941" y="1165412"/>
            <a:ext cx="6454588" cy="1317812"/>
          </a:xfrm>
          <a:prstGeom prst="bentConnector3">
            <a:avLst>
              <a:gd name="adj1" fmla="val 45417"/>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סוגר מסולסל ימני 12">
            <a:extLst>
              <a:ext uri="{FF2B5EF4-FFF2-40B4-BE49-F238E27FC236}">
                <a16:creationId xmlns:a16="http://schemas.microsoft.com/office/drawing/2014/main" id="{21811A20-4A58-DEE5-1CE2-9E275009DFFB}"/>
              </a:ext>
            </a:extLst>
          </p:cNvPr>
          <p:cNvSpPr/>
          <p:nvPr/>
        </p:nvSpPr>
        <p:spPr>
          <a:xfrm>
            <a:off x="4473388" y="1228165"/>
            <a:ext cx="188259" cy="878541"/>
          </a:xfrm>
          <a:prstGeom prst="rightBrace">
            <a:avLst>
              <a:gd name="adj1" fmla="val 21825"/>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5" name="מחבר: מרפקי 14">
            <a:extLst>
              <a:ext uri="{FF2B5EF4-FFF2-40B4-BE49-F238E27FC236}">
                <a16:creationId xmlns:a16="http://schemas.microsoft.com/office/drawing/2014/main" id="{6F476A7B-2D3C-AF49-0AAD-16633A55AB82}"/>
              </a:ext>
            </a:extLst>
          </p:cNvPr>
          <p:cNvCxnSpPr/>
          <p:nvPr/>
        </p:nvCxnSpPr>
        <p:spPr>
          <a:xfrm>
            <a:off x="4661647" y="1676400"/>
            <a:ext cx="2554941" cy="11116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56409A20-E002-8BA0-A293-E9AFE545AF2B}"/>
              </a:ext>
            </a:extLst>
          </p:cNvPr>
          <p:cNvCxnSpPr/>
          <p:nvPr/>
        </p:nvCxnSpPr>
        <p:spPr>
          <a:xfrm rot="10800000">
            <a:off x="3648636" y="2321860"/>
            <a:ext cx="3406589" cy="1685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127CF5DD-16AB-16B5-133F-9728F2F0101F}"/>
              </a:ext>
            </a:extLst>
          </p:cNvPr>
          <p:cNvCxnSpPr/>
          <p:nvPr/>
        </p:nvCxnSpPr>
        <p:spPr>
          <a:xfrm flipH="1">
            <a:off x="2205318" y="6176682"/>
            <a:ext cx="42492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9456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96211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091082" y="134472"/>
            <a:ext cx="4944939" cy="806823"/>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091082" y="941294"/>
            <a:ext cx="4944939" cy="578223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בגלל שאנו מתכוונים לעדכן בכל הפונקציות העתידיות שלנו את המשתנים שבתוך </a:t>
            </a:r>
            <a:r>
              <a:rPr lang="en-US" sz="2000" dirty="0">
                <a:solidFill>
                  <a:schemeClr val="bg1"/>
                </a:solidFill>
              </a:rPr>
              <a:t>useState</a:t>
            </a:r>
            <a:r>
              <a:rPr lang="he-IL" sz="2000" dirty="0">
                <a:solidFill>
                  <a:schemeClr val="bg1"/>
                </a:solidFill>
              </a:rPr>
              <a:t> ואין ברצוננו לרשום כל פעם את הפעלת המטודות שאחראיות על השינוי. ניצור פונקציה שתרכז לנו את ניהול המשתנים. </a:t>
            </a:r>
          </a:p>
          <a:p>
            <a:r>
              <a:rPr lang="he-IL" sz="2000" dirty="0">
                <a:solidFill>
                  <a:schemeClr val="bg1"/>
                </a:solidFill>
              </a:rPr>
              <a:t>ניצור משתנה בשם </a:t>
            </a:r>
            <a:r>
              <a:rPr lang="en-US" sz="2000" dirty="0">
                <a:solidFill>
                  <a:schemeClr val="bg1"/>
                </a:solidFill>
              </a:rPr>
              <a:t>requestStatus</a:t>
            </a:r>
            <a:r>
              <a:rPr lang="he-IL" sz="2000" dirty="0">
                <a:solidFill>
                  <a:schemeClr val="bg1"/>
                </a:solidFill>
              </a:rPr>
              <a:t> שיהיה שווה ערך לפונקציה שתקבל את המשתנים הבאים</a:t>
            </a:r>
          </a:p>
          <a:p>
            <a:pPr lvl="1"/>
            <a:r>
              <a:rPr lang="he-IL" sz="1600" dirty="0">
                <a:solidFill>
                  <a:schemeClr val="bg1"/>
                </a:solidFill>
              </a:rPr>
              <a:t>הפונקציה תפעיל את מטודת </a:t>
            </a:r>
            <a:r>
              <a:rPr lang="en-US" sz="1600" dirty="0" err="1">
                <a:solidFill>
                  <a:schemeClr val="bg1"/>
                </a:solidFill>
              </a:rPr>
              <a:t>setLoading</a:t>
            </a:r>
            <a:r>
              <a:rPr lang="he-IL" sz="1600" dirty="0">
                <a:solidFill>
                  <a:schemeClr val="bg1"/>
                </a:solidFill>
              </a:rPr>
              <a:t> עם הערך שיתקבל במשתנה </a:t>
            </a:r>
            <a:r>
              <a:rPr lang="en-US" sz="1600" dirty="0">
                <a:solidFill>
                  <a:schemeClr val="bg1"/>
                </a:solidFill>
              </a:rPr>
              <a:t>loading</a:t>
            </a:r>
          </a:p>
          <a:p>
            <a:pPr lvl="1"/>
            <a:r>
              <a:rPr lang="he-IL" sz="1600" dirty="0">
                <a:solidFill>
                  <a:schemeClr val="bg1"/>
                </a:solidFill>
              </a:rPr>
              <a:t>תפעיל את מטודת </a:t>
            </a:r>
            <a:r>
              <a:rPr lang="en-US" sz="1600" dirty="0" err="1">
                <a:solidFill>
                  <a:schemeClr val="bg1"/>
                </a:solidFill>
              </a:rPr>
              <a:t>setCards</a:t>
            </a:r>
            <a:r>
              <a:rPr lang="he-IL" sz="1600" dirty="0">
                <a:solidFill>
                  <a:schemeClr val="bg1"/>
                </a:solidFill>
              </a:rPr>
              <a:t> עם הערך שיתקבל במשתנה </a:t>
            </a:r>
            <a:r>
              <a:rPr lang="en-US" sz="1600" dirty="0">
                <a:solidFill>
                  <a:schemeClr val="bg1"/>
                </a:solidFill>
              </a:rPr>
              <a:t>cards</a:t>
            </a:r>
          </a:p>
          <a:p>
            <a:pPr lvl="1"/>
            <a:r>
              <a:rPr lang="he-IL" sz="1600" dirty="0">
                <a:solidFill>
                  <a:schemeClr val="bg1"/>
                </a:solidFill>
              </a:rPr>
              <a:t>תפעיל את המטודה </a:t>
            </a:r>
            <a:r>
              <a:rPr lang="en-US" sz="1600" dirty="0" err="1">
                <a:solidFill>
                  <a:schemeClr val="bg1"/>
                </a:solidFill>
              </a:rPr>
              <a:t>setCard</a:t>
            </a:r>
            <a:r>
              <a:rPr lang="he-IL" sz="1600" dirty="0">
                <a:solidFill>
                  <a:schemeClr val="bg1"/>
                </a:solidFill>
              </a:rPr>
              <a:t> עם הערך שיתקבל במשתנה </a:t>
            </a:r>
            <a:r>
              <a:rPr lang="en-US" sz="1600" dirty="0">
                <a:solidFill>
                  <a:schemeClr val="bg1"/>
                </a:solidFill>
              </a:rPr>
              <a:t>card</a:t>
            </a:r>
            <a:r>
              <a:rPr lang="he-IL" sz="1600" dirty="0">
                <a:solidFill>
                  <a:schemeClr val="bg1"/>
                </a:solidFill>
              </a:rPr>
              <a:t> (ואם לא יתקבל ערך נקבע ערך דיפולטיבי של </a:t>
            </a:r>
            <a:r>
              <a:rPr lang="en-US" sz="1600" dirty="0">
                <a:solidFill>
                  <a:schemeClr val="bg1"/>
                </a:solidFill>
              </a:rPr>
              <a:t>null</a:t>
            </a:r>
            <a:r>
              <a:rPr lang="he-IL" sz="1600" dirty="0">
                <a:solidFill>
                  <a:schemeClr val="bg1"/>
                </a:solidFill>
              </a:rPr>
              <a:t>)</a:t>
            </a:r>
          </a:p>
          <a:p>
            <a:pPr lvl="1"/>
            <a:r>
              <a:rPr lang="he-IL" sz="1600" dirty="0">
                <a:solidFill>
                  <a:schemeClr val="bg1"/>
                </a:solidFill>
              </a:rPr>
              <a:t>נפעיל את מטודת </a:t>
            </a:r>
            <a:r>
              <a:rPr lang="en-US" sz="1600" dirty="0" err="1">
                <a:solidFill>
                  <a:schemeClr val="bg1"/>
                </a:solidFill>
              </a:rPr>
              <a:t>setError</a:t>
            </a:r>
            <a:r>
              <a:rPr lang="he-IL" sz="1600" dirty="0">
                <a:solidFill>
                  <a:schemeClr val="bg1"/>
                </a:solidFill>
              </a:rPr>
              <a:t> עם הערך יגיע מהמשתנה </a:t>
            </a:r>
            <a:r>
              <a:rPr lang="en-US" sz="1600" dirty="0">
                <a:solidFill>
                  <a:schemeClr val="bg1"/>
                </a:solidFill>
              </a:rPr>
              <a:t>errorMessage</a:t>
            </a:r>
            <a:endParaRPr lang="he-IL" sz="1600" dirty="0">
              <a:solidFill>
                <a:schemeClr val="bg1"/>
              </a:solidFill>
            </a:endParaRPr>
          </a:p>
          <a:p>
            <a:r>
              <a:rPr lang="he-IL" sz="2000" dirty="0">
                <a:solidFill>
                  <a:schemeClr val="bg1"/>
                </a:solidFill>
              </a:rPr>
              <a:t>במטודת </a:t>
            </a:r>
            <a:r>
              <a:rPr lang="en-US" sz="2000" dirty="0">
                <a:solidFill>
                  <a:schemeClr val="bg1"/>
                </a:solidFill>
              </a:rPr>
              <a:t>handleGetCards </a:t>
            </a:r>
            <a:r>
              <a:rPr lang="he-IL" sz="2000" dirty="0">
                <a:solidFill>
                  <a:schemeClr val="bg1"/>
                </a:solidFill>
              </a:rPr>
              <a:t>נפעיל את מטודת </a:t>
            </a:r>
            <a:r>
              <a:rPr lang="en-US" sz="2000" dirty="0">
                <a:solidFill>
                  <a:schemeClr val="bg1"/>
                </a:solidFill>
              </a:rPr>
              <a:t>requestStatus</a:t>
            </a:r>
            <a:r>
              <a:rPr lang="he-IL" sz="2000" dirty="0">
                <a:solidFill>
                  <a:schemeClr val="bg1"/>
                </a:solidFill>
              </a:rPr>
              <a:t> </a:t>
            </a:r>
          </a:p>
          <a:p>
            <a:pPr lvl="1"/>
            <a:r>
              <a:rPr lang="he-IL" sz="1600" dirty="0">
                <a:solidFill>
                  <a:schemeClr val="bg1"/>
                </a:solidFill>
              </a:rPr>
              <a:t>כאשר מתקבל מידע עם כרטיסי ביקור </a:t>
            </a:r>
          </a:p>
          <a:p>
            <a:pPr lvl="1"/>
            <a:r>
              <a:rPr lang="he-IL" sz="1600" dirty="0">
                <a:solidFill>
                  <a:schemeClr val="bg1"/>
                </a:solidFill>
              </a:rPr>
              <a:t>כאשר מתקבלת שגיאה מהשרת</a:t>
            </a:r>
            <a:endParaRPr lang="en-US" sz="1600" dirty="0">
              <a:solidFill>
                <a:schemeClr val="bg1"/>
              </a:solidFill>
            </a:endParaRPr>
          </a:p>
        </p:txBody>
      </p:sp>
      <p:pic>
        <p:nvPicPr>
          <p:cNvPr id="6" name="תמונה 5">
            <a:extLst>
              <a:ext uri="{FF2B5EF4-FFF2-40B4-BE49-F238E27FC236}">
                <a16:creationId xmlns:a16="http://schemas.microsoft.com/office/drawing/2014/main" id="{53C4E52B-783E-6CDC-7AE3-3884C1B99BFB}"/>
              </a:ext>
            </a:extLst>
          </p:cNvPr>
          <p:cNvPicPr>
            <a:picLocks noChangeAspect="1"/>
          </p:cNvPicPr>
          <p:nvPr/>
        </p:nvPicPr>
        <p:blipFill rotWithShape="1">
          <a:blip r:embed="rId4"/>
          <a:srcRect r="9519"/>
          <a:stretch/>
        </p:blipFill>
        <p:spPr>
          <a:xfrm>
            <a:off x="0" y="0"/>
            <a:ext cx="6355976" cy="6858000"/>
          </a:xfrm>
          <a:prstGeom prst="rect">
            <a:avLst/>
          </a:prstGeom>
        </p:spPr>
      </p:pic>
      <p:cxnSp>
        <p:nvCxnSpPr>
          <p:cNvPr id="9" name="מחבר: מרפקי 8">
            <a:extLst>
              <a:ext uri="{FF2B5EF4-FFF2-40B4-BE49-F238E27FC236}">
                <a16:creationId xmlns:a16="http://schemas.microsoft.com/office/drawing/2014/main" id="{23EBFB06-F2C3-595B-B4BB-E9EBAE1E8689}"/>
              </a:ext>
            </a:extLst>
          </p:cNvPr>
          <p:cNvCxnSpPr/>
          <p:nvPr/>
        </p:nvCxnSpPr>
        <p:spPr>
          <a:xfrm rot="10800000">
            <a:off x="6096000" y="1819836"/>
            <a:ext cx="995082" cy="7978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E1D61DF5-1E6B-1A12-21E1-AB6323F1E302}"/>
              </a:ext>
            </a:extLst>
          </p:cNvPr>
          <p:cNvCxnSpPr>
            <a:cxnSpLocks/>
          </p:cNvCxnSpPr>
          <p:nvPr/>
        </p:nvCxnSpPr>
        <p:spPr>
          <a:xfrm rot="10800000">
            <a:off x="3702425" y="3917577"/>
            <a:ext cx="4545105" cy="2196353"/>
          </a:xfrm>
          <a:prstGeom prst="bentConnector3">
            <a:avLst>
              <a:gd name="adj1" fmla="val 322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2BDD00D2-FEA4-5126-0D4A-342BBC8F5C3F}"/>
              </a:ext>
            </a:extLst>
          </p:cNvPr>
          <p:cNvCxnSpPr/>
          <p:nvPr/>
        </p:nvCxnSpPr>
        <p:spPr>
          <a:xfrm rot="10800000">
            <a:off x="3648636" y="4329953"/>
            <a:ext cx="5065059" cy="2061882"/>
          </a:xfrm>
          <a:prstGeom prst="bentConnector3">
            <a:avLst>
              <a:gd name="adj1" fmla="val 4256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004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368988"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512424" y="1470213"/>
            <a:ext cx="4523597" cy="806823"/>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CardsPage.jsx</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512424" y="2277036"/>
            <a:ext cx="4523597" cy="314661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דוגמה לשימוש ב </a:t>
            </a:r>
            <a:r>
              <a:rPr lang="en-US" sz="2000" dirty="0" err="1">
                <a:solidFill>
                  <a:schemeClr val="bg1"/>
                </a:solidFill>
              </a:rPr>
              <a:t>useCard</a:t>
            </a:r>
            <a:r>
              <a:rPr lang="en-US" sz="2000" dirty="0">
                <a:solidFill>
                  <a:schemeClr val="bg1"/>
                </a:solidFill>
              </a:rPr>
              <a:t> hook</a:t>
            </a:r>
            <a:r>
              <a:rPr lang="he-IL" sz="2000" dirty="0">
                <a:solidFill>
                  <a:schemeClr val="bg1"/>
                </a:solidFill>
              </a:rPr>
              <a:t> שיצרנו</a:t>
            </a:r>
          </a:p>
          <a:p>
            <a:r>
              <a:rPr lang="he-IL" sz="2000" dirty="0">
                <a:solidFill>
                  <a:schemeClr val="bg1"/>
                </a:solidFill>
              </a:rPr>
              <a:t>נייבא את </a:t>
            </a:r>
            <a:r>
              <a:rPr lang="en-US" sz="2000" dirty="0">
                <a:solidFill>
                  <a:schemeClr val="bg1"/>
                </a:solidFill>
              </a:rPr>
              <a:t>useCards</a:t>
            </a:r>
          </a:p>
          <a:p>
            <a:r>
              <a:rPr lang="he-IL" sz="2000" dirty="0">
                <a:solidFill>
                  <a:schemeClr val="bg1"/>
                </a:solidFill>
              </a:rPr>
              <a:t>נפעיל אותו בתוך הקומפוננט ונחלץ ממנו את הערכים שאנו מעוניינים בהם</a:t>
            </a:r>
          </a:p>
          <a:p>
            <a:r>
              <a:rPr lang="he-IL" sz="2000" dirty="0">
                <a:solidFill>
                  <a:schemeClr val="bg1"/>
                </a:solidFill>
              </a:rPr>
              <a:t>נפעיל את מטודת </a:t>
            </a:r>
            <a:r>
              <a:rPr lang="en-US" sz="2000" dirty="0">
                <a:solidFill>
                  <a:schemeClr val="bg1"/>
                </a:solidFill>
              </a:rPr>
              <a:t>handleGetCards</a:t>
            </a:r>
            <a:r>
              <a:rPr lang="he-IL" sz="2000" dirty="0">
                <a:solidFill>
                  <a:schemeClr val="bg1"/>
                </a:solidFill>
              </a:rPr>
              <a:t> בתוך </a:t>
            </a:r>
            <a:r>
              <a:rPr lang="en-US" sz="2000" dirty="0">
                <a:solidFill>
                  <a:schemeClr val="bg1"/>
                </a:solidFill>
              </a:rPr>
              <a:t>useEffect</a:t>
            </a:r>
            <a:r>
              <a:rPr lang="he-IL" sz="2000" dirty="0">
                <a:solidFill>
                  <a:schemeClr val="bg1"/>
                </a:solidFill>
              </a:rPr>
              <a:t> כדי שתישלח בקשה להבאת הכרטיסים ממאגר המידע וכדי שכל הלוגיקה שכתבנו ב – </a:t>
            </a:r>
            <a:r>
              <a:rPr lang="en-US" sz="2000" dirty="0">
                <a:solidFill>
                  <a:schemeClr val="bg1"/>
                </a:solidFill>
              </a:rPr>
              <a:t>useCards</a:t>
            </a:r>
            <a:r>
              <a:rPr lang="he-IL" sz="2000" dirty="0">
                <a:solidFill>
                  <a:schemeClr val="bg1"/>
                </a:solidFill>
              </a:rPr>
              <a:t> תפעל </a:t>
            </a:r>
          </a:p>
          <a:p>
            <a:r>
              <a:rPr lang="he-IL" sz="2000" dirty="0">
                <a:solidFill>
                  <a:schemeClr val="bg1"/>
                </a:solidFill>
              </a:rPr>
              <a:t>נעדכן את הגולש בהתאם למידע שמתקבל</a:t>
            </a:r>
            <a:endParaRPr lang="en-US" sz="1600" dirty="0">
              <a:solidFill>
                <a:schemeClr val="bg1"/>
              </a:solidFill>
            </a:endParaRPr>
          </a:p>
        </p:txBody>
      </p:sp>
      <p:pic>
        <p:nvPicPr>
          <p:cNvPr id="7" name="תמונה 6">
            <a:extLst>
              <a:ext uri="{FF2B5EF4-FFF2-40B4-BE49-F238E27FC236}">
                <a16:creationId xmlns:a16="http://schemas.microsoft.com/office/drawing/2014/main" id="{C1A288FC-F25B-E954-D053-DB6D5ABD4AD0}"/>
              </a:ext>
            </a:extLst>
          </p:cNvPr>
          <p:cNvPicPr>
            <a:picLocks noChangeAspect="1"/>
          </p:cNvPicPr>
          <p:nvPr/>
        </p:nvPicPr>
        <p:blipFill rotWithShape="1">
          <a:blip r:embed="rId4"/>
          <a:srcRect r="4379"/>
          <a:stretch/>
        </p:blipFill>
        <p:spPr>
          <a:xfrm>
            <a:off x="0" y="0"/>
            <a:ext cx="6606988" cy="6858000"/>
          </a:xfrm>
          <a:prstGeom prst="rect">
            <a:avLst/>
          </a:prstGeom>
        </p:spPr>
      </p:pic>
      <p:cxnSp>
        <p:nvCxnSpPr>
          <p:cNvPr id="10" name="מחבר: מרפקי 9">
            <a:extLst>
              <a:ext uri="{FF2B5EF4-FFF2-40B4-BE49-F238E27FC236}">
                <a16:creationId xmlns:a16="http://schemas.microsoft.com/office/drawing/2014/main" id="{D7C3BAAF-D747-6E43-6A64-A83CCCF1CC75}"/>
              </a:ext>
            </a:extLst>
          </p:cNvPr>
          <p:cNvCxnSpPr/>
          <p:nvPr/>
        </p:nvCxnSpPr>
        <p:spPr>
          <a:xfrm rot="10800000">
            <a:off x="3962401" y="80683"/>
            <a:ext cx="5782235" cy="2779059"/>
          </a:xfrm>
          <a:prstGeom prst="bentConnector3">
            <a:avLst>
              <a:gd name="adj1" fmla="val 444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12579EE3-A761-34B3-6E96-D8A3137E261A}"/>
              </a:ext>
            </a:extLst>
          </p:cNvPr>
          <p:cNvCxnSpPr/>
          <p:nvPr/>
        </p:nvCxnSpPr>
        <p:spPr>
          <a:xfrm rot="10800000">
            <a:off x="5782236" y="1846729"/>
            <a:ext cx="1990165" cy="1416424"/>
          </a:xfrm>
          <a:prstGeom prst="bentConnector3">
            <a:avLst>
              <a:gd name="adj1" fmla="val 378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392D3D88-C784-A5BC-BB88-6D3F64A67561}"/>
              </a:ext>
            </a:extLst>
          </p:cNvPr>
          <p:cNvCxnSpPr/>
          <p:nvPr/>
        </p:nvCxnSpPr>
        <p:spPr>
          <a:xfrm rot="10800000">
            <a:off x="2330824" y="2442886"/>
            <a:ext cx="5369858" cy="1555373"/>
          </a:xfrm>
          <a:prstGeom prst="bentConnector3">
            <a:avLst>
              <a:gd name="adj1" fmla="val 15776"/>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סוגר מסולסל ימני 18">
            <a:extLst>
              <a:ext uri="{FF2B5EF4-FFF2-40B4-BE49-F238E27FC236}">
                <a16:creationId xmlns:a16="http://schemas.microsoft.com/office/drawing/2014/main" id="{CB588F85-8172-BB7A-2E09-20CFADAAB7A0}"/>
              </a:ext>
            </a:extLst>
          </p:cNvPr>
          <p:cNvSpPr/>
          <p:nvPr/>
        </p:nvSpPr>
        <p:spPr>
          <a:xfrm>
            <a:off x="6373906" y="4249274"/>
            <a:ext cx="233082" cy="1775008"/>
          </a:xfrm>
          <a:prstGeom prst="rightBrace">
            <a:avLst>
              <a:gd name="adj1" fmla="val 2263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1" name="מחבר ישר 20">
            <a:extLst>
              <a:ext uri="{FF2B5EF4-FFF2-40B4-BE49-F238E27FC236}">
                <a16:creationId xmlns:a16="http://schemas.microsoft.com/office/drawing/2014/main" id="{97BB1365-13FB-FA89-29F8-659F807F0620}"/>
              </a:ext>
            </a:extLst>
          </p:cNvPr>
          <p:cNvCxnSpPr>
            <a:cxnSpLocks/>
            <a:stCxn id="19" idx="1"/>
          </p:cNvCxnSpPr>
          <p:nvPr/>
        </p:nvCxnSpPr>
        <p:spPr>
          <a:xfrm>
            <a:off x="6606988" y="5136778"/>
            <a:ext cx="9054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1222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r>
              <a:rPr lang="en-US" dirty="0">
                <a:solidFill>
                  <a:schemeClr val="bg1"/>
                </a:solidFill>
                <a:cs typeface="+mn-cs"/>
              </a:rPr>
              <a:t>useCards</a:t>
            </a:r>
            <a:br>
              <a:rPr lang="he-IL" sz="5400" dirty="0">
                <a:solidFill>
                  <a:schemeClr val="bg1"/>
                </a:solidFill>
                <a:cs typeface="+mn-cs"/>
              </a:rPr>
            </a:br>
            <a:r>
              <a:rPr lang="he-IL" dirty="0">
                <a:solidFill>
                  <a:schemeClr val="bg1"/>
                </a:solidFill>
                <a:cs typeface="+mn-cs"/>
              </a:rPr>
              <a:t>חלק א'</a:t>
            </a:r>
            <a:endParaRPr lang="he-IL" sz="54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98243" y="815287"/>
            <a:ext cx="7051250" cy="5858890"/>
          </a:xfrm>
          <a:effectLst/>
        </p:spPr>
        <p:txBody>
          <a:bodyPr anchor="ctr">
            <a:normAutofit/>
          </a:bodyPr>
          <a:lstStyle/>
          <a:p>
            <a:pPr marL="457200" lvl="1" indent="0">
              <a:buNone/>
            </a:pPr>
            <a:r>
              <a:rPr lang="he-IL" sz="2000" b="1" dirty="0"/>
              <a:t>צור את המטודות הבאות בנתיב </a:t>
            </a:r>
            <a:r>
              <a:rPr lang="en-US" sz="2000" b="1" dirty="0"/>
              <a:t>src/cards/hooks/useCard.js</a:t>
            </a:r>
            <a:endParaRPr lang="he-IL" sz="2000" b="1" dirty="0"/>
          </a:p>
          <a:p>
            <a:pPr lvl="1"/>
            <a:r>
              <a:rPr lang="en-US" b="1" dirty="0"/>
              <a:t>handleGetCard</a:t>
            </a:r>
            <a:endParaRPr lang="he-IL" b="1" dirty="0"/>
          </a:p>
          <a:p>
            <a:pPr lvl="2"/>
            <a:r>
              <a:rPr lang="he-IL" dirty="0"/>
              <a:t>הפונקציה תקבל בפרמטר </a:t>
            </a:r>
            <a:r>
              <a:rPr lang="en-US" dirty="0"/>
              <a:t>cardId</a:t>
            </a:r>
            <a:r>
              <a:rPr lang="he-IL" dirty="0"/>
              <a:t> מסוג של מחרוזת תווים שמייצגת תעודת זהות של כרטיס ביקור לעסק</a:t>
            </a:r>
          </a:p>
          <a:p>
            <a:pPr lvl="2"/>
            <a:r>
              <a:rPr lang="he-IL" dirty="0"/>
              <a:t>היא תשנה את ערכו של המשתנה </a:t>
            </a:r>
            <a:r>
              <a:rPr lang="en-US" dirty="0"/>
              <a:t>isLoading</a:t>
            </a:r>
            <a:r>
              <a:rPr lang="he-IL" dirty="0"/>
              <a:t> ל – </a:t>
            </a:r>
            <a:r>
              <a:rPr lang="en-US" dirty="0"/>
              <a:t>false</a:t>
            </a:r>
          </a:p>
          <a:p>
            <a:pPr lvl="2"/>
            <a:r>
              <a:rPr lang="he-IL" dirty="0"/>
              <a:t>צור קבוע בשם </a:t>
            </a:r>
            <a:r>
              <a:rPr lang="en-US" dirty="0"/>
              <a:t>card</a:t>
            </a:r>
            <a:r>
              <a:rPr lang="he-IL" dirty="0"/>
              <a:t> שערכו יהיה הפעלת המטודה האסינכרונית </a:t>
            </a:r>
            <a:r>
              <a:rPr lang="en-US" dirty="0" err="1"/>
              <a:t>getCard</a:t>
            </a:r>
            <a:r>
              <a:rPr lang="he-IL" dirty="0"/>
              <a:t> והעבר לה בארגומנט את </a:t>
            </a:r>
            <a:r>
              <a:rPr lang="en-US" dirty="0"/>
              <a:t>cardId</a:t>
            </a:r>
            <a:endParaRPr lang="he-IL" dirty="0"/>
          </a:p>
          <a:p>
            <a:pPr lvl="2"/>
            <a:r>
              <a:rPr lang="he-IL" dirty="0"/>
              <a:t>הפעל את מטודת </a:t>
            </a:r>
            <a:r>
              <a:rPr lang="en-US" dirty="0"/>
              <a:t>requestStatus</a:t>
            </a:r>
            <a:r>
              <a:rPr lang="he-IL" dirty="0"/>
              <a:t> כך שתעדכן את המפתחות באובייקט ה – </a:t>
            </a:r>
            <a:r>
              <a:rPr lang="en-US" dirty="0"/>
              <a:t>state</a:t>
            </a:r>
            <a:r>
              <a:rPr lang="he-IL" dirty="0"/>
              <a:t> שהטעינה הסתיימה, אין הודעת שגיאה, אין כרטיסים ועדכן את המפתח שאחראי על הכרטיס הבודד בערך של הקבוע </a:t>
            </a:r>
            <a:r>
              <a:rPr lang="en-US" dirty="0"/>
              <a:t>card</a:t>
            </a:r>
            <a:r>
              <a:rPr lang="he-IL" dirty="0"/>
              <a:t> שיצרת</a:t>
            </a:r>
          </a:p>
          <a:p>
            <a:pPr lvl="2"/>
            <a:r>
              <a:rPr lang="he-IL" dirty="0"/>
              <a:t>החזר את הקבוע </a:t>
            </a:r>
            <a:r>
              <a:rPr lang="en-US" dirty="0"/>
              <a:t>card</a:t>
            </a:r>
            <a:r>
              <a:rPr lang="he-IL" dirty="0"/>
              <a:t> שיצרת מהפונקציה</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365077" y="45846"/>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17340672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98243" y="163286"/>
            <a:ext cx="7051250" cy="6607628"/>
          </a:xfrm>
          <a:effectLst/>
        </p:spPr>
        <p:txBody>
          <a:bodyPr anchor="ctr">
            <a:normAutofit fontScale="92500" lnSpcReduction="10000"/>
          </a:bodyPr>
          <a:lstStyle/>
          <a:p>
            <a:pPr lvl="1"/>
            <a:r>
              <a:rPr lang="en-US" b="1" dirty="0" err="1"/>
              <a:t>handleGetMyCards</a:t>
            </a:r>
            <a:endParaRPr lang="en-US" b="1" dirty="0"/>
          </a:p>
          <a:p>
            <a:pPr lvl="2"/>
            <a:r>
              <a:rPr lang="he-IL" dirty="0"/>
              <a:t>הפונקציה תשנה את ערכו של המשתנה </a:t>
            </a:r>
            <a:r>
              <a:rPr lang="en-US" dirty="0"/>
              <a:t>isLoading</a:t>
            </a:r>
            <a:r>
              <a:rPr lang="he-IL" dirty="0"/>
              <a:t> ל – </a:t>
            </a:r>
            <a:r>
              <a:rPr lang="en-US" dirty="0"/>
              <a:t>false</a:t>
            </a:r>
          </a:p>
          <a:p>
            <a:pPr lvl="2"/>
            <a:r>
              <a:rPr lang="he-IL" dirty="0"/>
              <a:t>צור קבוע בשם </a:t>
            </a:r>
            <a:r>
              <a:rPr lang="en-US" dirty="0"/>
              <a:t>cards</a:t>
            </a:r>
            <a:r>
              <a:rPr lang="he-IL" dirty="0"/>
              <a:t> שערכו יהיה הפעלת המטודה האסינכרונית </a:t>
            </a:r>
            <a:r>
              <a:rPr lang="en-US" dirty="0" err="1"/>
              <a:t>getMyCards</a:t>
            </a:r>
            <a:endParaRPr lang="he-IL" dirty="0"/>
          </a:p>
          <a:p>
            <a:pPr lvl="2"/>
            <a:r>
              <a:rPr lang="he-IL" dirty="0"/>
              <a:t>הפעל את מטודת </a:t>
            </a:r>
            <a:r>
              <a:rPr lang="en-US" dirty="0"/>
              <a:t>requestStatus</a:t>
            </a:r>
            <a:r>
              <a:rPr lang="he-IL" dirty="0"/>
              <a:t> כך שתעדכן את ה – </a:t>
            </a:r>
            <a:r>
              <a:rPr lang="en-US" dirty="0"/>
              <a:t>state</a:t>
            </a:r>
            <a:r>
              <a:rPr lang="he-IL" dirty="0"/>
              <a:t> שהטעינה הסתיימה, אין הודעת שגיאה, ותעדכן את המשתנה שאחראי על כרטיסים במידע שהתקבל בקבוע </a:t>
            </a:r>
            <a:r>
              <a:rPr lang="en-US" dirty="0"/>
              <a:t>cards</a:t>
            </a:r>
            <a:r>
              <a:rPr lang="he-IL" dirty="0"/>
              <a:t> שיצרת</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a:p>
            <a:pPr lvl="1"/>
            <a:r>
              <a:rPr lang="en-US" b="1" dirty="0" err="1"/>
              <a:t>handleCreateCard</a:t>
            </a:r>
            <a:endParaRPr lang="en-US" b="1" dirty="0"/>
          </a:p>
          <a:p>
            <a:pPr lvl="2"/>
            <a:r>
              <a:rPr lang="he-IL" dirty="0"/>
              <a:t>הפונקציה תקבל בפרמטר </a:t>
            </a:r>
            <a:r>
              <a:rPr lang="en-US" dirty="0" err="1"/>
              <a:t>cardFromClient</a:t>
            </a:r>
            <a:r>
              <a:rPr lang="he-IL" dirty="0"/>
              <a:t> מסוג של אובייקט המייצג כרטיס ביקור של עסק</a:t>
            </a:r>
          </a:p>
          <a:p>
            <a:pPr lvl="2"/>
            <a:r>
              <a:rPr lang="he-IL" dirty="0"/>
              <a:t>היא תשנה את ערכו של המשתנה </a:t>
            </a:r>
            <a:r>
              <a:rPr lang="en-US" dirty="0"/>
              <a:t>isLoading</a:t>
            </a:r>
            <a:r>
              <a:rPr lang="he-IL" dirty="0"/>
              <a:t> ל – </a:t>
            </a:r>
            <a:r>
              <a:rPr lang="en-US" dirty="0"/>
              <a:t>false</a:t>
            </a:r>
          </a:p>
          <a:p>
            <a:pPr lvl="2"/>
            <a:r>
              <a:rPr lang="he-IL" dirty="0"/>
              <a:t>צור קבוע בשם </a:t>
            </a:r>
            <a:r>
              <a:rPr lang="en-US" dirty="0"/>
              <a:t>card</a:t>
            </a:r>
            <a:r>
              <a:rPr lang="he-IL" dirty="0"/>
              <a:t> שערכו יהיה הפעלת המטודה האסינכרונית </a:t>
            </a:r>
            <a:r>
              <a:rPr lang="en-US" dirty="0" err="1"/>
              <a:t>createCard</a:t>
            </a:r>
            <a:r>
              <a:rPr lang="he-IL" dirty="0"/>
              <a:t> והעבר לה כארגומנט את </a:t>
            </a:r>
            <a:r>
              <a:rPr lang="en-US" dirty="0" err="1"/>
              <a:t>cardFromClient</a:t>
            </a:r>
            <a:endParaRPr lang="he-IL" dirty="0"/>
          </a:p>
          <a:p>
            <a:pPr lvl="2"/>
            <a:r>
              <a:rPr lang="he-IL" dirty="0"/>
              <a:t>הפעל את מטודת </a:t>
            </a:r>
            <a:r>
              <a:rPr lang="en-US" dirty="0"/>
              <a:t>requestStatus</a:t>
            </a:r>
            <a:r>
              <a:rPr lang="he-IL" dirty="0"/>
              <a:t> כך שתעדכן את ה – </a:t>
            </a:r>
            <a:r>
              <a:rPr lang="en-US" dirty="0"/>
              <a:t>state</a:t>
            </a:r>
            <a:r>
              <a:rPr lang="he-IL" dirty="0"/>
              <a:t> שהטעינה הסתיימה, אין הודעת שגיאה, אין כרטיסים ותעדכן את המשתנה שאחראי על כרטיס במידע שהתקבל בקבוע </a:t>
            </a:r>
            <a:r>
              <a:rPr lang="en-US" dirty="0"/>
              <a:t>card</a:t>
            </a:r>
            <a:r>
              <a:rPr lang="he-IL" dirty="0"/>
              <a:t> שיצרת</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9" name="כותרת 1">
            <a:extLst>
              <a:ext uri="{FF2B5EF4-FFF2-40B4-BE49-F238E27FC236}">
                <a16:creationId xmlns:a16="http://schemas.microsoft.com/office/drawing/2014/main" id="{DEC58494-946E-231D-631E-C08CB2B8C73D}"/>
              </a:ext>
            </a:extLst>
          </p:cNvPr>
          <p:cNvSpPr txBox="1">
            <a:spLocks/>
          </p:cNvSpPr>
          <p:nvPr/>
        </p:nvSpPr>
        <p:spPr>
          <a:xfrm>
            <a:off x="127402" y="344116"/>
            <a:ext cx="4110273" cy="1674406"/>
          </a:xfrm>
          <a:prstGeom prst="rect">
            <a:avLst/>
          </a:prstGeom>
          <a:effectLst>
            <a:outerShdw blurRad="50800" dist="38100" dir="2700000" algn="tl" rotWithShape="0">
              <a:prstClr val="black">
                <a:alpha val="40000"/>
              </a:prstClr>
            </a:outerShdw>
          </a:effectLst>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he-IL" dirty="0">
                <a:solidFill>
                  <a:schemeClr val="bg1"/>
                </a:solidFill>
                <a:cs typeface="+mn-cs"/>
              </a:rPr>
              <a:t>משימת </a:t>
            </a:r>
            <a:r>
              <a:rPr lang="en-US" dirty="0">
                <a:solidFill>
                  <a:schemeClr val="bg1"/>
                </a:solidFill>
                <a:cs typeface="+mn-cs"/>
              </a:rPr>
              <a:t>useCards</a:t>
            </a:r>
            <a:br>
              <a:rPr lang="he-IL" sz="5400" dirty="0">
                <a:solidFill>
                  <a:schemeClr val="bg1"/>
                </a:solidFill>
                <a:cs typeface="+mn-cs"/>
              </a:rPr>
            </a:br>
            <a:r>
              <a:rPr lang="he-IL" dirty="0">
                <a:solidFill>
                  <a:schemeClr val="bg1"/>
                </a:solidFill>
                <a:cs typeface="+mn-cs"/>
              </a:rPr>
              <a:t>חלק ב'</a:t>
            </a:r>
            <a:endParaRPr lang="he-IL" sz="5400" dirty="0">
              <a:cs typeface="+mn-cs"/>
            </a:endParaRPr>
          </a:p>
        </p:txBody>
      </p:sp>
    </p:spTree>
    <p:extLst>
      <p:ext uri="{BB962C8B-B14F-4D97-AF65-F5344CB8AC3E}">
        <p14:creationId xmlns:p14="http://schemas.microsoft.com/office/powerpoint/2010/main" val="9511414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98243" y="163286"/>
            <a:ext cx="7051250" cy="6607628"/>
          </a:xfrm>
          <a:effectLst/>
        </p:spPr>
        <p:txBody>
          <a:bodyPr anchor="ctr">
            <a:normAutofit fontScale="92500" lnSpcReduction="10000"/>
          </a:bodyPr>
          <a:lstStyle/>
          <a:p>
            <a:pPr lvl="1"/>
            <a:r>
              <a:rPr lang="en-US" b="1" dirty="0"/>
              <a:t>handleUpdateCard</a:t>
            </a:r>
          </a:p>
          <a:p>
            <a:pPr lvl="2"/>
            <a:r>
              <a:rPr lang="he-IL" dirty="0"/>
              <a:t>הפונקציה תקבל בפרמטר </a:t>
            </a:r>
            <a:r>
              <a:rPr lang="en-US" dirty="0" err="1"/>
              <a:t>cardFromClient</a:t>
            </a:r>
            <a:r>
              <a:rPr lang="he-IL" dirty="0"/>
              <a:t> מסוג של אובייקט המייצג כרטיס ביקור של עסק</a:t>
            </a:r>
          </a:p>
          <a:p>
            <a:pPr lvl="2"/>
            <a:r>
              <a:rPr lang="he-IL" dirty="0"/>
              <a:t>היא תשנה את ערכו של המשתנה </a:t>
            </a:r>
            <a:r>
              <a:rPr lang="en-US" dirty="0"/>
              <a:t>isLoading</a:t>
            </a:r>
            <a:r>
              <a:rPr lang="he-IL" dirty="0"/>
              <a:t> ל – </a:t>
            </a:r>
            <a:r>
              <a:rPr lang="en-US" dirty="0"/>
              <a:t>false</a:t>
            </a:r>
          </a:p>
          <a:p>
            <a:pPr lvl="2"/>
            <a:r>
              <a:rPr lang="he-IL" dirty="0"/>
              <a:t>צור קבוע בשם </a:t>
            </a:r>
            <a:r>
              <a:rPr lang="en-US" dirty="0"/>
              <a:t>card</a:t>
            </a:r>
            <a:r>
              <a:rPr lang="he-IL" dirty="0"/>
              <a:t> שערכו יהיה הפעלת המטודה האסינכרונית </a:t>
            </a:r>
            <a:r>
              <a:rPr lang="en-US" dirty="0" err="1"/>
              <a:t>editCard</a:t>
            </a:r>
            <a:r>
              <a:rPr lang="he-IL" dirty="0"/>
              <a:t> והעבר לה כארגומנט את </a:t>
            </a:r>
            <a:r>
              <a:rPr lang="en-US" dirty="0" err="1"/>
              <a:t>cardFromClient</a:t>
            </a:r>
            <a:endParaRPr lang="he-IL" dirty="0"/>
          </a:p>
          <a:p>
            <a:pPr lvl="2"/>
            <a:r>
              <a:rPr lang="he-IL" dirty="0"/>
              <a:t>הפעל את מטודת </a:t>
            </a:r>
            <a:r>
              <a:rPr lang="en-US" dirty="0"/>
              <a:t>requestStatus</a:t>
            </a:r>
            <a:r>
              <a:rPr lang="he-IL" dirty="0"/>
              <a:t> כך שתעדכן את ה – </a:t>
            </a:r>
            <a:r>
              <a:rPr lang="en-US" dirty="0"/>
              <a:t>state</a:t>
            </a:r>
            <a:r>
              <a:rPr lang="he-IL" dirty="0"/>
              <a:t> שהטעינה הסתיימה, אין הודעת שגיאה, אין כרטיסים ותעדכן את המשתנה שאחראי על כרטיס במידע שהתקבל בקבוע </a:t>
            </a:r>
            <a:r>
              <a:rPr lang="en-US" dirty="0"/>
              <a:t>card</a:t>
            </a:r>
            <a:r>
              <a:rPr lang="he-IL" dirty="0"/>
              <a:t> שיצרת</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a:p>
            <a:pPr lvl="1"/>
            <a:r>
              <a:rPr lang="en-US" b="1" dirty="0"/>
              <a:t>handleDeleteCard</a:t>
            </a:r>
          </a:p>
          <a:p>
            <a:pPr lvl="2"/>
            <a:r>
              <a:rPr lang="he-IL" dirty="0"/>
              <a:t>הפונקציה תקבל בפרמטר </a:t>
            </a:r>
            <a:r>
              <a:rPr lang="en-US" dirty="0"/>
              <a:t>cardId</a:t>
            </a:r>
            <a:r>
              <a:rPr lang="he-IL" dirty="0"/>
              <a:t> מסוג של מחרוזת תווים המייצגת תעודת זהות של כרטיס ביקור לעסק</a:t>
            </a:r>
          </a:p>
          <a:p>
            <a:pPr lvl="2"/>
            <a:r>
              <a:rPr lang="he-IL" dirty="0"/>
              <a:t>היא תשנה את ערכו של המשתנה </a:t>
            </a:r>
            <a:r>
              <a:rPr lang="en-US" dirty="0"/>
              <a:t>isLoading</a:t>
            </a:r>
            <a:r>
              <a:rPr lang="he-IL" dirty="0"/>
              <a:t> ל – </a:t>
            </a:r>
            <a:r>
              <a:rPr lang="en-US" dirty="0"/>
              <a:t>false</a:t>
            </a:r>
          </a:p>
          <a:p>
            <a:pPr lvl="2"/>
            <a:r>
              <a:rPr lang="he-IL" dirty="0"/>
              <a:t>הפעל את המטודה האסינכרונית </a:t>
            </a:r>
            <a:r>
              <a:rPr lang="en-US" dirty="0" err="1"/>
              <a:t>deleteCard</a:t>
            </a:r>
            <a:r>
              <a:rPr lang="he-IL" dirty="0"/>
              <a:t> והעבר לה כארגומנט את </a:t>
            </a:r>
            <a:r>
              <a:rPr lang="en-US" dirty="0"/>
              <a:t>cardId</a:t>
            </a:r>
            <a:endParaRPr lang="he-IL" dirty="0"/>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9" name="כותרת 1">
            <a:extLst>
              <a:ext uri="{FF2B5EF4-FFF2-40B4-BE49-F238E27FC236}">
                <a16:creationId xmlns:a16="http://schemas.microsoft.com/office/drawing/2014/main" id="{DEC58494-946E-231D-631E-C08CB2B8C73D}"/>
              </a:ext>
            </a:extLst>
          </p:cNvPr>
          <p:cNvSpPr txBox="1">
            <a:spLocks/>
          </p:cNvSpPr>
          <p:nvPr/>
        </p:nvSpPr>
        <p:spPr>
          <a:xfrm>
            <a:off x="127402" y="344116"/>
            <a:ext cx="4110273" cy="1674406"/>
          </a:xfrm>
          <a:prstGeom prst="rect">
            <a:avLst/>
          </a:prstGeom>
          <a:effectLst>
            <a:outerShdw blurRad="50800" dist="38100" dir="2700000" algn="tl" rotWithShape="0">
              <a:prstClr val="black">
                <a:alpha val="40000"/>
              </a:prstClr>
            </a:outerShdw>
          </a:effectLst>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he-IL" dirty="0">
                <a:solidFill>
                  <a:schemeClr val="bg1"/>
                </a:solidFill>
                <a:cs typeface="+mn-cs"/>
              </a:rPr>
              <a:t>משימת </a:t>
            </a:r>
            <a:r>
              <a:rPr lang="en-US" dirty="0">
                <a:solidFill>
                  <a:schemeClr val="bg1"/>
                </a:solidFill>
                <a:cs typeface="+mn-cs"/>
              </a:rPr>
              <a:t>useCards</a:t>
            </a:r>
            <a:br>
              <a:rPr lang="he-IL" sz="5400" dirty="0">
                <a:solidFill>
                  <a:schemeClr val="bg1"/>
                </a:solidFill>
                <a:cs typeface="+mn-cs"/>
              </a:rPr>
            </a:br>
            <a:r>
              <a:rPr lang="he-IL" dirty="0">
                <a:solidFill>
                  <a:schemeClr val="bg1"/>
                </a:solidFill>
                <a:cs typeface="+mn-cs"/>
              </a:rPr>
              <a:t>חלק ג'</a:t>
            </a:r>
            <a:endParaRPr lang="he-IL" sz="5400" dirty="0">
              <a:cs typeface="+mn-cs"/>
            </a:endParaRPr>
          </a:p>
        </p:txBody>
      </p:sp>
    </p:spTree>
    <p:extLst>
      <p:ext uri="{BB962C8B-B14F-4D97-AF65-F5344CB8AC3E}">
        <p14:creationId xmlns:p14="http://schemas.microsoft.com/office/powerpoint/2010/main" val="2492012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0363" y="650656"/>
            <a:ext cx="3826274" cy="870011"/>
          </a:xfrm>
        </p:spPr>
        <p:txBody>
          <a:bodyPr>
            <a:normAutofit fontScale="90000"/>
          </a:bodyPr>
          <a:lstStyle/>
          <a:p>
            <a:pPr algn="ctr"/>
            <a:r>
              <a:rPr lang="en-US" sz="5400" u="sng" dirty="0">
                <a:solidFill>
                  <a:schemeClr val="bg1"/>
                </a:solidFill>
                <a:latin typeface="Aharoni" panose="02010803020104030203" pitchFamily="2" charset="-79"/>
                <a:cs typeface="Aharoni" panose="02010803020104030203" pitchFamily="2" charset="-79"/>
              </a:rPr>
              <a:t>Components</a:t>
            </a:r>
            <a:endParaRPr lang="he-IL" sz="5400" u="sng" dirty="0">
              <a:solidFill>
                <a:schemeClr val="bg1"/>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3" y="1520667"/>
            <a:ext cx="3907654" cy="3994953"/>
          </a:xfrm>
          <a:effectLst>
            <a:outerShdw blurRad="50800" dist="38100" dir="2700000" algn="tl" rotWithShape="0">
              <a:prstClr val="black">
                <a:alpha val="40000"/>
              </a:prstClr>
            </a:outerShdw>
          </a:effectLst>
        </p:spPr>
        <p:txBody>
          <a:bodyPr>
            <a:normAutofit/>
          </a:bodyPr>
          <a:lstStyle/>
          <a:p>
            <a:pPr marL="0" indent="0" algn="r">
              <a:buNone/>
            </a:pPr>
            <a:r>
              <a:rPr lang="he-IL" sz="2000" dirty="0">
                <a:solidFill>
                  <a:schemeClr val="bg1"/>
                </a:solidFill>
              </a:rPr>
              <a:t>לשונית זאת מראה לנו נתונים נוספים על קומפוננט נבחרת</a:t>
            </a:r>
          </a:p>
          <a:p>
            <a:r>
              <a:rPr lang="he-IL" sz="2000" dirty="0">
                <a:solidFill>
                  <a:schemeClr val="bg1"/>
                </a:solidFill>
              </a:rPr>
              <a:t>בחלק זה של הדף נראה איפה עומדת הקומפוננט בהיררכיה של האפליקציה </a:t>
            </a:r>
          </a:p>
          <a:p>
            <a:r>
              <a:rPr lang="he-IL" sz="2000" dirty="0">
                <a:solidFill>
                  <a:schemeClr val="bg1"/>
                </a:solidFill>
              </a:rPr>
              <a:t>החלק השני מדבר על הקומפוננט עצמה ובו ניתן לראות נתונים כמו:</a:t>
            </a:r>
          </a:p>
          <a:p>
            <a:pPr lvl="1"/>
            <a:r>
              <a:rPr lang="en-US" sz="1600" dirty="0">
                <a:solidFill>
                  <a:schemeClr val="bg1"/>
                </a:solidFill>
              </a:rPr>
              <a:t>props</a:t>
            </a:r>
            <a:r>
              <a:rPr lang="he-IL" sz="1600" dirty="0">
                <a:solidFill>
                  <a:schemeClr val="bg1"/>
                </a:solidFill>
              </a:rPr>
              <a:t> – נתונים שהועברו לקומפוננט</a:t>
            </a:r>
          </a:p>
          <a:p>
            <a:pPr lvl="1"/>
            <a:r>
              <a:rPr lang="en-US" sz="1600" dirty="0">
                <a:solidFill>
                  <a:schemeClr val="bg1"/>
                </a:solidFill>
              </a:rPr>
              <a:t>state</a:t>
            </a:r>
            <a:r>
              <a:rPr lang="he-IL" sz="1600" dirty="0">
                <a:solidFill>
                  <a:schemeClr val="bg1"/>
                </a:solidFill>
              </a:rPr>
              <a:t> – משתנים ש </a:t>
            </a:r>
            <a:r>
              <a:rPr lang="en-US" sz="1600" dirty="0">
                <a:solidFill>
                  <a:schemeClr val="bg1"/>
                </a:solidFill>
              </a:rPr>
              <a:t>React</a:t>
            </a:r>
            <a:r>
              <a:rPr lang="he-IL" sz="1600" dirty="0">
                <a:solidFill>
                  <a:schemeClr val="bg1"/>
                </a:solidFill>
              </a:rPr>
              <a:t> תגיב לשינוים בערכיהם</a:t>
            </a:r>
          </a:p>
          <a:p>
            <a:pPr lvl="1"/>
            <a:r>
              <a:rPr lang="en-US" sz="1600" dirty="0">
                <a:solidFill>
                  <a:schemeClr val="bg1"/>
                </a:solidFill>
              </a:rPr>
              <a:t>rendered by</a:t>
            </a:r>
            <a:r>
              <a:rPr lang="he-IL" sz="1600" dirty="0">
                <a:solidFill>
                  <a:schemeClr val="bg1"/>
                </a:solidFill>
              </a:rPr>
              <a:t> – הפונקציה שאחראית על טעינה וטעינה ומחדש של הקומפוננט</a:t>
            </a:r>
          </a:p>
          <a:p>
            <a:pPr lvl="1"/>
            <a:r>
              <a:rPr lang="en-US" sz="1600" dirty="0">
                <a:solidFill>
                  <a:schemeClr val="bg1"/>
                </a:solidFill>
              </a:rPr>
              <a:t>source</a:t>
            </a:r>
            <a:r>
              <a:rPr lang="he-IL" sz="1600" dirty="0">
                <a:solidFill>
                  <a:schemeClr val="bg1"/>
                </a:solidFill>
              </a:rPr>
              <a:t> – קובץ המקור</a:t>
            </a:r>
          </a:p>
        </p:txBody>
      </p:sp>
      <p:pic>
        <p:nvPicPr>
          <p:cNvPr id="7" name="תמונה 6">
            <a:extLst>
              <a:ext uri="{FF2B5EF4-FFF2-40B4-BE49-F238E27FC236}">
                <a16:creationId xmlns:a16="http://schemas.microsoft.com/office/drawing/2014/main" id="{7BEAF3DC-8C1A-2B2D-1959-5AD70D98BE26}"/>
              </a:ext>
            </a:extLst>
          </p:cNvPr>
          <p:cNvPicPr>
            <a:picLocks noChangeAspect="1"/>
          </p:cNvPicPr>
          <p:nvPr/>
        </p:nvPicPr>
        <p:blipFill>
          <a:blip r:embed="rId4"/>
          <a:stretch>
            <a:fillRect/>
          </a:stretch>
        </p:blipFill>
        <p:spPr>
          <a:xfrm>
            <a:off x="309983" y="1342379"/>
            <a:ext cx="7502368" cy="4173241"/>
          </a:xfrm>
          <a:prstGeom prst="rect">
            <a:avLst/>
          </a:prstGeom>
        </p:spPr>
      </p:pic>
      <p:cxnSp>
        <p:nvCxnSpPr>
          <p:cNvPr id="6" name="מחבר: מרפקי 5">
            <a:extLst>
              <a:ext uri="{FF2B5EF4-FFF2-40B4-BE49-F238E27FC236}">
                <a16:creationId xmlns:a16="http://schemas.microsoft.com/office/drawing/2014/main" id="{3D981D4D-0E63-A08A-B5EE-D6723430C9CB}"/>
              </a:ext>
            </a:extLst>
          </p:cNvPr>
          <p:cNvCxnSpPr/>
          <p:nvPr/>
        </p:nvCxnSpPr>
        <p:spPr>
          <a:xfrm rot="10800000">
            <a:off x="7883372" y="2059620"/>
            <a:ext cx="932155" cy="319597"/>
          </a:xfrm>
          <a:prstGeom prst="bentConnector3">
            <a:avLst>
              <a:gd name="adj1" fmla="val 195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CC822159-DF22-013B-C49B-64BDCF4B7714}"/>
              </a:ext>
            </a:extLst>
          </p:cNvPr>
          <p:cNvCxnSpPr/>
          <p:nvPr/>
        </p:nvCxnSpPr>
        <p:spPr>
          <a:xfrm rot="10800000">
            <a:off x="4429958" y="2867487"/>
            <a:ext cx="4009011" cy="1029810"/>
          </a:xfrm>
          <a:prstGeom prst="bentConnector3">
            <a:avLst>
              <a:gd name="adj1" fmla="val 99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9B9AC252-5BD2-AA06-F311-A0D63027F07D}"/>
              </a:ext>
            </a:extLst>
          </p:cNvPr>
          <p:cNvCxnSpPr/>
          <p:nvPr/>
        </p:nvCxnSpPr>
        <p:spPr>
          <a:xfrm rot="10800000">
            <a:off x="4474347" y="3245154"/>
            <a:ext cx="3736017" cy="1442257"/>
          </a:xfrm>
          <a:prstGeom prst="bentConnector3">
            <a:avLst>
              <a:gd name="adj1" fmla="val 69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2FD84F0C-A5AD-71F1-103A-5835F08F2412}"/>
              </a:ext>
            </a:extLst>
          </p:cNvPr>
          <p:cNvCxnSpPr/>
          <p:nvPr/>
        </p:nvCxnSpPr>
        <p:spPr>
          <a:xfrm rot="10800000">
            <a:off x="3693111" y="4243526"/>
            <a:ext cx="5912528" cy="996150"/>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F82591A7-D9E5-7523-B8EA-05655EB9835F}"/>
              </a:ext>
            </a:extLst>
          </p:cNvPr>
          <p:cNvSpPr txBox="1"/>
          <p:nvPr/>
        </p:nvSpPr>
        <p:spPr>
          <a:xfrm>
            <a:off x="8291743" y="6186164"/>
            <a:ext cx="3826274"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rPr>
              <a:t>בגלל שאנו לא מנהלים </a:t>
            </a:r>
            <a:r>
              <a:rPr lang="en-US" sz="1400" b="1" dirty="0">
                <a:solidFill>
                  <a:schemeClr val="bg1"/>
                </a:solidFill>
              </a:rPr>
              <a:t>state</a:t>
            </a:r>
            <a:r>
              <a:rPr lang="he-IL" sz="1400" b="1" dirty="0">
                <a:solidFill>
                  <a:schemeClr val="bg1"/>
                </a:solidFill>
              </a:rPr>
              <a:t> בקומפוננט הזה אני לא רואה את הנתונים הללו</a:t>
            </a:r>
          </a:p>
        </p:txBody>
      </p:sp>
    </p:spTree>
    <p:extLst>
      <p:ext uri="{BB962C8B-B14F-4D97-AF65-F5344CB8AC3E}">
        <p14:creationId xmlns:p14="http://schemas.microsoft.com/office/powerpoint/2010/main" val="376847544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98243" y="163286"/>
            <a:ext cx="7051250" cy="6607628"/>
          </a:xfrm>
          <a:effectLst/>
        </p:spPr>
        <p:txBody>
          <a:bodyPr anchor="ctr">
            <a:normAutofit/>
          </a:bodyPr>
          <a:lstStyle/>
          <a:p>
            <a:pPr lvl="1"/>
            <a:r>
              <a:rPr lang="en-US" b="1" dirty="0"/>
              <a:t>handleLikeCard</a:t>
            </a:r>
          </a:p>
          <a:p>
            <a:pPr lvl="2"/>
            <a:r>
              <a:rPr lang="he-IL" dirty="0"/>
              <a:t>הפונקציה תקבל בפרמטר </a:t>
            </a:r>
            <a:r>
              <a:rPr lang="en-US" dirty="0"/>
              <a:t>cardId</a:t>
            </a:r>
            <a:r>
              <a:rPr lang="he-IL" dirty="0"/>
              <a:t> מסוג של מחרוזת תווים המייצגת תעודת זהות של כרטיס ביקור לעסק</a:t>
            </a:r>
          </a:p>
          <a:p>
            <a:pPr lvl="2"/>
            <a:r>
              <a:rPr lang="he-IL" dirty="0"/>
              <a:t>היא תשנה את ערכו של המשתנה </a:t>
            </a:r>
            <a:r>
              <a:rPr lang="en-US" dirty="0"/>
              <a:t>isLoading</a:t>
            </a:r>
            <a:r>
              <a:rPr lang="he-IL" dirty="0"/>
              <a:t> ל – </a:t>
            </a:r>
            <a:r>
              <a:rPr lang="en-US" dirty="0"/>
              <a:t>false</a:t>
            </a:r>
          </a:p>
          <a:p>
            <a:pPr lvl="2"/>
            <a:r>
              <a:rPr lang="he-IL" dirty="0"/>
              <a:t>צור קבוע בשם </a:t>
            </a:r>
            <a:r>
              <a:rPr lang="en-US" dirty="0"/>
              <a:t>card</a:t>
            </a:r>
            <a:r>
              <a:rPr lang="he-IL" dirty="0"/>
              <a:t> שערכו יהיה הפעלת המטודה האסינכרונית </a:t>
            </a:r>
            <a:r>
              <a:rPr lang="en-US" dirty="0"/>
              <a:t>changeLikeStatus</a:t>
            </a:r>
            <a:r>
              <a:rPr lang="he-IL" dirty="0"/>
              <a:t> והעבר לה כארגומנט את </a:t>
            </a:r>
            <a:r>
              <a:rPr lang="en-US" dirty="0"/>
              <a:t>cardId</a:t>
            </a:r>
            <a:endParaRPr lang="he-IL" dirty="0"/>
          </a:p>
          <a:p>
            <a:pPr lvl="2"/>
            <a:r>
              <a:rPr lang="he-IL" dirty="0"/>
              <a:t>צור קבוע בשם </a:t>
            </a:r>
            <a:r>
              <a:rPr lang="en-US" dirty="0"/>
              <a:t>cards</a:t>
            </a:r>
            <a:r>
              <a:rPr lang="he-IL" dirty="0"/>
              <a:t> שערכו יהיה הפעלת המטודה האסינכרונית </a:t>
            </a:r>
            <a:r>
              <a:rPr lang="en-US" dirty="0"/>
              <a:t>getCards</a:t>
            </a:r>
            <a:r>
              <a:rPr lang="he-IL" dirty="0"/>
              <a:t> </a:t>
            </a:r>
          </a:p>
          <a:p>
            <a:pPr lvl="2"/>
            <a:r>
              <a:rPr lang="he-IL" dirty="0"/>
              <a:t>הפעל את מטודת </a:t>
            </a:r>
            <a:r>
              <a:rPr lang="en-US" dirty="0"/>
              <a:t>requestStatus</a:t>
            </a:r>
            <a:r>
              <a:rPr lang="he-IL" dirty="0"/>
              <a:t> כך שתעדכן את ה – </a:t>
            </a:r>
            <a:r>
              <a:rPr lang="en-US" dirty="0"/>
              <a:t>state</a:t>
            </a:r>
            <a:r>
              <a:rPr lang="he-IL" dirty="0"/>
              <a:t> שהטעינה הסתיימה, אין הודעת שגיאה, עדכן את המשתנה שאחראי על הכרטיסים במידע שמתקבל מהקבוע </a:t>
            </a:r>
            <a:r>
              <a:rPr lang="en-US" dirty="0"/>
              <a:t>cards</a:t>
            </a:r>
            <a:r>
              <a:rPr lang="he-IL" dirty="0"/>
              <a:t> שיצרת, ותעדכן את המשתנה שאחראי על כרטיס במידע שהתקבל בקבוע </a:t>
            </a:r>
            <a:r>
              <a:rPr lang="en-US" dirty="0"/>
              <a:t>card</a:t>
            </a:r>
            <a:r>
              <a:rPr lang="he-IL" dirty="0"/>
              <a:t> שיצרת</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a:p>
            <a:pPr lvl="2"/>
            <a:r>
              <a:rPr lang="he-IL" b="1" dirty="0"/>
              <a:t>ייצא את כל המטודות החדשות מהמודול</a:t>
            </a:r>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9" name="כותרת 1">
            <a:extLst>
              <a:ext uri="{FF2B5EF4-FFF2-40B4-BE49-F238E27FC236}">
                <a16:creationId xmlns:a16="http://schemas.microsoft.com/office/drawing/2014/main" id="{DEC58494-946E-231D-631E-C08CB2B8C73D}"/>
              </a:ext>
            </a:extLst>
          </p:cNvPr>
          <p:cNvSpPr txBox="1">
            <a:spLocks/>
          </p:cNvSpPr>
          <p:nvPr/>
        </p:nvSpPr>
        <p:spPr>
          <a:xfrm>
            <a:off x="127402" y="344116"/>
            <a:ext cx="4110273" cy="1674406"/>
          </a:xfrm>
          <a:prstGeom prst="rect">
            <a:avLst/>
          </a:prstGeom>
          <a:effectLst>
            <a:outerShdw blurRad="50800" dist="38100" dir="2700000" algn="tl" rotWithShape="0">
              <a:prstClr val="black">
                <a:alpha val="40000"/>
              </a:prstClr>
            </a:outerShdw>
          </a:effectLst>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he-IL" dirty="0">
                <a:solidFill>
                  <a:schemeClr val="bg1"/>
                </a:solidFill>
                <a:cs typeface="+mn-cs"/>
              </a:rPr>
              <a:t>משימת </a:t>
            </a:r>
            <a:r>
              <a:rPr lang="en-US" dirty="0">
                <a:solidFill>
                  <a:schemeClr val="bg1"/>
                </a:solidFill>
                <a:cs typeface="+mn-cs"/>
              </a:rPr>
              <a:t>useCards</a:t>
            </a:r>
            <a:br>
              <a:rPr lang="he-IL" sz="5400" dirty="0">
                <a:solidFill>
                  <a:schemeClr val="bg1"/>
                </a:solidFill>
                <a:cs typeface="+mn-cs"/>
              </a:rPr>
            </a:br>
            <a:r>
              <a:rPr lang="he-IL" dirty="0">
                <a:solidFill>
                  <a:schemeClr val="bg1"/>
                </a:solidFill>
                <a:cs typeface="+mn-cs"/>
              </a:rPr>
              <a:t>חלק ד'</a:t>
            </a:r>
            <a:endParaRPr lang="he-IL" sz="5400" dirty="0">
              <a:cs typeface="+mn-cs"/>
            </a:endParaRPr>
          </a:p>
        </p:txBody>
      </p:sp>
    </p:spTree>
    <p:extLst>
      <p:ext uri="{BB962C8B-B14F-4D97-AF65-F5344CB8AC3E}">
        <p14:creationId xmlns:p14="http://schemas.microsoft.com/office/powerpoint/2010/main" val="3377132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axios interceptors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יירוט האובייקטים של </a:t>
            </a:r>
            <a:r>
              <a:rPr lang="en-US" sz="2400" dirty="0">
                <a:solidFill>
                  <a:schemeClr val="bg1"/>
                </a:solidFill>
              </a:rPr>
              <a:t>request response</a:t>
            </a:r>
            <a:r>
              <a:rPr lang="he-IL" sz="2400" dirty="0">
                <a:solidFill>
                  <a:schemeClr val="bg1"/>
                </a:solidFill>
              </a:rPr>
              <a:t> על ידי </a:t>
            </a:r>
            <a:r>
              <a:rPr lang="en-US" sz="2400" dirty="0">
                <a:solidFill>
                  <a:schemeClr val="bg1"/>
                </a:solidFill>
              </a:rPr>
              <a:t>axios</a:t>
            </a:r>
            <a:r>
              <a:rPr lang="he-IL" sz="2400" dirty="0">
                <a:solidFill>
                  <a:schemeClr val="bg1"/>
                </a:solidFill>
              </a:rPr>
              <a:t> לפני ואחרי שליחת בקשת </a:t>
            </a:r>
            <a:r>
              <a:rPr lang="en-US" sz="2400" dirty="0">
                <a:solidFill>
                  <a:schemeClr val="bg1"/>
                </a:solidFill>
              </a:rPr>
              <a:t>http</a:t>
            </a:r>
            <a:r>
              <a:rPr lang="he-IL" sz="2400" dirty="0">
                <a:solidFill>
                  <a:schemeClr val="bg1"/>
                </a:solidFill>
              </a:rPr>
              <a:t> לשרת ואפשרות לבצע שינויים באובייקטים אלו ו/ או להפעיל לוגיקה בהתאם לערכיהם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פגיעה במטר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502C6C0-6C32-8FCC-87FC-EB9F3B469BE2}"/>
              </a:ext>
            </a:extLst>
          </p:cNvPr>
          <p:cNvSpPr txBox="1"/>
          <p:nvPr/>
        </p:nvSpPr>
        <p:spPr>
          <a:xfrm>
            <a:off x="2794340" y="5163402"/>
            <a:ext cx="6156664" cy="369332"/>
          </a:xfrm>
          <a:prstGeom prst="rect">
            <a:avLst/>
          </a:prstGeom>
          <a:noFill/>
        </p:spPr>
        <p:txBody>
          <a:bodyPr wrap="square">
            <a:spAutoFit/>
          </a:bodyPr>
          <a:lstStyle/>
          <a:p>
            <a:pPr algn="ctr"/>
            <a:r>
              <a:rPr lang="en-US" dirty="0">
                <a:hlinkClick r:id="rId10"/>
              </a:rPr>
              <a:t>https://axios-http.com/docs/interceptors</a:t>
            </a:r>
            <a:r>
              <a:rPr lang="en-US" dirty="0"/>
              <a:t> </a:t>
            </a:r>
            <a:endParaRPr lang="he-IL" dirty="0"/>
          </a:p>
        </p:txBody>
      </p:sp>
    </p:spTree>
    <p:extLst>
      <p:ext uri="{BB962C8B-B14F-4D97-AF65-F5344CB8AC3E}">
        <p14:creationId xmlns:p14="http://schemas.microsoft.com/office/powerpoint/2010/main" val="33422584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08258" y="107576"/>
            <a:ext cx="4294095" cy="770965"/>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useAxios.js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08258" y="878542"/>
            <a:ext cx="4294095" cy="5871882"/>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בנתיב </a:t>
            </a:r>
            <a:r>
              <a:rPr lang="en-US" sz="2000" dirty="0">
                <a:solidFill>
                  <a:schemeClr val="bg1"/>
                </a:solidFill>
              </a:rPr>
              <a:t>src/hooks/useAxios.js</a:t>
            </a:r>
            <a:endParaRPr lang="he-IL" sz="2000" dirty="0">
              <a:solidFill>
                <a:schemeClr val="bg1"/>
              </a:solidFill>
            </a:endParaRPr>
          </a:p>
          <a:p>
            <a:r>
              <a:rPr lang="he-IL" sz="2000" dirty="0">
                <a:solidFill>
                  <a:schemeClr val="bg1"/>
                </a:solidFill>
              </a:rPr>
              <a:t>נייבא את </a:t>
            </a:r>
            <a:r>
              <a:rPr lang="en-US" sz="2000" dirty="0">
                <a:solidFill>
                  <a:schemeClr val="bg1"/>
                </a:solidFill>
              </a:rPr>
              <a:t>axios</a:t>
            </a:r>
          </a:p>
          <a:p>
            <a:r>
              <a:rPr lang="he-IL" sz="2000" dirty="0">
                <a:solidFill>
                  <a:schemeClr val="bg1"/>
                </a:solidFill>
              </a:rPr>
              <a:t>נפעיל את מטודת </a:t>
            </a:r>
            <a:r>
              <a:rPr lang="en-US" sz="2000" dirty="0">
                <a:solidFill>
                  <a:schemeClr val="bg1"/>
                </a:solidFill>
              </a:rPr>
              <a:t>axios.interceptors.request.use</a:t>
            </a:r>
            <a:r>
              <a:rPr lang="he-IL" sz="2000" dirty="0">
                <a:solidFill>
                  <a:schemeClr val="bg1"/>
                </a:solidFill>
              </a:rPr>
              <a:t> </a:t>
            </a:r>
            <a:r>
              <a:rPr lang="he-IL" sz="1600" dirty="0">
                <a:solidFill>
                  <a:schemeClr val="bg1"/>
                </a:solidFill>
              </a:rPr>
              <a:t>עם שני ארגומנטים:</a:t>
            </a:r>
          </a:p>
          <a:p>
            <a:pPr lvl="1"/>
            <a:r>
              <a:rPr lang="he-IL" sz="1600" dirty="0">
                <a:solidFill>
                  <a:schemeClr val="bg1"/>
                </a:solidFill>
              </a:rPr>
              <a:t>פונקציית </a:t>
            </a:r>
            <a:r>
              <a:rPr lang="en-US" sz="1600" dirty="0">
                <a:solidFill>
                  <a:schemeClr val="bg1"/>
                </a:solidFill>
              </a:rPr>
              <a:t>call back</a:t>
            </a:r>
            <a:r>
              <a:rPr lang="he-IL" sz="1600" dirty="0">
                <a:solidFill>
                  <a:schemeClr val="bg1"/>
                </a:solidFill>
              </a:rPr>
              <a:t> ש – </a:t>
            </a:r>
            <a:r>
              <a:rPr lang="en-US" sz="1600" dirty="0">
                <a:solidFill>
                  <a:schemeClr val="bg1"/>
                </a:solidFill>
              </a:rPr>
              <a:t>axios</a:t>
            </a:r>
            <a:r>
              <a:rPr lang="he-IL" sz="1600" dirty="0">
                <a:solidFill>
                  <a:schemeClr val="bg1"/>
                </a:solidFill>
              </a:rPr>
              <a:t> תשפוך אליה את אובייקט ה – </a:t>
            </a:r>
            <a:r>
              <a:rPr lang="en-US" sz="1600" dirty="0">
                <a:solidFill>
                  <a:schemeClr val="bg1"/>
                </a:solidFill>
              </a:rPr>
              <a:t>request</a:t>
            </a:r>
            <a:r>
              <a:rPr lang="he-IL" sz="1600" dirty="0">
                <a:solidFill>
                  <a:schemeClr val="bg1"/>
                </a:solidFill>
              </a:rPr>
              <a:t> (נפעיל את מטודת </a:t>
            </a:r>
            <a:r>
              <a:rPr lang="en-US" sz="1600" dirty="0">
                <a:solidFill>
                  <a:schemeClr val="bg1"/>
                </a:solidFill>
              </a:rPr>
              <a:t>console.log</a:t>
            </a:r>
            <a:r>
              <a:rPr lang="he-IL" sz="1600" dirty="0">
                <a:solidFill>
                  <a:schemeClr val="bg1"/>
                </a:solidFill>
              </a:rPr>
              <a:t> עם מחרוזת תווים כדי לסמן שאנו נמצאים בחלק זה של הקוד ונחזיר </a:t>
            </a:r>
            <a:r>
              <a:rPr lang="en-US" sz="1600" dirty="0">
                <a:solidFill>
                  <a:schemeClr val="bg1"/>
                </a:solidFill>
              </a:rPr>
              <a:t>Promise.resolve(data)</a:t>
            </a:r>
            <a:r>
              <a:rPr lang="he-IL" sz="1600" dirty="0">
                <a:solidFill>
                  <a:schemeClr val="bg1"/>
                </a:solidFill>
              </a:rPr>
              <a:t> כדי שהבקשה תעבור הלאה אל השרת</a:t>
            </a:r>
            <a:endParaRPr lang="en-US" sz="1600" dirty="0">
              <a:solidFill>
                <a:schemeClr val="bg1"/>
              </a:solidFill>
            </a:endParaRPr>
          </a:p>
          <a:p>
            <a:pPr lvl="1"/>
            <a:r>
              <a:rPr lang="he-IL" sz="1600" dirty="0">
                <a:solidFill>
                  <a:schemeClr val="bg1"/>
                </a:solidFill>
              </a:rPr>
              <a:t>גם בארגומנט השני </a:t>
            </a:r>
            <a:r>
              <a:rPr lang="en-US" sz="1600" dirty="0">
                <a:solidFill>
                  <a:schemeClr val="bg1"/>
                </a:solidFill>
              </a:rPr>
              <a:t>null</a:t>
            </a:r>
            <a:r>
              <a:rPr lang="he-IL" sz="1600" dirty="0">
                <a:solidFill>
                  <a:schemeClr val="bg1"/>
                </a:solidFill>
              </a:rPr>
              <a:t> </a:t>
            </a:r>
          </a:p>
          <a:p>
            <a:pPr lvl="1">
              <a:buFont typeface="Calibri" panose="020F0502020204030204" pitchFamily="34" charset="0"/>
              <a:buChar char="!"/>
            </a:pPr>
            <a:r>
              <a:rPr lang="he-IL" sz="1600" b="1" dirty="0">
                <a:solidFill>
                  <a:schemeClr val="bg1"/>
                </a:solidFill>
              </a:rPr>
              <a:t>אם אעביר פונקציה בארגומנט השני, במידה ותהיה שגיאה </a:t>
            </a:r>
            <a:r>
              <a:rPr lang="en-US" sz="1600" b="1" dirty="0">
                <a:solidFill>
                  <a:schemeClr val="bg1"/>
                </a:solidFill>
              </a:rPr>
              <a:t>axios</a:t>
            </a:r>
            <a:r>
              <a:rPr lang="he-IL" sz="1600" b="1" dirty="0">
                <a:solidFill>
                  <a:schemeClr val="bg1"/>
                </a:solidFill>
              </a:rPr>
              <a:t> תפעיל את הפונקציה הזאת ותשפוך את אובייקט השגיאה של </a:t>
            </a:r>
            <a:r>
              <a:rPr lang="en-US" sz="1600" b="1" dirty="0">
                <a:solidFill>
                  <a:schemeClr val="bg1"/>
                </a:solidFill>
              </a:rPr>
              <a:t>axios</a:t>
            </a:r>
            <a:r>
              <a:rPr lang="he-IL" sz="1600" b="1" dirty="0">
                <a:solidFill>
                  <a:schemeClr val="bg1"/>
                </a:solidFill>
              </a:rPr>
              <a:t> אל הארגומנט שלה. לאחר מכן נצטרך להעביר הלאה את השגיאה באמצעות </a:t>
            </a:r>
            <a:r>
              <a:rPr lang="en-US" sz="1600" b="1" dirty="0" err="1">
                <a:solidFill>
                  <a:schemeClr val="bg1"/>
                </a:solidFill>
              </a:rPr>
              <a:t>Promise.regect</a:t>
            </a:r>
            <a:r>
              <a:rPr lang="he-IL" sz="1600" b="1" dirty="0">
                <a:solidFill>
                  <a:schemeClr val="bg1"/>
                </a:solidFill>
              </a:rPr>
              <a:t> עם השגיאה. </a:t>
            </a:r>
            <a:endParaRPr lang="en-US" sz="1600" b="1" dirty="0">
              <a:solidFill>
                <a:schemeClr val="bg1"/>
              </a:solidFill>
            </a:endParaRPr>
          </a:p>
          <a:p>
            <a:r>
              <a:rPr lang="he-IL" sz="2000" dirty="0">
                <a:solidFill>
                  <a:schemeClr val="bg1"/>
                </a:solidFill>
              </a:rPr>
              <a:t>מטודת </a:t>
            </a:r>
            <a:r>
              <a:rPr lang="en-US" sz="2000" dirty="0">
                <a:solidFill>
                  <a:schemeClr val="bg1"/>
                </a:solidFill>
              </a:rPr>
              <a:t>axios.interceptors.response.use</a:t>
            </a:r>
            <a:r>
              <a:rPr lang="he-IL" sz="2000" dirty="0">
                <a:solidFill>
                  <a:schemeClr val="bg1"/>
                </a:solidFill>
              </a:rPr>
              <a:t>:</a:t>
            </a:r>
          </a:p>
          <a:p>
            <a:pPr lvl="1"/>
            <a:r>
              <a:rPr lang="he-IL" sz="1600" dirty="0">
                <a:solidFill>
                  <a:schemeClr val="bg1"/>
                </a:solidFill>
              </a:rPr>
              <a:t>גם היא מקבלת שני ארגומנטים כאשר אל הראשון היא תשפוך את אובייקט ה – </a:t>
            </a:r>
            <a:r>
              <a:rPr lang="en-US" sz="1600" dirty="0">
                <a:solidFill>
                  <a:schemeClr val="bg1"/>
                </a:solidFill>
              </a:rPr>
              <a:t>response</a:t>
            </a:r>
            <a:r>
              <a:rPr lang="he-IL" sz="1600" dirty="0">
                <a:solidFill>
                  <a:schemeClr val="bg1"/>
                </a:solidFill>
              </a:rPr>
              <a:t> ובשני את אובייקט השגיאה וגם פה ניתן חיווי שאנו בחלק הזה בקוד ונעביר הלאה את הבקשה בעזרת מחלקת </a:t>
            </a:r>
            <a:r>
              <a:rPr lang="en-US" sz="1600" dirty="0">
                <a:solidFill>
                  <a:schemeClr val="bg1"/>
                </a:solidFill>
              </a:rPr>
              <a:t>Promise</a:t>
            </a:r>
          </a:p>
        </p:txBody>
      </p:sp>
      <p:pic>
        <p:nvPicPr>
          <p:cNvPr id="7" name="תמונה 6">
            <a:extLst>
              <a:ext uri="{FF2B5EF4-FFF2-40B4-BE49-F238E27FC236}">
                <a16:creationId xmlns:a16="http://schemas.microsoft.com/office/drawing/2014/main" id="{CA55F836-F7EF-95AA-B0F0-3D2D0A9FCC06}"/>
              </a:ext>
            </a:extLst>
          </p:cNvPr>
          <p:cNvPicPr>
            <a:picLocks noChangeAspect="1"/>
          </p:cNvPicPr>
          <p:nvPr/>
        </p:nvPicPr>
        <p:blipFill>
          <a:blip r:embed="rId4"/>
          <a:stretch>
            <a:fillRect/>
          </a:stretch>
        </p:blipFill>
        <p:spPr>
          <a:xfrm>
            <a:off x="829371" y="866417"/>
            <a:ext cx="6077798" cy="5125165"/>
          </a:xfrm>
          <a:prstGeom prst="rect">
            <a:avLst/>
          </a:prstGeom>
        </p:spPr>
      </p:pic>
      <p:cxnSp>
        <p:nvCxnSpPr>
          <p:cNvPr id="13" name="מחבר: מרפקי 12">
            <a:extLst>
              <a:ext uri="{FF2B5EF4-FFF2-40B4-BE49-F238E27FC236}">
                <a16:creationId xmlns:a16="http://schemas.microsoft.com/office/drawing/2014/main" id="{FAB5A332-4C3F-409F-CA1A-377A369974C1}"/>
              </a:ext>
            </a:extLst>
          </p:cNvPr>
          <p:cNvCxnSpPr/>
          <p:nvPr/>
        </p:nvCxnSpPr>
        <p:spPr>
          <a:xfrm rot="10800000" flipV="1">
            <a:off x="3941686" y="1384916"/>
            <a:ext cx="6338657" cy="168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5FD3A149-0D0F-9CAD-49B6-5A1BE940A2E1}"/>
              </a:ext>
            </a:extLst>
          </p:cNvPr>
          <p:cNvCxnSpPr/>
          <p:nvPr/>
        </p:nvCxnSpPr>
        <p:spPr>
          <a:xfrm rot="10800000">
            <a:off x="5299970" y="2157274"/>
            <a:ext cx="2508289" cy="266330"/>
          </a:xfrm>
          <a:prstGeom prst="bentConnector3">
            <a:avLst>
              <a:gd name="adj1" fmla="val 96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5639732D-2026-4923-56C8-23694A85DF97}"/>
              </a:ext>
            </a:extLst>
          </p:cNvPr>
          <p:cNvCxnSpPr/>
          <p:nvPr/>
        </p:nvCxnSpPr>
        <p:spPr>
          <a:xfrm rot="10800000">
            <a:off x="2574524" y="2858611"/>
            <a:ext cx="6897950" cy="780811"/>
          </a:xfrm>
          <a:prstGeom prst="bentConnector3">
            <a:avLst>
              <a:gd name="adj1" fmla="val 27349"/>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סוגר מסולסל ימני 21">
            <a:extLst>
              <a:ext uri="{FF2B5EF4-FFF2-40B4-BE49-F238E27FC236}">
                <a16:creationId xmlns:a16="http://schemas.microsoft.com/office/drawing/2014/main" id="{D08B4D53-7F51-6012-B6E2-ACBA4A21FA25}"/>
              </a:ext>
            </a:extLst>
          </p:cNvPr>
          <p:cNvSpPr/>
          <p:nvPr/>
        </p:nvSpPr>
        <p:spPr>
          <a:xfrm>
            <a:off x="6276513" y="3086551"/>
            <a:ext cx="310718" cy="2133519"/>
          </a:xfrm>
          <a:prstGeom prst="rightBrace">
            <a:avLst>
              <a:gd name="adj1" fmla="val 254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7" name="מחבר: מרפקי 26">
            <a:extLst>
              <a:ext uri="{FF2B5EF4-FFF2-40B4-BE49-F238E27FC236}">
                <a16:creationId xmlns:a16="http://schemas.microsoft.com/office/drawing/2014/main" id="{62451B38-4F28-3460-F656-40622BF81694}"/>
              </a:ext>
            </a:extLst>
          </p:cNvPr>
          <p:cNvCxnSpPr>
            <a:endCxn id="22" idx="1"/>
          </p:cNvCxnSpPr>
          <p:nvPr/>
        </p:nvCxnSpPr>
        <p:spPr>
          <a:xfrm rot="10800000">
            <a:off x="6587232" y="4153312"/>
            <a:ext cx="1672849" cy="1188309"/>
          </a:xfrm>
          <a:prstGeom prst="bentConnector3">
            <a:avLst>
              <a:gd name="adj1" fmla="val 56624"/>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0175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17783" y="1323976"/>
            <a:ext cx="4294095" cy="102141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17783" y="2345393"/>
            <a:ext cx="4294095" cy="268380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בגלל על מנת שנוכל לראות את </a:t>
            </a:r>
            <a:r>
              <a:rPr lang="en-US" sz="2000" dirty="0">
                <a:solidFill>
                  <a:schemeClr val="bg1"/>
                </a:solidFill>
              </a:rPr>
              <a:t>axios interceptors</a:t>
            </a:r>
            <a:r>
              <a:rPr lang="he-IL" sz="2000" dirty="0">
                <a:solidFill>
                  <a:schemeClr val="bg1"/>
                </a:solidFill>
              </a:rPr>
              <a:t> בפעולה נקרה ל – </a:t>
            </a:r>
            <a:r>
              <a:rPr lang="en-US" sz="2000" dirty="0">
                <a:solidFill>
                  <a:schemeClr val="bg1"/>
                </a:solidFill>
              </a:rPr>
              <a:t>hook</a:t>
            </a:r>
            <a:r>
              <a:rPr lang="he-IL" sz="2000" dirty="0">
                <a:solidFill>
                  <a:schemeClr val="bg1"/>
                </a:solidFill>
              </a:rPr>
              <a:t> שיצרנו </a:t>
            </a:r>
            <a:r>
              <a:rPr lang="en-US" sz="2000" dirty="0">
                <a:solidFill>
                  <a:schemeClr val="bg1"/>
                </a:solidFill>
              </a:rPr>
              <a:t>useAxios</a:t>
            </a:r>
            <a:r>
              <a:rPr lang="he-IL" sz="2000" dirty="0">
                <a:solidFill>
                  <a:schemeClr val="bg1"/>
                </a:solidFill>
              </a:rPr>
              <a:t> מתוך </a:t>
            </a:r>
            <a:r>
              <a:rPr lang="en-US" sz="2000" dirty="0" err="1">
                <a:solidFill>
                  <a:schemeClr val="bg1"/>
                </a:solidFill>
              </a:rPr>
              <a:t>useCard</a:t>
            </a:r>
            <a:r>
              <a:rPr lang="he-IL" sz="2000" dirty="0">
                <a:solidFill>
                  <a:schemeClr val="bg1"/>
                </a:solidFill>
              </a:rPr>
              <a:t> כל שכך קומפוננט שתצרוך מידע מ – </a:t>
            </a:r>
            <a:r>
              <a:rPr lang="en-US" sz="2000" dirty="0">
                <a:solidFill>
                  <a:schemeClr val="bg1"/>
                </a:solidFill>
              </a:rPr>
              <a:t>hook</a:t>
            </a:r>
            <a:r>
              <a:rPr lang="he-IL" sz="2000" dirty="0">
                <a:solidFill>
                  <a:schemeClr val="bg1"/>
                </a:solidFill>
              </a:rPr>
              <a:t> זה תפעיל את ה - </a:t>
            </a:r>
            <a:r>
              <a:rPr lang="en-US" sz="2000" dirty="0">
                <a:solidFill>
                  <a:schemeClr val="bg1"/>
                </a:solidFill>
              </a:rPr>
              <a:t>interceptors</a:t>
            </a:r>
            <a:endParaRPr lang="he-IL" sz="2000" dirty="0">
              <a:solidFill>
                <a:schemeClr val="bg1"/>
              </a:solidFill>
            </a:endParaRPr>
          </a:p>
          <a:p>
            <a:r>
              <a:rPr lang="he-IL" sz="2000" dirty="0">
                <a:solidFill>
                  <a:schemeClr val="bg1"/>
                </a:solidFill>
              </a:rPr>
              <a:t>נייבא את </a:t>
            </a:r>
            <a:r>
              <a:rPr lang="en-US" sz="2000" dirty="0">
                <a:solidFill>
                  <a:schemeClr val="bg1"/>
                </a:solidFill>
              </a:rPr>
              <a:t>useAxios</a:t>
            </a:r>
          </a:p>
          <a:p>
            <a:r>
              <a:rPr lang="he-IL" sz="2000" dirty="0">
                <a:solidFill>
                  <a:schemeClr val="bg1"/>
                </a:solidFill>
              </a:rPr>
              <a:t>נפעיל את מטודת </a:t>
            </a:r>
            <a:r>
              <a:rPr lang="en-US" sz="2000" dirty="0">
                <a:solidFill>
                  <a:schemeClr val="bg1"/>
                </a:solidFill>
              </a:rPr>
              <a:t>useAxios</a:t>
            </a:r>
            <a:r>
              <a:rPr lang="he-IL" sz="2000" dirty="0">
                <a:solidFill>
                  <a:schemeClr val="bg1"/>
                </a:solidFill>
              </a:rPr>
              <a:t> בתוך ה – </a:t>
            </a:r>
            <a:r>
              <a:rPr lang="en-US" sz="2000" dirty="0">
                <a:solidFill>
                  <a:schemeClr val="bg1"/>
                </a:solidFill>
              </a:rPr>
              <a:t>scope</a:t>
            </a:r>
            <a:r>
              <a:rPr lang="he-IL" sz="2000" dirty="0">
                <a:solidFill>
                  <a:schemeClr val="bg1"/>
                </a:solidFill>
              </a:rPr>
              <a:t> של ה – </a:t>
            </a:r>
            <a:r>
              <a:rPr lang="en-US" sz="2000" dirty="0">
                <a:solidFill>
                  <a:schemeClr val="bg1"/>
                </a:solidFill>
              </a:rPr>
              <a:t>hook</a:t>
            </a:r>
            <a:r>
              <a:rPr lang="he-IL" sz="2000" dirty="0">
                <a:solidFill>
                  <a:schemeClr val="bg1"/>
                </a:solidFill>
              </a:rPr>
              <a:t> של </a:t>
            </a:r>
            <a:r>
              <a:rPr lang="en-US" sz="2000" dirty="0">
                <a:solidFill>
                  <a:schemeClr val="bg1"/>
                </a:solidFill>
              </a:rPr>
              <a:t>useCards</a:t>
            </a:r>
            <a:endParaRPr lang="en-US" sz="1600" dirty="0">
              <a:solidFill>
                <a:schemeClr val="bg1"/>
              </a:solidFill>
            </a:endParaRPr>
          </a:p>
        </p:txBody>
      </p:sp>
      <p:pic>
        <p:nvPicPr>
          <p:cNvPr id="9" name="תמונה 8">
            <a:extLst>
              <a:ext uri="{FF2B5EF4-FFF2-40B4-BE49-F238E27FC236}">
                <a16:creationId xmlns:a16="http://schemas.microsoft.com/office/drawing/2014/main" id="{06102A45-802A-53CE-86C0-2BE95EF6DE46}"/>
              </a:ext>
            </a:extLst>
          </p:cNvPr>
          <p:cNvPicPr>
            <a:picLocks noChangeAspect="1"/>
          </p:cNvPicPr>
          <p:nvPr/>
        </p:nvPicPr>
        <p:blipFill>
          <a:blip r:embed="rId4"/>
          <a:stretch>
            <a:fillRect/>
          </a:stretch>
        </p:blipFill>
        <p:spPr>
          <a:xfrm>
            <a:off x="766388" y="706335"/>
            <a:ext cx="6205912" cy="5445330"/>
          </a:xfrm>
          <a:prstGeom prst="rect">
            <a:avLst/>
          </a:prstGeom>
        </p:spPr>
      </p:pic>
      <p:sp>
        <p:nvSpPr>
          <p:cNvPr id="10" name="תיבת טקסט 9">
            <a:extLst>
              <a:ext uri="{FF2B5EF4-FFF2-40B4-BE49-F238E27FC236}">
                <a16:creationId xmlns:a16="http://schemas.microsoft.com/office/drawing/2014/main" id="{EA60A668-9CD8-D96D-E350-A04621711FFF}"/>
              </a:ext>
            </a:extLst>
          </p:cNvPr>
          <p:cNvSpPr txBox="1"/>
          <p:nvPr/>
        </p:nvSpPr>
        <p:spPr>
          <a:xfrm>
            <a:off x="7962901" y="6151665"/>
            <a:ext cx="4019550"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rPr>
              <a:t>להזכירך ניתן להפעיל </a:t>
            </a:r>
            <a:r>
              <a:rPr lang="en-US" sz="1400" b="1" dirty="0">
                <a:solidFill>
                  <a:schemeClr val="bg1"/>
                </a:solidFill>
              </a:rPr>
              <a:t>hook</a:t>
            </a:r>
            <a:r>
              <a:rPr lang="he-IL" sz="1400" b="1" dirty="0">
                <a:solidFill>
                  <a:schemeClr val="bg1"/>
                </a:solidFill>
              </a:rPr>
              <a:t> רק בתוך קומפוננט מסוג פונקציה או </a:t>
            </a:r>
            <a:r>
              <a:rPr lang="en-US" sz="1400" b="1" dirty="0">
                <a:solidFill>
                  <a:schemeClr val="bg1"/>
                </a:solidFill>
              </a:rPr>
              <a:t>hook</a:t>
            </a:r>
            <a:r>
              <a:rPr lang="he-IL" sz="1400" b="1" dirty="0">
                <a:solidFill>
                  <a:schemeClr val="bg1"/>
                </a:solidFill>
              </a:rPr>
              <a:t> אחר</a:t>
            </a:r>
          </a:p>
        </p:txBody>
      </p:sp>
      <p:cxnSp>
        <p:nvCxnSpPr>
          <p:cNvPr id="12" name="מחבר חץ ישר 11">
            <a:extLst>
              <a:ext uri="{FF2B5EF4-FFF2-40B4-BE49-F238E27FC236}">
                <a16:creationId xmlns:a16="http://schemas.microsoft.com/office/drawing/2014/main" id="{060BB82B-DC04-42F2-3496-D99F020E7A92}"/>
              </a:ext>
            </a:extLst>
          </p:cNvPr>
          <p:cNvCxnSpPr>
            <a:cxnSpLocks/>
          </p:cNvCxnSpPr>
          <p:nvPr/>
        </p:nvCxnSpPr>
        <p:spPr>
          <a:xfrm flipH="1">
            <a:off x="6238875" y="4019550"/>
            <a:ext cx="350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F93002FF-8C08-EDE1-A743-FAEAA339DE7F}"/>
              </a:ext>
            </a:extLst>
          </p:cNvPr>
          <p:cNvCxnSpPr>
            <a:cxnSpLocks/>
            <a:stCxn id="3" idx="2"/>
          </p:cNvCxnSpPr>
          <p:nvPr/>
        </p:nvCxnSpPr>
        <p:spPr>
          <a:xfrm rot="5400000">
            <a:off x="6006355" y="2061323"/>
            <a:ext cx="990599" cy="6926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8200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04612" y="23204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04612" y="3091973"/>
            <a:ext cx="4054136" cy="127383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במידה והמידע מגיע ניתן לראות ש </a:t>
            </a:r>
            <a:r>
              <a:rPr lang="en-US" sz="2000" dirty="0">
                <a:solidFill>
                  <a:schemeClr val="bg1"/>
                </a:solidFill>
              </a:rPr>
              <a:t>axios interceptors</a:t>
            </a:r>
            <a:r>
              <a:rPr lang="he-IL" sz="2000" dirty="0">
                <a:solidFill>
                  <a:schemeClr val="bg1"/>
                </a:solidFill>
              </a:rPr>
              <a:t> פעלו ולפני שליחת הבקשה הדפיסו </a:t>
            </a:r>
            <a:r>
              <a:rPr lang="he-IL" sz="2000" dirty="0" err="1">
                <a:solidFill>
                  <a:schemeClr val="bg1"/>
                </a:solidFill>
              </a:rPr>
              <a:t>בקונוסל</a:t>
            </a:r>
            <a:r>
              <a:rPr lang="he-IL" sz="2000" dirty="0">
                <a:solidFill>
                  <a:schemeClr val="bg1"/>
                </a:solidFill>
              </a:rPr>
              <a:t> את מחרוזת התווים הבאה</a:t>
            </a:r>
          </a:p>
        </p:txBody>
      </p:sp>
      <p:cxnSp>
        <p:nvCxnSpPr>
          <p:cNvPr id="13" name="מחבר: מרפקי 12">
            <a:extLst>
              <a:ext uri="{FF2B5EF4-FFF2-40B4-BE49-F238E27FC236}">
                <a16:creationId xmlns:a16="http://schemas.microsoft.com/office/drawing/2014/main" id="{8A9238A1-2DEC-9EBD-80DB-9483A208349C}"/>
              </a:ext>
            </a:extLst>
          </p:cNvPr>
          <p:cNvCxnSpPr>
            <a:stCxn id="3" idx="1"/>
          </p:cNvCxnSpPr>
          <p:nvPr/>
        </p:nvCxnSpPr>
        <p:spPr>
          <a:xfrm rot="10800000">
            <a:off x="5235388" y="1667435"/>
            <a:ext cx="2769224" cy="2061458"/>
          </a:xfrm>
          <a:prstGeom prst="bentConnector3">
            <a:avLst>
              <a:gd name="adj1" fmla="val 100178"/>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תמונה 5">
            <a:extLst>
              <a:ext uri="{FF2B5EF4-FFF2-40B4-BE49-F238E27FC236}">
                <a16:creationId xmlns:a16="http://schemas.microsoft.com/office/drawing/2014/main" id="{4C1B41FE-8758-3DBF-1632-B5E228BD1FFF}"/>
              </a:ext>
            </a:extLst>
          </p:cNvPr>
          <p:cNvPicPr>
            <a:picLocks noChangeAspect="1"/>
          </p:cNvPicPr>
          <p:nvPr/>
        </p:nvPicPr>
        <p:blipFill rotWithShape="1">
          <a:blip r:embed="rId4"/>
          <a:srcRect l="634" t="1644"/>
          <a:stretch/>
        </p:blipFill>
        <p:spPr>
          <a:xfrm>
            <a:off x="559737" y="762001"/>
            <a:ext cx="6781478" cy="5143500"/>
          </a:xfrm>
          <a:prstGeom prst="rect">
            <a:avLst/>
          </a:prstGeom>
        </p:spPr>
      </p:pic>
    </p:spTree>
    <p:extLst>
      <p:ext uri="{BB962C8B-B14F-4D97-AF65-F5344CB8AC3E}">
        <p14:creationId xmlns:p14="http://schemas.microsoft.com/office/powerpoint/2010/main" val="2179149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4447" y="205151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4447" y="2823033"/>
            <a:ext cx="4054136" cy="207169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במידה ויש שגיאה</a:t>
            </a:r>
          </a:p>
          <a:p>
            <a:r>
              <a:rPr lang="he-IL" sz="2000" dirty="0">
                <a:solidFill>
                  <a:schemeClr val="bg1"/>
                </a:solidFill>
              </a:rPr>
              <a:t>אז קודם כל הבקשה מיורטת על ידי </a:t>
            </a:r>
            <a:r>
              <a:rPr lang="en-US" sz="2000" dirty="0">
                <a:solidFill>
                  <a:schemeClr val="bg1"/>
                </a:solidFill>
              </a:rPr>
              <a:t>axios interceptors</a:t>
            </a:r>
            <a:endParaRPr lang="he-IL" sz="2000" dirty="0">
              <a:solidFill>
                <a:schemeClr val="bg1"/>
              </a:solidFill>
            </a:endParaRPr>
          </a:p>
          <a:p>
            <a:r>
              <a:rPr lang="he-IL" sz="2000" dirty="0">
                <a:solidFill>
                  <a:schemeClr val="bg1"/>
                </a:solidFill>
              </a:rPr>
              <a:t>וכשחוזרת תשובה עם שגיאה גם היא מיורטת</a:t>
            </a:r>
          </a:p>
        </p:txBody>
      </p:sp>
      <p:pic>
        <p:nvPicPr>
          <p:cNvPr id="7" name="תמונה 6">
            <a:extLst>
              <a:ext uri="{FF2B5EF4-FFF2-40B4-BE49-F238E27FC236}">
                <a16:creationId xmlns:a16="http://schemas.microsoft.com/office/drawing/2014/main" id="{435869D3-0EE1-010C-0F4A-DA51E193EB6B}"/>
              </a:ext>
            </a:extLst>
          </p:cNvPr>
          <p:cNvPicPr>
            <a:picLocks noChangeAspect="1"/>
          </p:cNvPicPr>
          <p:nvPr/>
        </p:nvPicPr>
        <p:blipFill>
          <a:blip r:embed="rId4"/>
          <a:stretch>
            <a:fillRect/>
          </a:stretch>
        </p:blipFill>
        <p:spPr>
          <a:xfrm>
            <a:off x="591755" y="986898"/>
            <a:ext cx="6737112" cy="4884203"/>
          </a:xfrm>
          <a:prstGeom prst="rect">
            <a:avLst/>
          </a:prstGeom>
          <a:effectLst>
            <a:outerShdw blurRad="50800" dist="38100" dir="2700000" algn="tl" rotWithShape="0">
              <a:prstClr val="black">
                <a:alpha val="40000"/>
              </a:prstClr>
            </a:outerShdw>
          </a:effectLst>
        </p:spPr>
      </p:pic>
      <p:cxnSp>
        <p:nvCxnSpPr>
          <p:cNvPr id="8" name="מחבר: מרפקי 7">
            <a:extLst>
              <a:ext uri="{FF2B5EF4-FFF2-40B4-BE49-F238E27FC236}">
                <a16:creationId xmlns:a16="http://schemas.microsoft.com/office/drawing/2014/main" id="{6F36D72F-8836-0DC7-DC98-FD45A678613A}"/>
              </a:ext>
            </a:extLst>
          </p:cNvPr>
          <p:cNvCxnSpPr>
            <a:cxnSpLocks/>
          </p:cNvCxnSpPr>
          <p:nvPr/>
        </p:nvCxnSpPr>
        <p:spPr>
          <a:xfrm rot="10800000">
            <a:off x="7176748" y="2516383"/>
            <a:ext cx="2976902" cy="522092"/>
          </a:xfrm>
          <a:prstGeom prst="bentConnector3">
            <a:avLst>
              <a:gd name="adj1" fmla="val 851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8072DD16-3A0E-267D-A31A-919A4A845AE1}"/>
              </a:ext>
            </a:extLst>
          </p:cNvPr>
          <p:cNvCxnSpPr/>
          <p:nvPr/>
        </p:nvCxnSpPr>
        <p:spPr>
          <a:xfrm rot="10800000">
            <a:off x="7176749" y="3609976"/>
            <a:ext cx="948077" cy="485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094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r>
              <a:rPr lang="en-US" dirty="0">
                <a:solidFill>
                  <a:schemeClr val="bg1"/>
                </a:solidFill>
                <a:cs typeface="+mn-cs"/>
              </a:rPr>
              <a:t>axios interceptors</a:t>
            </a:r>
            <a:endParaRPr lang="he-IL" sz="54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98243" y="815287"/>
            <a:ext cx="7051250" cy="5858890"/>
          </a:xfrm>
          <a:effectLst/>
        </p:spPr>
        <p:txBody>
          <a:bodyPr anchor="ctr">
            <a:normAutofit/>
          </a:bodyPr>
          <a:lstStyle/>
          <a:p>
            <a:pPr marL="457200" lvl="1" indent="0">
              <a:buNone/>
            </a:pPr>
            <a:r>
              <a:rPr lang="he-IL" sz="2000" b="1" dirty="0"/>
              <a:t>צור את המטודות הבאות בנתיב </a:t>
            </a:r>
            <a:r>
              <a:rPr lang="en-US" sz="2000" b="1" dirty="0"/>
              <a:t>src/cards/hooks/useCard.js</a:t>
            </a:r>
            <a:endParaRPr lang="he-IL" sz="2000" b="1" dirty="0"/>
          </a:p>
          <a:p>
            <a:pPr lvl="1"/>
            <a:r>
              <a:rPr lang="en-US" b="1" dirty="0"/>
              <a:t>handleGetCard</a:t>
            </a:r>
            <a:endParaRPr lang="he-IL" b="1" dirty="0"/>
          </a:p>
          <a:p>
            <a:pPr lvl="2"/>
            <a:r>
              <a:rPr lang="he-IL" dirty="0"/>
              <a:t>הפונקציה תקבל בפרמטר </a:t>
            </a:r>
            <a:r>
              <a:rPr lang="en-US" dirty="0"/>
              <a:t>cardId</a:t>
            </a:r>
            <a:r>
              <a:rPr lang="he-IL" dirty="0"/>
              <a:t> מסוג של מחרוזת תווים שמייצגת תעודת זהות של כרטיס ביקור לעסק</a:t>
            </a:r>
          </a:p>
          <a:p>
            <a:pPr lvl="2"/>
            <a:r>
              <a:rPr lang="he-IL" dirty="0"/>
              <a:t>היא תשנה את ערכו של המשתנה </a:t>
            </a:r>
            <a:r>
              <a:rPr lang="en-US" dirty="0"/>
              <a:t>isLoading</a:t>
            </a:r>
            <a:r>
              <a:rPr lang="he-IL" dirty="0"/>
              <a:t> ל – </a:t>
            </a:r>
            <a:r>
              <a:rPr lang="en-US" dirty="0"/>
              <a:t>false</a:t>
            </a:r>
          </a:p>
          <a:p>
            <a:pPr lvl="2"/>
            <a:r>
              <a:rPr lang="he-IL" dirty="0"/>
              <a:t>צור קבוע בשם </a:t>
            </a:r>
            <a:r>
              <a:rPr lang="en-US" dirty="0"/>
              <a:t>card</a:t>
            </a:r>
            <a:r>
              <a:rPr lang="he-IL" dirty="0"/>
              <a:t> שערכו יהיה הפעלת המטודה האסינכרונית </a:t>
            </a:r>
            <a:r>
              <a:rPr lang="en-US" dirty="0" err="1"/>
              <a:t>getCard</a:t>
            </a:r>
            <a:r>
              <a:rPr lang="he-IL" dirty="0"/>
              <a:t> והעבר לה בארגומנט את </a:t>
            </a:r>
            <a:r>
              <a:rPr lang="en-US" dirty="0"/>
              <a:t>cardId</a:t>
            </a:r>
            <a:endParaRPr lang="he-IL" dirty="0"/>
          </a:p>
          <a:p>
            <a:pPr lvl="2"/>
            <a:r>
              <a:rPr lang="he-IL" dirty="0"/>
              <a:t>הפעל את מטודת </a:t>
            </a:r>
            <a:r>
              <a:rPr lang="en-US" dirty="0"/>
              <a:t>requestStatus</a:t>
            </a:r>
            <a:r>
              <a:rPr lang="he-IL" dirty="0"/>
              <a:t> כך שתעדכן את המפתחות באובייקט ה – </a:t>
            </a:r>
            <a:r>
              <a:rPr lang="en-US" dirty="0"/>
              <a:t>state</a:t>
            </a:r>
            <a:r>
              <a:rPr lang="he-IL" dirty="0"/>
              <a:t> שהטעינה הסתיימה, אין הודעת שגיאה, אין כרטיסים ועדכן את המפתח שאחראי על הכרטיס הבודד בערך של הקבוע </a:t>
            </a:r>
            <a:r>
              <a:rPr lang="en-US" dirty="0"/>
              <a:t>card</a:t>
            </a:r>
            <a:r>
              <a:rPr lang="he-IL" dirty="0"/>
              <a:t> שיצרת</a:t>
            </a:r>
          </a:p>
          <a:p>
            <a:pPr lvl="2"/>
            <a:r>
              <a:rPr lang="he-IL" dirty="0"/>
              <a:t>במידה ומתקבלת שגיאה תפוס אותה באמצעות מנגנון </a:t>
            </a:r>
            <a:r>
              <a:rPr lang="en-US" dirty="0"/>
              <a:t>try &amp; catch</a:t>
            </a:r>
            <a:r>
              <a:rPr lang="he-IL" dirty="0"/>
              <a:t> והפעל את מטודת </a:t>
            </a:r>
            <a:r>
              <a:rPr lang="en-US" dirty="0"/>
              <a:t>requestStatus</a:t>
            </a:r>
            <a:r>
              <a:rPr lang="he-IL" dirty="0"/>
              <a:t> כך שתעדכן את הגולש בשגיאה</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365077" y="45846"/>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1101270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Context</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429000"/>
            <a:ext cx="8646851" cy="819713"/>
          </a:xfrm>
          <a:effectLst>
            <a:outerShdw blurRad="50800" dist="38100" dir="2700000" algn="tl" rotWithShape="0">
              <a:prstClr val="black">
                <a:alpha val="40000"/>
              </a:prstClr>
            </a:outerShdw>
          </a:effectLst>
        </p:spPr>
        <p:txBody>
          <a:bodyPr>
            <a:normAutofit fontScale="85000" lnSpcReduction="10000"/>
          </a:bodyPr>
          <a:lstStyle/>
          <a:p>
            <a:pPr marL="0" indent="0" algn="ctr" rtl="0">
              <a:buNone/>
            </a:pPr>
            <a:r>
              <a:rPr lang="he-IL" sz="2800" b="1" i="1" dirty="0">
                <a:solidFill>
                  <a:schemeClr val="bg1"/>
                </a:solidFill>
                <a:latin typeface="almoniNeue"/>
              </a:rPr>
              <a:t>"</a:t>
            </a:r>
            <a:r>
              <a:rPr lang="en-US" sz="2800" b="1" i="1" dirty="0">
                <a:solidFill>
                  <a:schemeClr val="bg1"/>
                </a:solidFill>
                <a:latin typeface="almoniNeue"/>
              </a:rPr>
              <a:t>Context provides a way to pass data through the component tree without having to pass props down manually at every level”</a:t>
            </a:r>
            <a:endParaRPr lang="en-US" sz="2800" b="1" i="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D63F645-D894-16F0-A34A-EB67E963AB85}"/>
              </a:ext>
            </a:extLst>
          </p:cNvPr>
          <p:cNvSpPr txBox="1"/>
          <p:nvPr/>
        </p:nvSpPr>
        <p:spPr>
          <a:xfrm>
            <a:off x="1775534" y="4146840"/>
            <a:ext cx="8640932" cy="369332"/>
          </a:xfrm>
          <a:prstGeom prst="rect">
            <a:avLst/>
          </a:prstGeom>
          <a:noFill/>
        </p:spPr>
        <p:txBody>
          <a:bodyPr wrap="square">
            <a:spAutoFit/>
          </a:bodyPr>
          <a:lstStyle/>
          <a:p>
            <a:pPr algn="ctr"/>
            <a:r>
              <a:rPr lang="en-US" dirty="0">
                <a:hlinkClick r:id="rId7"/>
              </a:rPr>
              <a:t>https://reactjs.org/docs/context.html</a:t>
            </a:r>
            <a:r>
              <a:rPr lang="he-IL" dirty="0"/>
              <a:t> </a:t>
            </a:r>
          </a:p>
        </p:txBody>
      </p:sp>
      <p:sp>
        <p:nvSpPr>
          <p:cNvPr id="2" name="תיבת טקסט 1">
            <a:extLst>
              <a:ext uri="{FF2B5EF4-FFF2-40B4-BE49-F238E27FC236}">
                <a16:creationId xmlns:a16="http://schemas.microsoft.com/office/drawing/2014/main" id="{D948FC83-D2EE-A560-72A0-1D9ADF338B59}"/>
              </a:ext>
            </a:extLst>
          </p:cNvPr>
          <p:cNvSpPr txBox="1"/>
          <p:nvPr/>
        </p:nvSpPr>
        <p:spPr>
          <a:xfrm>
            <a:off x="1972236" y="4162303"/>
            <a:ext cx="1631576" cy="338554"/>
          </a:xfrm>
          <a:prstGeom prst="rect">
            <a:avLst/>
          </a:prstGeom>
          <a:noFill/>
        </p:spPr>
        <p:txBody>
          <a:bodyPr wrap="square" rtlCol="1">
            <a:spAutoFit/>
          </a:bodyPr>
          <a:lstStyle/>
          <a:p>
            <a:pPr algn="ctr"/>
            <a:r>
              <a:rPr lang="en-US" sz="1600" dirty="0">
                <a:solidFill>
                  <a:schemeClr val="bg1"/>
                </a:solidFill>
              </a:rPr>
              <a:t>reactjs.org</a:t>
            </a:r>
            <a:endParaRPr lang="he-IL" sz="1600" dirty="0">
              <a:solidFill>
                <a:schemeClr val="bg1"/>
              </a:solidFill>
            </a:endParaRPr>
          </a:p>
        </p:txBody>
      </p:sp>
    </p:spTree>
    <p:extLst>
      <p:ext uri="{BB962C8B-B14F-4D97-AF65-F5344CB8AC3E}">
        <p14:creationId xmlns:p14="http://schemas.microsoft.com/office/powerpoint/2010/main" val="15878185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Autofit/>
          </a:bodyPr>
          <a:lstStyle/>
          <a:p>
            <a:pPr algn="l" rtl="0"/>
            <a:r>
              <a:rPr lang="en-US" dirty="0">
                <a:solidFill>
                  <a:schemeClr val="bg1"/>
                </a:solidFill>
              </a:rPr>
              <a:t>When to use context</a:t>
            </a:r>
            <a:endParaRPr lang="he-IL" sz="32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סימן אגודל למעלה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572000" y="308499"/>
            <a:ext cx="7398798" cy="6343094"/>
          </a:xfrm>
          <a:prstGeom prst="rect">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1205674271"/>
              </p:ext>
            </p:extLst>
          </p:nvPr>
        </p:nvGraphicFramePr>
        <p:xfrm>
          <a:off x="5388491" y="644566"/>
          <a:ext cx="5756198" cy="56709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221699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0"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523999" y="389572"/>
            <a:ext cx="9144000" cy="1084638"/>
          </a:xfrm>
          <a:effectLst>
            <a:outerShdw blurRad="50800" dist="38100" dir="2700000" algn="tl" rotWithShape="0">
              <a:prstClr val="black">
                <a:alpha val="40000"/>
              </a:prstClr>
            </a:outerShdw>
          </a:effectLst>
        </p:spPr>
        <p:txBody>
          <a:bodyPr>
            <a:normAutofit/>
          </a:bodyPr>
          <a:lstStyle/>
          <a:p>
            <a:r>
              <a:rPr lang="en-US" sz="6600" u="sng" dirty="0">
                <a:solidFill>
                  <a:schemeClr val="bg1"/>
                </a:solidFill>
                <a:latin typeface="Aharoni" panose="02010803020104030203" pitchFamily="2" charset="-79"/>
                <a:cs typeface="Aharoni" panose="02010803020104030203" pitchFamily="2" charset="-79"/>
              </a:rPr>
              <a:t>Using React Context</a:t>
            </a:r>
            <a:endParaRPr lang="he-IL" sz="6600" u="sng" dirty="0">
              <a:solidFill>
                <a:schemeClr val="bg1"/>
              </a:solidFill>
              <a:latin typeface="Aharoni" panose="02010803020104030203" pitchFamily="2" charset="-79"/>
              <a:cs typeface="Aharoni" panose="02010803020104030203" pitchFamily="2" charset="-79"/>
            </a:endParaRPr>
          </a:p>
        </p:txBody>
      </p:sp>
      <p:graphicFrame>
        <p:nvGraphicFramePr>
          <p:cNvPr id="16" name="דיאגרמה 15">
            <a:extLst>
              <a:ext uri="{FF2B5EF4-FFF2-40B4-BE49-F238E27FC236}">
                <a16:creationId xmlns:a16="http://schemas.microsoft.com/office/drawing/2014/main" id="{42B4F2D6-3F34-E14A-968F-9C8C7B516EC1}"/>
              </a:ext>
            </a:extLst>
          </p:cNvPr>
          <p:cNvGraphicFramePr/>
          <p:nvPr>
            <p:extLst>
              <p:ext uri="{D42A27DB-BD31-4B8C-83A1-F6EECF244321}">
                <p14:modId xmlns:p14="http://schemas.microsoft.com/office/powerpoint/2010/main" val="2876128282"/>
              </p:ext>
            </p:extLst>
          </p:nvPr>
        </p:nvGraphicFramePr>
        <p:xfrm>
          <a:off x="-35069" y="1474210"/>
          <a:ext cx="12190418" cy="4704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561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51053" y="1382492"/>
            <a:ext cx="3826274" cy="870011"/>
          </a:xfrm>
        </p:spPr>
        <p:txBody>
          <a:bodyPr>
            <a:normAutofit/>
          </a:bodyPr>
          <a:lstStyle/>
          <a:p>
            <a:pPr algn="ctr"/>
            <a:r>
              <a:rPr lang="en-US" sz="5400" u="sng" dirty="0">
                <a:solidFill>
                  <a:schemeClr val="bg1"/>
                </a:solidFill>
                <a:latin typeface="Aharoni" panose="02010803020104030203" pitchFamily="2" charset="-79"/>
                <a:cs typeface="Aharoni" panose="02010803020104030203" pitchFamily="2" charset="-79"/>
              </a:rPr>
              <a:t>Profiler</a:t>
            </a:r>
            <a:endParaRPr lang="he-IL" sz="5400" u="sng" dirty="0">
              <a:solidFill>
                <a:schemeClr val="bg1"/>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0363" y="2348227"/>
            <a:ext cx="3907654" cy="3222597"/>
          </a:xfrm>
          <a:effectLst>
            <a:outerShdw blurRad="50800" dist="38100" dir="2700000" algn="tl" rotWithShape="0">
              <a:prstClr val="black">
                <a:alpha val="40000"/>
              </a:prstClr>
            </a:outerShdw>
          </a:effectLst>
        </p:spPr>
        <p:txBody>
          <a:bodyPr>
            <a:normAutofit/>
          </a:bodyPr>
          <a:lstStyle/>
          <a:p>
            <a:pPr marL="0" indent="0" algn="r">
              <a:buNone/>
            </a:pPr>
            <a:r>
              <a:rPr lang="he-IL" sz="2000" dirty="0">
                <a:solidFill>
                  <a:schemeClr val="bg1"/>
                </a:solidFill>
              </a:rPr>
              <a:t>בלשונית זאת נוכל לעשות בדיקות אופטימיזציה</a:t>
            </a:r>
          </a:p>
          <a:p>
            <a:r>
              <a:rPr lang="he-IL" sz="2000" dirty="0">
                <a:solidFill>
                  <a:schemeClr val="bg1"/>
                </a:solidFill>
              </a:rPr>
              <a:t>לחיצה על כפתור </a:t>
            </a:r>
            <a:r>
              <a:rPr lang="en-US" sz="2000" dirty="0">
                <a:solidFill>
                  <a:schemeClr val="bg1"/>
                </a:solidFill>
              </a:rPr>
              <a:t>record</a:t>
            </a:r>
            <a:r>
              <a:rPr lang="he-IL" sz="2000" dirty="0">
                <a:solidFill>
                  <a:schemeClr val="bg1"/>
                </a:solidFill>
              </a:rPr>
              <a:t> תתחיל להאזין לאירועים שקורים ב – </a:t>
            </a:r>
            <a:r>
              <a:rPr lang="en-US" sz="2000" dirty="0">
                <a:solidFill>
                  <a:schemeClr val="bg1"/>
                </a:solidFill>
              </a:rPr>
              <a:t>DOM</a:t>
            </a:r>
            <a:r>
              <a:rPr lang="he-IL" sz="2000" dirty="0">
                <a:solidFill>
                  <a:schemeClr val="bg1"/>
                </a:solidFill>
              </a:rPr>
              <a:t> </a:t>
            </a:r>
          </a:p>
          <a:p>
            <a:r>
              <a:rPr lang="he-IL" sz="2000" dirty="0">
                <a:solidFill>
                  <a:schemeClr val="bg1"/>
                </a:solidFill>
              </a:rPr>
              <a:t>לחיצה נוספת תעצור את ההקלטה ובמידה ויהיו נתונים להצגה (כמו משך הזמן שלקח לכל אירוע לפעול) החלקים הללו יוצגו לנו. </a:t>
            </a:r>
          </a:p>
          <a:p>
            <a:r>
              <a:rPr lang="he-IL" sz="2000" dirty="0">
                <a:solidFill>
                  <a:schemeClr val="bg1"/>
                </a:solidFill>
              </a:rPr>
              <a:t>לחיצה על אחד מהאירועים תיתן לנו פרטים עליו</a:t>
            </a:r>
          </a:p>
        </p:txBody>
      </p:sp>
      <p:pic>
        <p:nvPicPr>
          <p:cNvPr id="9" name="תמונה 8">
            <a:extLst>
              <a:ext uri="{FF2B5EF4-FFF2-40B4-BE49-F238E27FC236}">
                <a16:creationId xmlns:a16="http://schemas.microsoft.com/office/drawing/2014/main" id="{0EF12405-21C3-6D1B-1978-6BED63447498}"/>
              </a:ext>
            </a:extLst>
          </p:cNvPr>
          <p:cNvPicPr>
            <a:picLocks noChangeAspect="1"/>
          </p:cNvPicPr>
          <p:nvPr/>
        </p:nvPicPr>
        <p:blipFill>
          <a:blip r:embed="rId4"/>
          <a:stretch>
            <a:fillRect/>
          </a:stretch>
        </p:blipFill>
        <p:spPr>
          <a:xfrm>
            <a:off x="614151" y="150919"/>
            <a:ext cx="6896950" cy="2101584"/>
          </a:xfrm>
          <a:prstGeom prst="rect">
            <a:avLst/>
          </a:prstGeom>
          <a:effectLst>
            <a:outerShdw blurRad="50800" dist="38100" dir="2700000" algn="tl" rotWithShape="0">
              <a:prstClr val="black">
                <a:alpha val="40000"/>
              </a:prstClr>
            </a:outerShdw>
          </a:effectLst>
        </p:spPr>
      </p:pic>
      <p:pic>
        <p:nvPicPr>
          <p:cNvPr id="6" name="תמונה 5">
            <a:extLst>
              <a:ext uri="{FF2B5EF4-FFF2-40B4-BE49-F238E27FC236}">
                <a16:creationId xmlns:a16="http://schemas.microsoft.com/office/drawing/2014/main" id="{724D9DBF-A6FD-FCF6-8479-4B5165F00252}"/>
              </a:ext>
            </a:extLst>
          </p:cNvPr>
          <p:cNvPicPr>
            <a:picLocks noChangeAspect="1"/>
          </p:cNvPicPr>
          <p:nvPr/>
        </p:nvPicPr>
        <p:blipFill rotWithShape="1">
          <a:blip r:embed="rId5"/>
          <a:srcRect b="10906"/>
          <a:stretch/>
        </p:blipFill>
        <p:spPr>
          <a:xfrm>
            <a:off x="614151" y="2348227"/>
            <a:ext cx="6896950" cy="1966322"/>
          </a:xfrm>
          <a:prstGeom prst="rect">
            <a:avLst/>
          </a:prstGeom>
          <a:effectLst>
            <a:outerShdw blurRad="50800" dist="38100" dir="2700000" algn="tl" rotWithShape="0">
              <a:prstClr val="black">
                <a:alpha val="40000"/>
              </a:prstClr>
            </a:outerShdw>
          </a:effectLst>
        </p:spPr>
      </p:pic>
      <p:pic>
        <p:nvPicPr>
          <p:cNvPr id="8" name="תמונה 7">
            <a:extLst>
              <a:ext uri="{FF2B5EF4-FFF2-40B4-BE49-F238E27FC236}">
                <a16:creationId xmlns:a16="http://schemas.microsoft.com/office/drawing/2014/main" id="{2ACD0ED5-0282-7889-4170-F3F177493944}"/>
              </a:ext>
            </a:extLst>
          </p:cNvPr>
          <p:cNvPicPr>
            <a:picLocks noChangeAspect="1"/>
          </p:cNvPicPr>
          <p:nvPr/>
        </p:nvPicPr>
        <p:blipFill>
          <a:blip r:embed="rId6"/>
          <a:stretch>
            <a:fillRect/>
          </a:stretch>
        </p:blipFill>
        <p:spPr>
          <a:xfrm>
            <a:off x="617881" y="4410273"/>
            <a:ext cx="6893220" cy="2339811"/>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2AEFB9B9-7E1C-F23F-88FE-0CE3E5C3D1C4}"/>
              </a:ext>
            </a:extLst>
          </p:cNvPr>
          <p:cNvCxnSpPr/>
          <p:nvPr/>
        </p:nvCxnSpPr>
        <p:spPr>
          <a:xfrm rot="10800000">
            <a:off x="3630967" y="630315"/>
            <a:ext cx="4989250" cy="2521258"/>
          </a:xfrm>
          <a:prstGeom prst="bentConnector3">
            <a:avLst>
              <a:gd name="adj1" fmla="val 128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81BD7508-9C2F-5F19-8298-64F77D1DB545}"/>
              </a:ext>
            </a:extLst>
          </p:cNvPr>
          <p:cNvCxnSpPr/>
          <p:nvPr/>
        </p:nvCxnSpPr>
        <p:spPr>
          <a:xfrm rot="10800000">
            <a:off x="3009531" y="2840855"/>
            <a:ext cx="5406501" cy="1056443"/>
          </a:xfrm>
          <a:prstGeom prst="bentConnector3">
            <a:avLst>
              <a:gd name="adj1" fmla="val 123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BC6E8120-D031-171B-D804-E0A7A4F804A4}"/>
              </a:ext>
            </a:extLst>
          </p:cNvPr>
          <p:cNvCxnSpPr>
            <a:cxnSpLocks/>
          </p:cNvCxnSpPr>
          <p:nvPr/>
        </p:nvCxnSpPr>
        <p:spPr>
          <a:xfrm rot="10800000" flipV="1">
            <a:off x="4873841" y="5090464"/>
            <a:ext cx="3377214" cy="444128"/>
          </a:xfrm>
          <a:prstGeom prst="bentConnector3">
            <a:avLst>
              <a:gd name="adj1" fmla="val 145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2690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example</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דוגמה ליצירה ושימוש ב - </a:t>
            </a:r>
            <a:r>
              <a:rPr lang="en-US" sz="2400" dirty="0">
                <a:solidFill>
                  <a:schemeClr val="bg1"/>
                </a:solidFill>
              </a:rPr>
              <a:t>context</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נורת פלורסנט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4418318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842029" y="1086657"/>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894772" y="2108974"/>
            <a:ext cx="6015999" cy="3041858"/>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src/sandbox/use-context/</a:t>
            </a:r>
            <a:r>
              <a:rPr lang="en-US" sz="2000" b="1" dirty="0" err="1">
                <a:solidFill>
                  <a:schemeClr val="bg1"/>
                </a:solidFill>
                <a:latin typeface="almoniNeue"/>
              </a:rPr>
              <a:t>exeTwo</a:t>
            </a:r>
            <a:r>
              <a:rPr lang="he-IL" sz="2000" b="1" dirty="0">
                <a:solidFill>
                  <a:schemeClr val="bg1"/>
                </a:solidFill>
                <a:latin typeface="almoniNeue"/>
              </a:rPr>
              <a:t> ובתוכו את הקובץ:</a:t>
            </a:r>
          </a:p>
          <a:p>
            <a:pPr marL="800100" lvl="1" indent="-342900">
              <a:lnSpc>
                <a:spcPct val="150000"/>
              </a:lnSpc>
              <a:buFont typeface="Arial" panose="020B0604020202020204" pitchFamily="34" charset="0"/>
              <a:buChar char="•"/>
            </a:pPr>
            <a:r>
              <a:rPr lang="en-US" b="1" dirty="0" err="1">
                <a:solidFill>
                  <a:schemeClr val="bg1"/>
                </a:solidFill>
                <a:latin typeface="almoniNeue"/>
              </a:rPr>
              <a:t>NameProvider.jsx</a:t>
            </a:r>
            <a:endParaRPr lang="en-US"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את התיקייה </a:t>
            </a:r>
            <a:r>
              <a:rPr lang="en-US" b="1" dirty="0">
                <a:solidFill>
                  <a:schemeClr val="bg1"/>
                </a:solidFill>
                <a:latin typeface="almoniNeue"/>
              </a:rPr>
              <a:t>components</a:t>
            </a:r>
            <a:r>
              <a:rPr lang="he-IL" b="1" dirty="0">
                <a:solidFill>
                  <a:schemeClr val="bg1"/>
                </a:solidFill>
                <a:latin typeface="almoniNeue"/>
              </a:rPr>
              <a:t> שבתוכה הקבצים:</a:t>
            </a:r>
          </a:p>
          <a:p>
            <a:pPr marL="1257300" lvl="2" indent="-342900">
              <a:lnSpc>
                <a:spcPct val="150000"/>
              </a:lnSpc>
              <a:buFont typeface="Arial" panose="020B0604020202020204" pitchFamily="34" charset="0"/>
              <a:buChar char="•"/>
            </a:pPr>
            <a:r>
              <a:rPr lang="en-US" b="1" dirty="0" err="1">
                <a:solidFill>
                  <a:schemeClr val="bg1"/>
                </a:solidFill>
                <a:latin typeface="almoniNeue"/>
              </a:rPr>
              <a:t>A.jsx</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err="1">
                <a:solidFill>
                  <a:schemeClr val="bg1"/>
                </a:solidFill>
                <a:latin typeface="almoniNeue"/>
              </a:rPr>
              <a:t>B.jsx</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err="1">
                <a:solidFill>
                  <a:schemeClr val="bg1"/>
                </a:solidFill>
                <a:latin typeface="almoniNeue"/>
              </a:rPr>
              <a:t>C.jsx</a:t>
            </a:r>
            <a:endParaRPr lang="he-IL"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7217DB49-78F3-391C-A883-619CE7EBCB2B}"/>
              </a:ext>
            </a:extLst>
          </p:cNvPr>
          <p:cNvPicPr>
            <a:picLocks noChangeAspect="1"/>
          </p:cNvPicPr>
          <p:nvPr/>
        </p:nvPicPr>
        <p:blipFill rotWithShape="1">
          <a:blip r:embed="rId4"/>
          <a:srcRect r="15993"/>
          <a:stretch/>
        </p:blipFill>
        <p:spPr>
          <a:xfrm>
            <a:off x="392337" y="2255487"/>
            <a:ext cx="3345162" cy="2591162"/>
          </a:xfrm>
          <a:prstGeom prst="rect">
            <a:avLst/>
          </a:prstGeom>
        </p:spPr>
      </p:pic>
    </p:spTree>
    <p:extLst>
      <p:ext uri="{BB962C8B-B14F-4D97-AF65-F5344CB8AC3E}">
        <p14:creationId xmlns:p14="http://schemas.microsoft.com/office/powerpoint/2010/main" val="27435344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08258" y="107576"/>
            <a:ext cx="4294095" cy="770965"/>
          </a:xfrm>
        </p:spPr>
        <p:txBody>
          <a:bodyPr>
            <a:noAutofit/>
          </a:bodyPr>
          <a:lstStyle/>
          <a:p>
            <a:pPr algn="ctr"/>
            <a:r>
              <a:rPr lang="en-US" sz="3200" u="sng" dirty="0" err="1">
                <a:solidFill>
                  <a:schemeClr val="bg1"/>
                </a:solidFill>
                <a:latin typeface="Arial Black" panose="020B0A04020102020204" pitchFamily="34" charset="0"/>
                <a:cs typeface="Aharoni" panose="02010803020104030203" pitchFamily="2" charset="-79"/>
              </a:rPr>
              <a:t>NameProvider.jsx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08258" y="878542"/>
            <a:ext cx="4294095" cy="5871882"/>
          </a:xfrm>
          <a:effectLst>
            <a:outerShdw blurRad="50800" dist="38100" dir="2700000" algn="tl" rotWithShape="0">
              <a:prstClr val="black">
                <a:alpha val="40000"/>
              </a:prstClr>
            </a:outerShdw>
          </a:effectLst>
        </p:spPr>
        <p:txBody>
          <a:bodyPr>
            <a:normAutofit fontScale="85000" lnSpcReduction="20000"/>
          </a:bodyPr>
          <a:lstStyle/>
          <a:p>
            <a:pPr marL="0" indent="0">
              <a:buNone/>
            </a:pPr>
            <a:r>
              <a:rPr lang="he-IL" sz="2000" dirty="0">
                <a:solidFill>
                  <a:schemeClr val="bg1"/>
                </a:solidFill>
              </a:rPr>
              <a:t>בדוגמה הבאה אדגים איך ניתן להעביר לעץ הקומפוננטות מטודה שתשנה את ערכו של המשתנה המועבר ב – </a:t>
            </a:r>
            <a:r>
              <a:rPr lang="en-US" sz="2000" dirty="0">
                <a:solidFill>
                  <a:schemeClr val="bg1"/>
                </a:solidFill>
              </a:rPr>
              <a:t>Context.Provider</a:t>
            </a:r>
            <a:endParaRPr lang="he-IL" sz="2000" dirty="0">
              <a:solidFill>
                <a:schemeClr val="bg1"/>
              </a:solidFill>
            </a:endParaRPr>
          </a:p>
          <a:p>
            <a:r>
              <a:rPr lang="he-IL" sz="2000" dirty="0">
                <a:solidFill>
                  <a:schemeClr val="bg1"/>
                </a:solidFill>
              </a:rPr>
              <a:t>ניצור קבוע בשם </a:t>
            </a:r>
            <a:r>
              <a:rPr lang="en-US" sz="2000" dirty="0" err="1">
                <a:solidFill>
                  <a:schemeClr val="bg1"/>
                </a:solidFill>
              </a:rPr>
              <a:t>NameContext</a:t>
            </a:r>
            <a:r>
              <a:rPr lang="he-IL" sz="2000" dirty="0">
                <a:solidFill>
                  <a:schemeClr val="bg1"/>
                </a:solidFill>
              </a:rPr>
              <a:t> ונשווה את ערכו לערך שיחזור מהפעלת מטודת </a:t>
            </a:r>
            <a:r>
              <a:rPr lang="en-US" sz="2000" dirty="0">
                <a:solidFill>
                  <a:schemeClr val="bg1"/>
                </a:solidFill>
              </a:rPr>
              <a:t>React.createContext</a:t>
            </a:r>
          </a:p>
          <a:p>
            <a:r>
              <a:rPr lang="he-IL" sz="2000" dirty="0">
                <a:solidFill>
                  <a:schemeClr val="bg1"/>
                </a:solidFill>
              </a:rPr>
              <a:t>ניצור ונייצא קבוע בשם </a:t>
            </a:r>
            <a:r>
              <a:rPr lang="en-US" sz="2000" dirty="0" err="1">
                <a:solidFill>
                  <a:schemeClr val="bg1"/>
                </a:solidFill>
              </a:rPr>
              <a:t>NameProvider</a:t>
            </a:r>
            <a:r>
              <a:rPr lang="he-IL" sz="2000" dirty="0">
                <a:solidFill>
                  <a:schemeClr val="bg1"/>
                </a:solidFill>
              </a:rPr>
              <a:t> שערכו יהיה פונקציה שתחלץ מאובייקט ה – </a:t>
            </a:r>
            <a:r>
              <a:rPr lang="en-US" sz="2000" dirty="0">
                <a:solidFill>
                  <a:schemeClr val="bg1"/>
                </a:solidFill>
              </a:rPr>
              <a:t>props</a:t>
            </a:r>
            <a:r>
              <a:rPr lang="he-IL" sz="2000" dirty="0">
                <a:solidFill>
                  <a:schemeClr val="bg1"/>
                </a:solidFill>
              </a:rPr>
              <a:t> את המילה השמורה </a:t>
            </a:r>
            <a:r>
              <a:rPr lang="en-US" sz="2000" dirty="0">
                <a:solidFill>
                  <a:schemeClr val="bg1"/>
                </a:solidFill>
              </a:rPr>
              <a:t>children</a:t>
            </a: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ונחלץ ממנה את המשתנה </a:t>
            </a:r>
            <a:r>
              <a:rPr lang="en-US" sz="2000" dirty="0">
                <a:solidFill>
                  <a:schemeClr val="bg1"/>
                </a:solidFill>
              </a:rPr>
              <a:t>name</a:t>
            </a:r>
            <a:r>
              <a:rPr lang="he-IL" sz="2000" dirty="0">
                <a:solidFill>
                  <a:schemeClr val="bg1"/>
                </a:solidFill>
              </a:rPr>
              <a:t> והמטודה לשינוי שלו </a:t>
            </a:r>
            <a:r>
              <a:rPr lang="en-US" sz="2000" dirty="0" err="1">
                <a:solidFill>
                  <a:schemeClr val="bg1"/>
                </a:solidFill>
              </a:rPr>
              <a:t>setName</a:t>
            </a:r>
            <a:endParaRPr lang="en-US" sz="2000" dirty="0">
              <a:solidFill>
                <a:schemeClr val="bg1"/>
              </a:solidFill>
            </a:endParaRPr>
          </a:p>
          <a:p>
            <a:r>
              <a:rPr lang="he-IL" sz="2000" dirty="0">
                <a:solidFill>
                  <a:schemeClr val="bg1"/>
                </a:solidFill>
              </a:rPr>
              <a:t>נפעיל א מטודת </a:t>
            </a:r>
            <a:r>
              <a:rPr lang="en-US" sz="2000" dirty="0">
                <a:solidFill>
                  <a:schemeClr val="bg1"/>
                </a:solidFill>
              </a:rPr>
              <a:t>useEffect</a:t>
            </a:r>
            <a:r>
              <a:rPr lang="he-IL" sz="2000" dirty="0">
                <a:solidFill>
                  <a:schemeClr val="bg1"/>
                </a:solidFill>
              </a:rPr>
              <a:t> פעם אחת שתעדכן את הערך של </a:t>
            </a:r>
            <a:r>
              <a:rPr lang="en-US" sz="2000" dirty="0">
                <a:solidFill>
                  <a:schemeClr val="bg1"/>
                </a:solidFill>
              </a:rPr>
              <a:t>name</a:t>
            </a:r>
            <a:r>
              <a:rPr lang="he-IL" sz="2000" dirty="0">
                <a:solidFill>
                  <a:schemeClr val="bg1"/>
                </a:solidFill>
              </a:rPr>
              <a:t> עם מחרוזת התווים </a:t>
            </a:r>
          </a:p>
          <a:p>
            <a:r>
              <a:rPr lang="he-IL" sz="2000" dirty="0">
                <a:solidFill>
                  <a:schemeClr val="bg1"/>
                </a:solidFill>
              </a:rPr>
              <a:t>נחזיר מהפונקציה את ה – </a:t>
            </a:r>
            <a:r>
              <a:rPr lang="en-US" sz="2000" dirty="0">
                <a:solidFill>
                  <a:schemeClr val="bg1"/>
                </a:solidFill>
              </a:rPr>
              <a:t>Provider</a:t>
            </a:r>
            <a:r>
              <a:rPr lang="he-IL" sz="2000" dirty="0">
                <a:solidFill>
                  <a:schemeClr val="bg1"/>
                </a:solidFill>
              </a:rPr>
              <a:t> של </a:t>
            </a:r>
            <a:r>
              <a:rPr lang="en-US" sz="2000" dirty="0" err="1">
                <a:solidFill>
                  <a:schemeClr val="bg1"/>
                </a:solidFill>
              </a:rPr>
              <a:t>NameContext</a:t>
            </a:r>
            <a:r>
              <a:rPr lang="he-IL" sz="2000" dirty="0">
                <a:solidFill>
                  <a:schemeClr val="bg1"/>
                </a:solidFill>
              </a:rPr>
              <a:t> ונעביר לו בערך גם את המשתנה </a:t>
            </a:r>
            <a:r>
              <a:rPr lang="en-US" sz="2000" dirty="0">
                <a:solidFill>
                  <a:schemeClr val="bg1"/>
                </a:solidFill>
              </a:rPr>
              <a:t>name</a:t>
            </a:r>
            <a:r>
              <a:rPr lang="he-IL" sz="2000" dirty="0">
                <a:solidFill>
                  <a:schemeClr val="bg1"/>
                </a:solidFill>
              </a:rPr>
              <a:t> וגם את המטודה שאחראית לשינוי ערכו </a:t>
            </a:r>
            <a:r>
              <a:rPr lang="en-US" sz="2000" dirty="0" err="1">
                <a:solidFill>
                  <a:schemeClr val="bg1"/>
                </a:solidFill>
              </a:rPr>
              <a:t>setName</a:t>
            </a:r>
            <a:endParaRPr lang="he-IL" sz="2000" dirty="0">
              <a:solidFill>
                <a:schemeClr val="bg1"/>
              </a:solidFill>
            </a:endParaRPr>
          </a:p>
          <a:p>
            <a:r>
              <a:rPr lang="he-IL" sz="2000" dirty="0">
                <a:solidFill>
                  <a:schemeClr val="bg1"/>
                </a:solidFill>
              </a:rPr>
              <a:t>ניצור ונייצא את הקבוע </a:t>
            </a:r>
            <a:r>
              <a:rPr lang="en-US" sz="2000" dirty="0" err="1">
                <a:solidFill>
                  <a:schemeClr val="bg1"/>
                </a:solidFill>
              </a:rPr>
              <a:t>useName</a:t>
            </a:r>
            <a:r>
              <a:rPr lang="he-IL" sz="2000" dirty="0">
                <a:solidFill>
                  <a:schemeClr val="bg1"/>
                </a:solidFill>
              </a:rPr>
              <a:t> שערכו יהיה פונקציה אנונימית ש:</a:t>
            </a:r>
          </a:p>
          <a:p>
            <a:pPr lvl="1"/>
            <a:r>
              <a:rPr lang="he-IL" sz="1600" dirty="0">
                <a:solidFill>
                  <a:schemeClr val="bg1"/>
                </a:solidFill>
              </a:rPr>
              <a:t>תיצור קבוע בשם </a:t>
            </a:r>
            <a:r>
              <a:rPr lang="en-US" sz="1600" dirty="0">
                <a:solidFill>
                  <a:schemeClr val="bg1"/>
                </a:solidFill>
              </a:rPr>
              <a:t>context</a:t>
            </a:r>
            <a:r>
              <a:rPr lang="he-IL" sz="1600" dirty="0">
                <a:solidFill>
                  <a:schemeClr val="bg1"/>
                </a:solidFill>
              </a:rPr>
              <a:t> שערכו יהיה הפעלת מטודת </a:t>
            </a:r>
            <a:r>
              <a:rPr lang="en-US" sz="1600" dirty="0" err="1">
                <a:solidFill>
                  <a:schemeClr val="bg1"/>
                </a:solidFill>
              </a:rPr>
              <a:t>useContext</a:t>
            </a:r>
            <a:r>
              <a:rPr lang="he-IL" sz="1600" dirty="0">
                <a:solidFill>
                  <a:schemeClr val="bg1"/>
                </a:solidFill>
              </a:rPr>
              <a:t> ונעביר לה בפרמטר את </a:t>
            </a:r>
            <a:r>
              <a:rPr lang="en-US" sz="1600" dirty="0" err="1">
                <a:solidFill>
                  <a:schemeClr val="bg1"/>
                </a:solidFill>
              </a:rPr>
              <a:t>NameContext</a:t>
            </a:r>
            <a:endParaRPr lang="he-IL" sz="1600" dirty="0">
              <a:solidFill>
                <a:schemeClr val="bg1"/>
              </a:solidFill>
            </a:endParaRPr>
          </a:p>
          <a:p>
            <a:pPr lvl="1"/>
            <a:r>
              <a:rPr lang="he-IL" sz="1600" dirty="0">
                <a:solidFill>
                  <a:schemeClr val="bg1"/>
                </a:solidFill>
              </a:rPr>
              <a:t>תבדוק ואם הערך של </a:t>
            </a:r>
            <a:r>
              <a:rPr lang="en-US" sz="1600" dirty="0">
                <a:solidFill>
                  <a:schemeClr val="bg1"/>
                </a:solidFill>
              </a:rPr>
              <a:t>context</a:t>
            </a:r>
            <a:r>
              <a:rPr lang="he-IL" sz="1600" dirty="0">
                <a:solidFill>
                  <a:schemeClr val="bg1"/>
                </a:solidFill>
              </a:rPr>
              <a:t> הוא פולסיבי תזרוק שגיאה</a:t>
            </a:r>
          </a:p>
          <a:p>
            <a:pPr lvl="1"/>
            <a:r>
              <a:rPr lang="he-IL" sz="1600" dirty="0">
                <a:solidFill>
                  <a:schemeClr val="bg1"/>
                </a:solidFill>
              </a:rPr>
              <a:t>אם הערך של </a:t>
            </a:r>
            <a:r>
              <a:rPr lang="en-US" sz="1600" dirty="0">
                <a:solidFill>
                  <a:schemeClr val="bg1"/>
                </a:solidFill>
              </a:rPr>
              <a:t>context</a:t>
            </a:r>
            <a:r>
              <a:rPr lang="he-IL" sz="1600" dirty="0">
                <a:solidFill>
                  <a:schemeClr val="bg1"/>
                </a:solidFill>
              </a:rPr>
              <a:t> הוא חיובי היא תחזיר אותו (כלומר תחזיר את האובייקט שהעברנו ב – </a:t>
            </a:r>
            <a:r>
              <a:rPr lang="en-US" sz="1600" dirty="0" err="1">
                <a:solidFill>
                  <a:schemeClr val="bg1"/>
                </a:solidFill>
              </a:rPr>
              <a:t>NameContext.Provider</a:t>
            </a:r>
            <a:r>
              <a:rPr lang="he-IL" sz="1600" dirty="0">
                <a:solidFill>
                  <a:schemeClr val="bg1"/>
                </a:solidFill>
              </a:rPr>
              <a:t> במאפיין </a:t>
            </a:r>
            <a:r>
              <a:rPr lang="en-US" sz="1600" dirty="0">
                <a:solidFill>
                  <a:schemeClr val="bg1"/>
                </a:solidFill>
              </a:rPr>
              <a:t>value</a:t>
            </a:r>
            <a:r>
              <a:rPr lang="he-IL" sz="1600" dirty="0">
                <a:solidFill>
                  <a:schemeClr val="bg1"/>
                </a:solidFill>
              </a:rPr>
              <a:t>)</a:t>
            </a:r>
            <a:endParaRPr lang="en-US" sz="1600" dirty="0">
              <a:solidFill>
                <a:schemeClr val="bg1"/>
              </a:solidFill>
            </a:endParaRPr>
          </a:p>
          <a:p>
            <a:endParaRPr lang="en-US" sz="1600" dirty="0">
              <a:solidFill>
                <a:schemeClr val="bg1"/>
              </a:solidFill>
            </a:endParaRPr>
          </a:p>
        </p:txBody>
      </p:sp>
      <p:pic>
        <p:nvPicPr>
          <p:cNvPr id="9" name="תמונה 8">
            <a:extLst>
              <a:ext uri="{FF2B5EF4-FFF2-40B4-BE49-F238E27FC236}">
                <a16:creationId xmlns:a16="http://schemas.microsoft.com/office/drawing/2014/main" id="{ADBC0DE4-974D-B4F7-2DA3-B6094008ECD8}"/>
              </a:ext>
            </a:extLst>
          </p:cNvPr>
          <p:cNvPicPr>
            <a:picLocks noChangeAspect="1"/>
          </p:cNvPicPr>
          <p:nvPr/>
        </p:nvPicPr>
        <p:blipFill>
          <a:blip r:embed="rId4"/>
          <a:stretch>
            <a:fillRect/>
          </a:stretch>
        </p:blipFill>
        <p:spPr>
          <a:xfrm>
            <a:off x="519043" y="389964"/>
            <a:ext cx="6698453" cy="6078071"/>
          </a:xfrm>
          <a:prstGeom prst="rect">
            <a:avLst/>
          </a:prstGeom>
        </p:spPr>
      </p:pic>
      <p:cxnSp>
        <p:nvCxnSpPr>
          <p:cNvPr id="11" name="מחבר חץ ישר 10">
            <a:extLst>
              <a:ext uri="{FF2B5EF4-FFF2-40B4-BE49-F238E27FC236}">
                <a16:creationId xmlns:a16="http://schemas.microsoft.com/office/drawing/2014/main" id="{9BEC1DAE-B9DE-DBE3-BA83-4B275DA49735}"/>
              </a:ext>
            </a:extLst>
          </p:cNvPr>
          <p:cNvCxnSpPr/>
          <p:nvPr/>
        </p:nvCxnSpPr>
        <p:spPr>
          <a:xfrm flipH="1">
            <a:off x="4742329" y="1586753"/>
            <a:ext cx="3477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CC8B601-C707-BF45-8A01-CCE503A8172C}"/>
              </a:ext>
            </a:extLst>
          </p:cNvPr>
          <p:cNvCxnSpPr/>
          <p:nvPr/>
        </p:nvCxnSpPr>
        <p:spPr>
          <a:xfrm rot="10800000">
            <a:off x="4885765" y="2151529"/>
            <a:ext cx="3056964" cy="197224"/>
          </a:xfrm>
          <a:prstGeom prst="bentConnector3">
            <a:avLst>
              <a:gd name="adj1" fmla="val 101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432553BC-9335-DD8A-3D4F-6F09482E4E05}"/>
              </a:ext>
            </a:extLst>
          </p:cNvPr>
          <p:cNvCxnSpPr/>
          <p:nvPr/>
        </p:nvCxnSpPr>
        <p:spPr>
          <a:xfrm rot="10800000">
            <a:off x="4069977" y="2366682"/>
            <a:ext cx="4025153" cy="627530"/>
          </a:xfrm>
          <a:prstGeom prst="bentConnector3">
            <a:avLst>
              <a:gd name="adj1" fmla="val 163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6B569FD1-F764-D086-2E57-F73D42EE6FDB}"/>
              </a:ext>
            </a:extLst>
          </p:cNvPr>
          <p:cNvCxnSpPr/>
          <p:nvPr/>
        </p:nvCxnSpPr>
        <p:spPr>
          <a:xfrm rot="10800000">
            <a:off x="2707341" y="2738718"/>
            <a:ext cx="5235388" cy="735107"/>
          </a:xfrm>
          <a:prstGeom prst="bentConnector3">
            <a:avLst>
              <a:gd name="adj1" fmla="val 121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A3C6D188-3868-D865-7E92-B4DC09787210}"/>
              </a:ext>
            </a:extLst>
          </p:cNvPr>
          <p:cNvCxnSpPr/>
          <p:nvPr/>
        </p:nvCxnSpPr>
        <p:spPr>
          <a:xfrm rot="10800000">
            <a:off x="5199530" y="3680008"/>
            <a:ext cx="3227294" cy="349624"/>
          </a:xfrm>
          <a:prstGeom prst="bentConnector3">
            <a:avLst>
              <a:gd name="adj1" fmla="val 252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3479C57E-5852-9B91-F299-23EC2914D83B}"/>
              </a:ext>
            </a:extLst>
          </p:cNvPr>
          <p:cNvCxnSpPr/>
          <p:nvPr/>
        </p:nvCxnSpPr>
        <p:spPr>
          <a:xfrm flipH="1" flipV="1">
            <a:off x="3576918" y="4796118"/>
            <a:ext cx="4365811" cy="71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8619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2" name="כותרת 1">
            <a:extLst>
              <a:ext uri="{FF2B5EF4-FFF2-40B4-BE49-F238E27FC236}">
                <a16:creationId xmlns:a16="http://schemas.microsoft.com/office/drawing/2014/main" id="{93D68525-1FE2-3445-FD10-437C8BEBD159}"/>
              </a:ext>
            </a:extLst>
          </p:cNvPr>
          <p:cNvSpPr>
            <a:spLocks noGrp="1"/>
          </p:cNvSpPr>
          <p:nvPr>
            <p:ph type="title"/>
          </p:nvPr>
        </p:nvSpPr>
        <p:spPr>
          <a:xfrm>
            <a:off x="7752801" y="2483223"/>
            <a:ext cx="4294095" cy="770965"/>
          </a:xfrm>
        </p:spPr>
        <p:txBody>
          <a:bodyPr>
            <a:noAutofit/>
          </a:bodyPr>
          <a:lstStyle/>
          <a:p>
            <a:pPr algn="ctr"/>
            <a:r>
              <a:rPr lang="en-US" u="sng" dirty="0" err="1">
                <a:solidFill>
                  <a:schemeClr val="bg1"/>
                </a:solidFill>
                <a:latin typeface="Arial Black" panose="020B0A04020102020204" pitchFamily="34" charset="0"/>
                <a:cs typeface="Aharoni" panose="02010803020104030203" pitchFamily="2" charset="-79"/>
              </a:rPr>
              <a:t>A.jsx</a:t>
            </a:r>
            <a:endParaRPr lang="he-IL" u="sng" dirty="0">
              <a:latin typeface="Arial Black" panose="020B0A04020102020204" pitchFamily="34" charset="0"/>
              <a:cs typeface="Aharoni" panose="02010803020104030203" pitchFamily="2" charset="-79"/>
            </a:endParaRPr>
          </a:p>
        </p:txBody>
      </p:sp>
      <p:sp>
        <p:nvSpPr>
          <p:cNvPr id="13" name="מציין מיקום תוכן 2">
            <a:extLst>
              <a:ext uri="{FF2B5EF4-FFF2-40B4-BE49-F238E27FC236}">
                <a16:creationId xmlns:a16="http://schemas.microsoft.com/office/drawing/2014/main" id="{F45C472C-3408-FB09-1C61-DF216D8346B7}"/>
              </a:ext>
            </a:extLst>
          </p:cNvPr>
          <p:cNvSpPr>
            <a:spLocks noGrp="1"/>
          </p:cNvSpPr>
          <p:nvPr>
            <p:ph idx="1"/>
          </p:nvPr>
        </p:nvSpPr>
        <p:spPr>
          <a:xfrm>
            <a:off x="7752801" y="3254189"/>
            <a:ext cx="4294095" cy="140745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נעטוף את הקומפוננט </a:t>
            </a:r>
            <a:r>
              <a:rPr lang="en-US" sz="2000" dirty="0">
                <a:solidFill>
                  <a:schemeClr val="bg1"/>
                </a:solidFill>
              </a:rPr>
              <a:t>B</a:t>
            </a:r>
            <a:r>
              <a:rPr lang="he-IL" sz="2000" dirty="0">
                <a:solidFill>
                  <a:schemeClr val="bg1"/>
                </a:solidFill>
              </a:rPr>
              <a:t> בקומפוננט </a:t>
            </a:r>
            <a:r>
              <a:rPr lang="en-US" sz="2000" dirty="0" err="1">
                <a:solidFill>
                  <a:schemeClr val="bg1"/>
                </a:solidFill>
              </a:rPr>
              <a:t>NameProvider</a:t>
            </a:r>
            <a:r>
              <a:rPr lang="he-IL" sz="2000" dirty="0">
                <a:solidFill>
                  <a:schemeClr val="bg1"/>
                </a:solidFill>
              </a:rPr>
              <a:t> שיצרנו ונחזיר אותו מהקומפוננט </a:t>
            </a:r>
            <a:r>
              <a:rPr lang="en-US" sz="2000" dirty="0">
                <a:solidFill>
                  <a:schemeClr val="bg1"/>
                </a:solidFill>
              </a:rPr>
              <a:t>A</a:t>
            </a:r>
            <a:endParaRPr lang="he-IL" sz="2000" dirty="0">
              <a:solidFill>
                <a:schemeClr val="bg1"/>
              </a:solidFill>
            </a:endParaRPr>
          </a:p>
        </p:txBody>
      </p:sp>
      <p:pic>
        <p:nvPicPr>
          <p:cNvPr id="15" name="תמונה 14">
            <a:extLst>
              <a:ext uri="{FF2B5EF4-FFF2-40B4-BE49-F238E27FC236}">
                <a16:creationId xmlns:a16="http://schemas.microsoft.com/office/drawing/2014/main" id="{4682E8ED-3172-8048-34FA-B4E57416D147}"/>
              </a:ext>
            </a:extLst>
          </p:cNvPr>
          <p:cNvPicPr>
            <a:picLocks noChangeAspect="1"/>
          </p:cNvPicPr>
          <p:nvPr/>
        </p:nvPicPr>
        <p:blipFill>
          <a:blip r:embed="rId4"/>
          <a:stretch>
            <a:fillRect/>
          </a:stretch>
        </p:blipFill>
        <p:spPr>
          <a:xfrm>
            <a:off x="924634" y="1480865"/>
            <a:ext cx="5887272" cy="3896269"/>
          </a:xfrm>
          <a:prstGeom prst="rect">
            <a:avLst/>
          </a:prstGeom>
        </p:spPr>
      </p:pic>
      <p:cxnSp>
        <p:nvCxnSpPr>
          <p:cNvPr id="17" name="מחבר חץ ישר 16">
            <a:extLst>
              <a:ext uri="{FF2B5EF4-FFF2-40B4-BE49-F238E27FC236}">
                <a16:creationId xmlns:a16="http://schemas.microsoft.com/office/drawing/2014/main" id="{60500474-F9AF-1BAE-B7FE-A198C4DD3C12}"/>
              </a:ext>
            </a:extLst>
          </p:cNvPr>
          <p:cNvCxnSpPr/>
          <p:nvPr/>
        </p:nvCxnSpPr>
        <p:spPr>
          <a:xfrm flipH="1">
            <a:off x="3812241" y="3639670"/>
            <a:ext cx="4567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12157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6" name="תמונה 5">
            <a:extLst>
              <a:ext uri="{FF2B5EF4-FFF2-40B4-BE49-F238E27FC236}">
                <a16:creationId xmlns:a16="http://schemas.microsoft.com/office/drawing/2014/main" id="{A614FC9A-28AC-A89A-840F-28B373A8524A}"/>
              </a:ext>
            </a:extLst>
          </p:cNvPr>
          <p:cNvPicPr>
            <a:picLocks noChangeAspect="1"/>
          </p:cNvPicPr>
          <p:nvPr/>
        </p:nvPicPr>
        <p:blipFill>
          <a:blip r:embed="rId4"/>
          <a:stretch>
            <a:fillRect/>
          </a:stretch>
        </p:blipFill>
        <p:spPr>
          <a:xfrm>
            <a:off x="1067529" y="1114102"/>
            <a:ext cx="5601482" cy="4629796"/>
          </a:xfrm>
          <a:prstGeom prst="rect">
            <a:avLst/>
          </a:prstGeom>
        </p:spPr>
      </p:pic>
      <p:sp>
        <p:nvSpPr>
          <p:cNvPr id="12" name="כותרת 1">
            <a:extLst>
              <a:ext uri="{FF2B5EF4-FFF2-40B4-BE49-F238E27FC236}">
                <a16:creationId xmlns:a16="http://schemas.microsoft.com/office/drawing/2014/main" id="{D28FACF3-D8B7-9EF3-0883-7934CB39F564}"/>
              </a:ext>
            </a:extLst>
          </p:cNvPr>
          <p:cNvSpPr>
            <a:spLocks noGrp="1"/>
          </p:cNvSpPr>
          <p:nvPr>
            <p:ph type="title"/>
          </p:nvPr>
        </p:nvSpPr>
        <p:spPr>
          <a:xfrm>
            <a:off x="7824519" y="1757082"/>
            <a:ext cx="4294095" cy="770965"/>
          </a:xfrm>
        </p:spPr>
        <p:txBody>
          <a:bodyPr>
            <a:noAutofit/>
          </a:bodyPr>
          <a:lstStyle/>
          <a:p>
            <a:pPr algn="ctr"/>
            <a:r>
              <a:rPr lang="en-US" u="sng" dirty="0" err="1">
                <a:solidFill>
                  <a:schemeClr val="bg1"/>
                </a:solidFill>
                <a:latin typeface="Arial Black" panose="020B0A04020102020204" pitchFamily="34" charset="0"/>
                <a:cs typeface="Aharoni" panose="02010803020104030203" pitchFamily="2" charset="-79"/>
              </a:rPr>
              <a:t>B.jsx</a:t>
            </a:r>
            <a:endParaRPr lang="he-IL" u="sng" dirty="0">
              <a:latin typeface="Arial Black" panose="020B0A04020102020204" pitchFamily="34" charset="0"/>
              <a:cs typeface="Aharoni" panose="02010803020104030203" pitchFamily="2" charset="-79"/>
            </a:endParaRPr>
          </a:p>
        </p:txBody>
      </p:sp>
      <p:sp>
        <p:nvSpPr>
          <p:cNvPr id="13" name="מציין מיקום תוכן 2">
            <a:extLst>
              <a:ext uri="{FF2B5EF4-FFF2-40B4-BE49-F238E27FC236}">
                <a16:creationId xmlns:a16="http://schemas.microsoft.com/office/drawing/2014/main" id="{74BCA1C9-0D42-D88D-AAF4-8D4EBA1E2A1C}"/>
              </a:ext>
            </a:extLst>
          </p:cNvPr>
          <p:cNvSpPr>
            <a:spLocks noGrp="1"/>
          </p:cNvSpPr>
          <p:nvPr>
            <p:ph idx="1"/>
          </p:nvPr>
        </p:nvSpPr>
        <p:spPr>
          <a:xfrm>
            <a:off x="7824519" y="2528048"/>
            <a:ext cx="4294095" cy="267148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a:t>
            </a:r>
            <a:r>
              <a:rPr lang="en-US" sz="2000" dirty="0" err="1">
                <a:solidFill>
                  <a:schemeClr val="bg1"/>
                </a:solidFill>
              </a:rPr>
              <a:t>useName</a:t>
            </a:r>
            <a:r>
              <a:rPr lang="he-IL" sz="2000" dirty="0">
                <a:solidFill>
                  <a:schemeClr val="bg1"/>
                </a:solidFill>
              </a:rPr>
              <a:t> שיצרנו</a:t>
            </a:r>
          </a:p>
          <a:p>
            <a:r>
              <a:rPr lang="he-IL" sz="2000" dirty="0">
                <a:solidFill>
                  <a:schemeClr val="bg1"/>
                </a:solidFill>
              </a:rPr>
              <a:t>בתוך הקומפוננט </a:t>
            </a:r>
            <a:r>
              <a:rPr lang="en-US" sz="2000" dirty="0">
                <a:solidFill>
                  <a:schemeClr val="bg1"/>
                </a:solidFill>
              </a:rPr>
              <a:t>B</a:t>
            </a:r>
            <a:endParaRPr lang="he-IL" sz="2000" dirty="0">
              <a:solidFill>
                <a:schemeClr val="bg1"/>
              </a:solidFill>
            </a:endParaRPr>
          </a:p>
          <a:p>
            <a:pPr lvl="1"/>
            <a:r>
              <a:rPr lang="he-IL" sz="1600" dirty="0">
                <a:solidFill>
                  <a:schemeClr val="bg1"/>
                </a:solidFill>
              </a:rPr>
              <a:t>נפעיל את מטודת </a:t>
            </a:r>
            <a:r>
              <a:rPr lang="en-US" sz="1600" dirty="0" err="1">
                <a:solidFill>
                  <a:schemeClr val="bg1"/>
                </a:solidFill>
              </a:rPr>
              <a:t>useName</a:t>
            </a:r>
            <a:r>
              <a:rPr lang="he-IL" sz="1600" dirty="0">
                <a:solidFill>
                  <a:schemeClr val="bg1"/>
                </a:solidFill>
              </a:rPr>
              <a:t> ונחלץ ממנה את המשתנה </a:t>
            </a:r>
            <a:r>
              <a:rPr lang="en-US" sz="1600" dirty="0">
                <a:solidFill>
                  <a:schemeClr val="bg1"/>
                </a:solidFill>
              </a:rPr>
              <a:t>name</a:t>
            </a:r>
          </a:p>
          <a:p>
            <a:pPr lvl="1"/>
            <a:r>
              <a:rPr lang="he-IL" sz="1600" dirty="0">
                <a:solidFill>
                  <a:schemeClr val="bg1"/>
                </a:solidFill>
              </a:rPr>
              <a:t>נציג לגולש שהוא נמצא בקומפוננט </a:t>
            </a:r>
            <a:r>
              <a:rPr lang="en-US" sz="1600" dirty="0">
                <a:solidFill>
                  <a:schemeClr val="bg1"/>
                </a:solidFill>
              </a:rPr>
              <a:t>B</a:t>
            </a:r>
            <a:r>
              <a:rPr lang="he-IL" sz="1600" dirty="0">
                <a:solidFill>
                  <a:schemeClr val="bg1"/>
                </a:solidFill>
              </a:rPr>
              <a:t> עם ערכו של המשתנה </a:t>
            </a:r>
            <a:r>
              <a:rPr lang="en-US" sz="1600" dirty="0">
                <a:solidFill>
                  <a:schemeClr val="bg1"/>
                </a:solidFill>
              </a:rPr>
              <a:t>name</a:t>
            </a:r>
            <a:endParaRPr lang="he-IL" sz="1600" dirty="0">
              <a:solidFill>
                <a:schemeClr val="bg1"/>
              </a:solidFill>
            </a:endParaRPr>
          </a:p>
          <a:p>
            <a:pPr lvl="1"/>
            <a:r>
              <a:rPr lang="he-IL" sz="1600" dirty="0">
                <a:solidFill>
                  <a:schemeClr val="bg1"/>
                </a:solidFill>
              </a:rPr>
              <a:t>ונציג את קומפוננט </a:t>
            </a:r>
            <a:r>
              <a:rPr lang="en-US" sz="1600" dirty="0">
                <a:solidFill>
                  <a:schemeClr val="bg1"/>
                </a:solidFill>
              </a:rPr>
              <a:t>C</a:t>
            </a:r>
            <a:endParaRPr lang="he-IL" sz="1600" dirty="0">
              <a:solidFill>
                <a:schemeClr val="bg1"/>
              </a:solidFill>
            </a:endParaRPr>
          </a:p>
        </p:txBody>
      </p:sp>
      <p:cxnSp>
        <p:nvCxnSpPr>
          <p:cNvPr id="15" name="מחבר: מרפקי 14">
            <a:extLst>
              <a:ext uri="{FF2B5EF4-FFF2-40B4-BE49-F238E27FC236}">
                <a16:creationId xmlns:a16="http://schemas.microsoft.com/office/drawing/2014/main" id="{473AD12F-2BB9-8714-9D55-C5067412F647}"/>
              </a:ext>
            </a:extLst>
          </p:cNvPr>
          <p:cNvCxnSpPr/>
          <p:nvPr/>
        </p:nvCxnSpPr>
        <p:spPr>
          <a:xfrm rot="10800000">
            <a:off x="6481482" y="2528048"/>
            <a:ext cx="2581836" cy="170329"/>
          </a:xfrm>
          <a:prstGeom prst="bentConnector3">
            <a:avLst>
              <a:gd name="adj1" fmla="val 697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B0F3A537-0F1C-24AC-8D46-5C42C6B3E143}"/>
              </a:ext>
            </a:extLst>
          </p:cNvPr>
          <p:cNvCxnSpPr/>
          <p:nvPr/>
        </p:nvCxnSpPr>
        <p:spPr>
          <a:xfrm rot="10800000">
            <a:off x="5074025" y="3281082"/>
            <a:ext cx="3021105" cy="147918"/>
          </a:xfrm>
          <a:prstGeom prst="bentConnector3">
            <a:avLst>
              <a:gd name="adj1" fmla="val 280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36E74C83-9074-4838-2B11-78EAA9E98277}"/>
              </a:ext>
            </a:extLst>
          </p:cNvPr>
          <p:cNvCxnSpPr/>
          <p:nvPr/>
        </p:nvCxnSpPr>
        <p:spPr>
          <a:xfrm rot="10800000" flipV="1">
            <a:off x="5172635" y="3917576"/>
            <a:ext cx="2994212" cy="116542"/>
          </a:xfrm>
          <a:prstGeom prst="bentConnector3">
            <a:avLst>
              <a:gd name="adj1" fmla="val 311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213A136C-A1C6-58EA-F1FC-B14B75649918}"/>
              </a:ext>
            </a:extLst>
          </p:cNvPr>
          <p:cNvCxnSpPr/>
          <p:nvPr/>
        </p:nvCxnSpPr>
        <p:spPr>
          <a:xfrm rot="10800000">
            <a:off x="3173507" y="4267200"/>
            <a:ext cx="6490447" cy="152400"/>
          </a:xfrm>
          <a:prstGeom prst="bentConnector3">
            <a:avLst>
              <a:gd name="adj1" fmla="val 3770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994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7" name="תמונה 6">
            <a:extLst>
              <a:ext uri="{FF2B5EF4-FFF2-40B4-BE49-F238E27FC236}">
                <a16:creationId xmlns:a16="http://schemas.microsoft.com/office/drawing/2014/main" id="{A1BAC74A-B1F7-B7A9-155E-A6518ADB6FC0}"/>
              </a:ext>
            </a:extLst>
          </p:cNvPr>
          <p:cNvPicPr>
            <a:picLocks noChangeAspect="1"/>
          </p:cNvPicPr>
          <p:nvPr/>
        </p:nvPicPr>
        <p:blipFill>
          <a:blip r:embed="rId4"/>
          <a:stretch>
            <a:fillRect/>
          </a:stretch>
        </p:blipFill>
        <p:spPr>
          <a:xfrm>
            <a:off x="398572" y="1773599"/>
            <a:ext cx="6947612" cy="3310802"/>
          </a:xfrm>
          <a:prstGeom prst="rect">
            <a:avLst/>
          </a:prstGeom>
        </p:spPr>
      </p:pic>
      <p:sp>
        <p:nvSpPr>
          <p:cNvPr id="12" name="כותרת 1">
            <a:extLst>
              <a:ext uri="{FF2B5EF4-FFF2-40B4-BE49-F238E27FC236}">
                <a16:creationId xmlns:a16="http://schemas.microsoft.com/office/drawing/2014/main" id="{70EE3B0A-EC96-74A5-7A35-CDB75DF64443}"/>
              </a:ext>
            </a:extLst>
          </p:cNvPr>
          <p:cNvSpPr>
            <a:spLocks noGrp="1"/>
          </p:cNvSpPr>
          <p:nvPr>
            <p:ph type="title"/>
          </p:nvPr>
        </p:nvSpPr>
        <p:spPr>
          <a:xfrm>
            <a:off x="7824519" y="1388116"/>
            <a:ext cx="4294095" cy="770965"/>
          </a:xfrm>
        </p:spPr>
        <p:txBody>
          <a:bodyPr>
            <a:noAutofit/>
          </a:bodyPr>
          <a:lstStyle/>
          <a:p>
            <a:pPr algn="ctr"/>
            <a:r>
              <a:rPr lang="en-US" u="sng" dirty="0" err="1">
                <a:solidFill>
                  <a:schemeClr val="bg1"/>
                </a:solidFill>
                <a:latin typeface="Arial Black" panose="020B0A04020102020204" pitchFamily="34" charset="0"/>
                <a:cs typeface="Aharoni" panose="02010803020104030203" pitchFamily="2" charset="-79"/>
              </a:rPr>
              <a:t>C.jsx</a:t>
            </a:r>
            <a:endParaRPr lang="he-IL" u="sng" dirty="0">
              <a:latin typeface="Arial Black" panose="020B0A04020102020204" pitchFamily="34" charset="0"/>
              <a:cs typeface="Aharoni" panose="02010803020104030203" pitchFamily="2" charset="-79"/>
            </a:endParaRPr>
          </a:p>
        </p:txBody>
      </p:sp>
      <p:sp>
        <p:nvSpPr>
          <p:cNvPr id="13" name="מציין מיקום תוכן 2">
            <a:extLst>
              <a:ext uri="{FF2B5EF4-FFF2-40B4-BE49-F238E27FC236}">
                <a16:creationId xmlns:a16="http://schemas.microsoft.com/office/drawing/2014/main" id="{0BA06C34-DFC7-50DE-2369-4FBD58E7758A}"/>
              </a:ext>
            </a:extLst>
          </p:cNvPr>
          <p:cNvSpPr>
            <a:spLocks noGrp="1"/>
          </p:cNvSpPr>
          <p:nvPr>
            <p:ph idx="1"/>
          </p:nvPr>
        </p:nvSpPr>
        <p:spPr>
          <a:xfrm>
            <a:off x="7824519" y="2159081"/>
            <a:ext cx="4294095" cy="299421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a:t>
            </a:r>
            <a:r>
              <a:rPr lang="en-US" sz="2000" dirty="0" err="1">
                <a:solidFill>
                  <a:schemeClr val="bg1"/>
                </a:solidFill>
              </a:rPr>
              <a:t>useName</a:t>
            </a:r>
            <a:r>
              <a:rPr lang="he-IL" sz="2000" dirty="0">
                <a:solidFill>
                  <a:schemeClr val="bg1"/>
                </a:solidFill>
              </a:rPr>
              <a:t> שיצרנו</a:t>
            </a:r>
          </a:p>
          <a:p>
            <a:r>
              <a:rPr lang="he-IL" sz="2000" dirty="0">
                <a:solidFill>
                  <a:schemeClr val="bg1"/>
                </a:solidFill>
              </a:rPr>
              <a:t>בתוך הקומפוננט </a:t>
            </a:r>
            <a:r>
              <a:rPr lang="en-US" sz="2000" dirty="0">
                <a:solidFill>
                  <a:schemeClr val="bg1"/>
                </a:solidFill>
              </a:rPr>
              <a:t>C</a:t>
            </a:r>
            <a:endParaRPr lang="he-IL" sz="2000" dirty="0">
              <a:solidFill>
                <a:schemeClr val="bg1"/>
              </a:solidFill>
            </a:endParaRPr>
          </a:p>
          <a:p>
            <a:pPr lvl="1"/>
            <a:r>
              <a:rPr lang="he-IL" sz="1600" dirty="0">
                <a:solidFill>
                  <a:schemeClr val="bg1"/>
                </a:solidFill>
              </a:rPr>
              <a:t>נפעיל את מטודת </a:t>
            </a:r>
            <a:r>
              <a:rPr lang="en-US" sz="1600" dirty="0" err="1">
                <a:solidFill>
                  <a:schemeClr val="bg1"/>
                </a:solidFill>
              </a:rPr>
              <a:t>useName</a:t>
            </a:r>
            <a:r>
              <a:rPr lang="he-IL" sz="1600" dirty="0">
                <a:solidFill>
                  <a:schemeClr val="bg1"/>
                </a:solidFill>
              </a:rPr>
              <a:t> ונחלץ ממנה את המשתנה </a:t>
            </a:r>
            <a:r>
              <a:rPr lang="en-US" sz="1600" dirty="0">
                <a:solidFill>
                  <a:schemeClr val="bg1"/>
                </a:solidFill>
              </a:rPr>
              <a:t>name</a:t>
            </a:r>
            <a:r>
              <a:rPr lang="he-IL" sz="1600" dirty="0">
                <a:solidFill>
                  <a:schemeClr val="bg1"/>
                </a:solidFill>
              </a:rPr>
              <a:t> ואת המטודה </a:t>
            </a:r>
            <a:r>
              <a:rPr lang="en-US" sz="1600" dirty="0" err="1">
                <a:solidFill>
                  <a:schemeClr val="bg1"/>
                </a:solidFill>
              </a:rPr>
              <a:t>setName</a:t>
            </a:r>
            <a:endParaRPr lang="en-US" sz="1600" dirty="0">
              <a:solidFill>
                <a:schemeClr val="bg1"/>
              </a:solidFill>
            </a:endParaRPr>
          </a:p>
          <a:p>
            <a:pPr lvl="1"/>
            <a:r>
              <a:rPr lang="he-IL" sz="1600" dirty="0">
                <a:solidFill>
                  <a:schemeClr val="bg1"/>
                </a:solidFill>
              </a:rPr>
              <a:t>נציג לגולש שהוא נמצא בקומפוננט </a:t>
            </a:r>
            <a:r>
              <a:rPr lang="en-US" sz="1600" dirty="0">
                <a:solidFill>
                  <a:schemeClr val="bg1"/>
                </a:solidFill>
              </a:rPr>
              <a:t>C</a:t>
            </a:r>
            <a:r>
              <a:rPr lang="he-IL" sz="1600" dirty="0">
                <a:solidFill>
                  <a:schemeClr val="bg1"/>
                </a:solidFill>
              </a:rPr>
              <a:t> עם ערכו של המשתנה </a:t>
            </a:r>
            <a:r>
              <a:rPr lang="en-US" sz="1600" dirty="0">
                <a:solidFill>
                  <a:schemeClr val="bg1"/>
                </a:solidFill>
              </a:rPr>
              <a:t>name</a:t>
            </a:r>
            <a:endParaRPr lang="he-IL" sz="1600" dirty="0">
              <a:solidFill>
                <a:schemeClr val="bg1"/>
              </a:solidFill>
            </a:endParaRPr>
          </a:p>
          <a:p>
            <a:pPr lvl="1"/>
            <a:r>
              <a:rPr lang="he-IL" sz="1600" dirty="0">
                <a:solidFill>
                  <a:schemeClr val="bg1"/>
                </a:solidFill>
              </a:rPr>
              <a:t>וניצור אלמנט מסוג </a:t>
            </a:r>
            <a:r>
              <a:rPr lang="en-US" sz="1600" dirty="0">
                <a:solidFill>
                  <a:schemeClr val="bg1"/>
                </a:solidFill>
              </a:rPr>
              <a:t>input</a:t>
            </a:r>
            <a:r>
              <a:rPr lang="he-IL" sz="1600" dirty="0">
                <a:solidFill>
                  <a:schemeClr val="bg1"/>
                </a:solidFill>
              </a:rPr>
              <a:t> שכל שינוי בו יפעיל את מטודת </a:t>
            </a:r>
            <a:r>
              <a:rPr lang="en-US" sz="1600" dirty="0" err="1">
                <a:solidFill>
                  <a:schemeClr val="bg1"/>
                </a:solidFill>
              </a:rPr>
              <a:t>setName</a:t>
            </a:r>
            <a:r>
              <a:rPr lang="he-IL" sz="1600" dirty="0">
                <a:solidFill>
                  <a:schemeClr val="bg1"/>
                </a:solidFill>
              </a:rPr>
              <a:t> שחילנו מ – </a:t>
            </a:r>
            <a:r>
              <a:rPr lang="en-US" sz="1600" dirty="0" err="1">
                <a:solidFill>
                  <a:schemeClr val="bg1"/>
                </a:solidFill>
              </a:rPr>
              <a:t>useName</a:t>
            </a:r>
            <a:r>
              <a:rPr lang="he-IL" sz="1600" dirty="0">
                <a:solidFill>
                  <a:schemeClr val="bg1"/>
                </a:solidFill>
              </a:rPr>
              <a:t> ותשנה את ערכו של </a:t>
            </a:r>
            <a:r>
              <a:rPr lang="en-US" sz="1600" dirty="0">
                <a:solidFill>
                  <a:schemeClr val="bg1"/>
                </a:solidFill>
              </a:rPr>
              <a:t>name</a:t>
            </a:r>
            <a:r>
              <a:rPr lang="he-IL" sz="1600" dirty="0">
                <a:solidFill>
                  <a:schemeClr val="bg1"/>
                </a:solidFill>
              </a:rPr>
              <a:t> בהתאם לכתוב באלמנט (</a:t>
            </a:r>
            <a:r>
              <a:rPr lang="en-US" sz="1600" dirty="0">
                <a:solidFill>
                  <a:schemeClr val="bg1"/>
                </a:solidFill>
              </a:rPr>
              <a:t>e.target.value</a:t>
            </a:r>
            <a:r>
              <a:rPr lang="he-IL" sz="1600" dirty="0">
                <a:solidFill>
                  <a:schemeClr val="bg1"/>
                </a:solidFill>
              </a:rPr>
              <a:t>)</a:t>
            </a:r>
          </a:p>
        </p:txBody>
      </p:sp>
      <p:cxnSp>
        <p:nvCxnSpPr>
          <p:cNvPr id="15" name="מחבר: מרפקי 14">
            <a:extLst>
              <a:ext uri="{FF2B5EF4-FFF2-40B4-BE49-F238E27FC236}">
                <a16:creationId xmlns:a16="http://schemas.microsoft.com/office/drawing/2014/main" id="{E99C3660-AF58-0EEF-1CB1-B791F9D93307}"/>
              </a:ext>
            </a:extLst>
          </p:cNvPr>
          <p:cNvCxnSpPr/>
          <p:nvPr/>
        </p:nvCxnSpPr>
        <p:spPr>
          <a:xfrm rot="10800000" flipV="1">
            <a:off x="4500282" y="2339787"/>
            <a:ext cx="4563036" cy="268941"/>
          </a:xfrm>
          <a:prstGeom prst="bentConnector3">
            <a:avLst>
              <a:gd name="adj1" fmla="val 336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A5774567-D99C-D545-694A-674B670EF0D8}"/>
              </a:ext>
            </a:extLst>
          </p:cNvPr>
          <p:cNvCxnSpPr/>
          <p:nvPr/>
        </p:nvCxnSpPr>
        <p:spPr>
          <a:xfrm rot="10800000" flipV="1">
            <a:off x="4249272" y="3030071"/>
            <a:ext cx="3854823" cy="161364"/>
          </a:xfrm>
          <a:prstGeom prst="bentConnector3">
            <a:avLst>
              <a:gd name="adj1" fmla="val 302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4CCC4FEF-D4E4-8175-20BA-2CF5C5AD06FF}"/>
              </a:ext>
            </a:extLst>
          </p:cNvPr>
          <p:cNvCxnSpPr/>
          <p:nvPr/>
        </p:nvCxnSpPr>
        <p:spPr>
          <a:xfrm rot="10800000" flipV="1">
            <a:off x="3881718" y="3541059"/>
            <a:ext cx="4276164" cy="233082"/>
          </a:xfrm>
          <a:prstGeom prst="bentConnector3">
            <a:avLst>
              <a:gd name="adj1" fmla="val 240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09CDDD4E-84F9-9AB8-E237-E2170A042FEB}"/>
              </a:ext>
            </a:extLst>
          </p:cNvPr>
          <p:cNvCxnSpPr/>
          <p:nvPr/>
        </p:nvCxnSpPr>
        <p:spPr>
          <a:xfrm flipH="1">
            <a:off x="7346184" y="4034118"/>
            <a:ext cx="478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65959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48161" y="17108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48161" y="2482373"/>
            <a:ext cx="4054136" cy="1893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קוראים לקומפוננט </a:t>
            </a:r>
            <a:r>
              <a:rPr lang="en-US" sz="2000" dirty="0">
                <a:solidFill>
                  <a:schemeClr val="bg1"/>
                </a:solidFill>
              </a:rPr>
              <a:t>useEffect</a:t>
            </a:r>
            <a:r>
              <a:rPr lang="he-IL" sz="2000" dirty="0">
                <a:solidFill>
                  <a:schemeClr val="bg1"/>
                </a:solidFill>
              </a:rPr>
              <a:t> נכנס לפעולה ומעדכן את הערך של </a:t>
            </a:r>
            <a:r>
              <a:rPr lang="en-US" sz="2000" dirty="0">
                <a:solidFill>
                  <a:schemeClr val="bg1"/>
                </a:solidFill>
              </a:rPr>
              <a:t>name</a:t>
            </a:r>
            <a:r>
              <a:rPr lang="he-IL" sz="2000" dirty="0">
                <a:solidFill>
                  <a:schemeClr val="bg1"/>
                </a:solidFill>
              </a:rPr>
              <a:t> ל – </a:t>
            </a:r>
            <a:r>
              <a:rPr lang="en-US" sz="2000" dirty="0" err="1">
                <a:solidFill>
                  <a:schemeClr val="bg1"/>
                </a:solidFill>
              </a:rPr>
              <a:t>david</a:t>
            </a:r>
            <a:endParaRPr lang="en-US" sz="2000" dirty="0">
              <a:solidFill>
                <a:schemeClr val="bg1"/>
              </a:solidFill>
            </a:endParaRPr>
          </a:p>
          <a:p>
            <a:r>
              <a:rPr lang="he-IL" sz="2000" dirty="0">
                <a:solidFill>
                  <a:schemeClr val="bg1"/>
                </a:solidFill>
              </a:rPr>
              <a:t>כאשר כותבים באלמנט </a:t>
            </a:r>
            <a:r>
              <a:rPr lang="en-US" sz="2000" dirty="0">
                <a:solidFill>
                  <a:schemeClr val="bg1"/>
                </a:solidFill>
              </a:rPr>
              <a:t>input</a:t>
            </a:r>
            <a:r>
              <a:rPr lang="he-IL" sz="2000" dirty="0">
                <a:solidFill>
                  <a:schemeClr val="bg1"/>
                </a:solidFill>
              </a:rPr>
              <a:t> שבקומפוננט </a:t>
            </a:r>
            <a:r>
              <a:rPr lang="en-US" sz="2000" dirty="0">
                <a:solidFill>
                  <a:schemeClr val="bg1"/>
                </a:solidFill>
              </a:rPr>
              <a:t>C</a:t>
            </a:r>
            <a:r>
              <a:rPr lang="he-IL" sz="2000" dirty="0">
                <a:solidFill>
                  <a:schemeClr val="bg1"/>
                </a:solidFill>
              </a:rPr>
              <a:t> כל שאר הקומפוננטות מתעדכנות בערך</a:t>
            </a:r>
          </a:p>
        </p:txBody>
      </p:sp>
      <p:pic>
        <p:nvPicPr>
          <p:cNvPr id="14" name="תמונה 13">
            <a:extLst>
              <a:ext uri="{FF2B5EF4-FFF2-40B4-BE49-F238E27FC236}">
                <a16:creationId xmlns:a16="http://schemas.microsoft.com/office/drawing/2014/main" id="{BF004F50-D36C-2829-9F40-C1E6F64BD751}"/>
              </a:ext>
            </a:extLst>
          </p:cNvPr>
          <p:cNvPicPr>
            <a:picLocks noChangeAspect="1"/>
          </p:cNvPicPr>
          <p:nvPr/>
        </p:nvPicPr>
        <p:blipFill>
          <a:blip r:embed="rId4"/>
          <a:stretch>
            <a:fillRect/>
          </a:stretch>
        </p:blipFill>
        <p:spPr>
          <a:xfrm>
            <a:off x="2216771" y="603553"/>
            <a:ext cx="3467584" cy="2333951"/>
          </a:xfrm>
          <a:prstGeom prst="rect">
            <a:avLst/>
          </a:prstGeom>
        </p:spPr>
      </p:pic>
      <p:pic>
        <p:nvPicPr>
          <p:cNvPr id="16" name="תמונה 15">
            <a:extLst>
              <a:ext uri="{FF2B5EF4-FFF2-40B4-BE49-F238E27FC236}">
                <a16:creationId xmlns:a16="http://schemas.microsoft.com/office/drawing/2014/main" id="{7C379856-FE54-1A35-19AF-D3BDD838C643}"/>
              </a:ext>
            </a:extLst>
          </p:cNvPr>
          <p:cNvPicPr>
            <a:picLocks noChangeAspect="1"/>
          </p:cNvPicPr>
          <p:nvPr/>
        </p:nvPicPr>
        <p:blipFill>
          <a:blip r:embed="rId5"/>
          <a:stretch>
            <a:fillRect/>
          </a:stretch>
        </p:blipFill>
        <p:spPr>
          <a:xfrm>
            <a:off x="2216771" y="3541057"/>
            <a:ext cx="3410426" cy="2295845"/>
          </a:xfrm>
          <a:prstGeom prst="rect">
            <a:avLst/>
          </a:prstGeom>
        </p:spPr>
      </p:pic>
      <p:cxnSp>
        <p:nvCxnSpPr>
          <p:cNvPr id="18" name="מחבר: מרפקי 17">
            <a:extLst>
              <a:ext uri="{FF2B5EF4-FFF2-40B4-BE49-F238E27FC236}">
                <a16:creationId xmlns:a16="http://schemas.microsoft.com/office/drawing/2014/main" id="{C34910E6-27A0-F385-B9AA-F55AD961515D}"/>
              </a:ext>
            </a:extLst>
          </p:cNvPr>
          <p:cNvCxnSpPr/>
          <p:nvPr/>
        </p:nvCxnSpPr>
        <p:spPr>
          <a:xfrm rot="10800000">
            <a:off x="3514166" y="2402542"/>
            <a:ext cx="4688541" cy="259977"/>
          </a:xfrm>
          <a:prstGeom prst="bentConnector3">
            <a:avLst>
              <a:gd name="adj1" fmla="val 26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0607F049-BFB0-8177-332C-02238B414E44}"/>
              </a:ext>
            </a:extLst>
          </p:cNvPr>
          <p:cNvCxnSpPr>
            <a:cxnSpLocks/>
            <a:stCxn id="3" idx="2"/>
          </p:cNvCxnSpPr>
          <p:nvPr/>
        </p:nvCxnSpPr>
        <p:spPr>
          <a:xfrm rot="5400000">
            <a:off x="6294208" y="2025892"/>
            <a:ext cx="1331287" cy="60307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0786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800" dirty="0">
                <a:solidFill>
                  <a:schemeClr val="bg1"/>
                </a:solidFill>
                <a:cs typeface="+mn-cs"/>
              </a:rPr>
              <a:t>משימת </a:t>
            </a:r>
            <a:r>
              <a:rPr lang="en-US" sz="4800" dirty="0">
                <a:solidFill>
                  <a:schemeClr val="bg1"/>
                </a:solidFill>
                <a:cs typeface="+mn-cs"/>
              </a:rPr>
              <a:t>Context</a:t>
            </a:r>
            <a:br>
              <a:rPr lang="he-IL" sz="4800" dirty="0">
                <a:solidFill>
                  <a:schemeClr val="bg1"/>
                </a:solidFill>
                <a:cs typeface="+mn-cs"/>
              </a:rPr>
            </a:br>
            <a:r>
              <a:rPr lang="he-IL" sz="4000" dirty="0">
                <a:solidFill>
                  <a:schemeClr val="bg1"/>
                </a:solidFill>
                <a:cs typeface="+mn-cs"/>
              </a:rPr>
              <a:t>חלק א'</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930509"/>
            <a:ext cx="7393996" cy="5766423"/>
          </a:xfrm>
          <a:effectLst/>
        </p:spPr>
        <p:txBody>
          <a:bodyPr anchor="ctr">
            <a:normAutofit fontScale="92500" lnSpcReduction="10000"/>
          </a:bodyPr>
          <a:lstStyle/>
          <a:p>
            <a:pPr lvl="1"/>
            <a:r>
              <a:rPr lang="he-IL" dirty="0"/>
              <a:t>צור את הנתיב </a:t>
            </a:r>
            <a:r>
              <a:rPr lang="en-US" dirty="0"/>
              <a:t>src/providers/</a:t>
            </a:r>
            <a:r>
              <a:rPr lang="en-US" dirty="0" err="1"/>
              <a:t>ThemeProvider.jsx</a:t>
            </a:r>
            <a:endParaRPr lang="he-IL" dirty="0"/>
          </a:p>
          <a:p>
            <a:pPr lvl="2"/>
            <a:r>
              <a:rPr lang="he-IL" dirty="0"/>
              <a:t>ייבא לתוך המודול את </a:t>
            </a:r>
            <a:r>
              <a:rPr lang="en-US" dirty="0"/>
              <a:t>React useState </a:t>
            </a:r>
            <a:r>
              <a:rPr lang="en-US" dirty="0" err="1"/>
              <a:t>useContext</a:t>
            </a:r>
            <a:endParaRPr lang="en-US" dirty="0"/>
          </a:p>
          <a:p>
            <a:pPr lvl="2"/>
            <a:r>
              <a:rPr lang="he-IL" dirty="0"/>
              <a:t>ייבא את </a:t>
            </a:r>
            <a:r>
              <a:rPr lang="en-US" dirty="0" err="1"/>
              <a:t>createTheme</a:t>
            </a:r>
            <a:r>
              <a:rPr lang="en-US" dirty="0"/>
              <a:t> ThemeProvider as </a:t>
            </a:r>
            <a:r>
              <a:rPr lang="en-US" dirty="0" err="1"/>
              <a:t>MuiThemeProvider</a:t>
            </a:r>
            <a:r>
              <a:rPr lang="he-IL" dirty="0"/>
              <a:t> (כלומר לחליף לקומפוננט </a:t>
            </a:r>
            <a:r>
              <a:rPr lang="en-US" dirty="0"/>
              <a:t>ThemeProvider</a:t>
            </a:r>
            <a:r>
              <a:rPr lang="he-IL" dirty="0"/>
              <a:t> של </a:t>
            </a:r>
            <a:r>
              <a:rPr lang="en-US" dirty="0"/>
              <a:t>MUI</a:t>
            </a:r>
            <a:r>
              <a:rPr lang="he-IL" dirty="0"/>
              <a:t> את השם כדי שהשם לא יתנגש עם השם של הקומפוננט)</a:t>
            </a:r>
          </a:p>
          <a:p>
            <a:pPr lvl="2"/>
            <a:r>
              <a:rPr lang="he-IL" dirty="0"/>
              <a:t>צור קבוע בשם </a:t>
            </a:r>
            <a:r>
              <a:rPr lang="en-US" dirty="0" err="1"/>
              <a:t>ThemeContext</a:t>
            </a:r>
            <a:r>
              <a:rPr lang="he-IL" dirty="0"/>
              <a:t> שערכו יהיה שווה להפעלת מטודת </a:t>
            </a:r>
            <a:r>
              <a:rPr lang="en-US" dirty="0"/>
              <a:t>React.createContext</a:t>
            </a:r>
          </a:p>
          <a:p>
            <a:pPr lvl="2"/>
            <a:r>
              <a:rPr lang="he-IL" dirty="0"/>
              <a:t>צור ייצא את הקומפוננט </a:t>
            </a:r>
            <a:r>
              <a:rPr lang="en-US" dirty="0"/>
              <a:t>ThemeProvider</a:t>
            </a:r>
            <a:r>
              <a:rPr lang="he-IL" dirty="0"/>
              <a:t> שתקבל </a:t>
            </a:r>
            <a:r>
              <a:rPr lang="en-US" dirty="0"/>
              <a:t>children</a:t>
            </a:r>
            <a:r>
              <a:rPr lang="he-IL" dirty="0"/>
              <a:t> מסוג </a:t>
            </a:r>
            <a:r>
              <a:rPr lang="en-US" dirty="0"/>
              <a:t>node</a:t>
            </a:r>
            <a:r>
              <a:rPr lang="he-IL" dirty="0"/>
              <a:t> כמפתח באובייקט הפרופס</a:t>
            </a:r>
          </a:p>
          <a:p>
            <a:pPr lvl="3"/>
            <a:r>
              <a:rPr lang="he-IL" dirty="0"/>
              <a:t>הפעל את מטודת </a:t>
            </a:r>
            <a:r>
              <a:rPr lang="en-US" dirty="0"/>
              <a:t>useState</a:t>
            </a:r>
            <a:r>
              <a:rPr lang="he-IL" dirty="0"/>
              <a:t> עם הערך </a:t>
            </a:r>
            <a:r>
              <a:rPr lang="en-US" dirty="0"/>
              <a:t>false</a:t>
            </a:r>
            <a:r>
              <a:rPr lang="he-IL" dirty="0"/>
              <a:t> וחלץ ממנה את המפתחות </a:t>
            </a:r>
            <a:r>
              <a:rPr lang="en-US" dirty="0"/>
              <a:t>isDark </a:t>
            </a:r>
            <a:r>
              <a:rPr lang="en-US" dirty="0" err="1"/>
              <a:t>setDark</a:t>
            </a:r>
            <a:endParaRPr lang="en-US" dirty="0"/>
          </a:p>
          <a:p>
            <a:pPr lvl="3"/>
            <a:r>
              <a:rPr lang="he-IL" dirty="0"/>
              <a:t>צור קבוע בשם </a:t>
            </a:r>
            <a:r>
              <a:rPr lang="en-US" dirty="0" err="1"/>
              <a:t>toggleDardMode</a:t>
            </a:r>
            <a:r>
              <a:rPr lang="he-IL" dirty="0"/>
              <a:t> שיהיה שווה ערך לפונקציה אנונימית שתפעיל את מטודת  </a:t>
            </a:r>
            <a:r>
              <a:rPr lang="en-US" dirty="0" err="1"/>
              <a:t>setDark</a:t>
            </a:r>
            <a:r>
              <a:rPr lang="he-IL" dirty="0"/>
              <a:t> ותשנה את ערו של המשתנה </a:t>
            </a:r>
            <a:r>
              <a:rPr lang="en-US" dirty="0"/>
              <a:t>dark</a:t>
            </a:r>
            <a:r>
              <a:rPr lang="he-IL" dirty="0"/>
              <a:t> לערך הנגדי שלו</a:t>
            </a:r>
          </a:p>
          <a:p>
            <a:pPr lvl="3"/>
            <a:r>
              <a:rPr lang="he-IL" dirty="0"/>
              <a:t>צור קבוע בשם </a:t>
            </a:r>
            <a:r>
              <a:rPr lang="en-US" dirty="0"/>
              <a:t>theme</a:t>
            </a:r>
            <a:r>
              <a:rPr lang="he-IL" dirty="0"/>
              <a:t> שערכו יהיה שווה להפעלת מטודת </a:t>
            </a:r>
            <a:r>
              <a:rPr lang="en-US" dirty="0" err="1"/>
              <a:t>createTheme</a:t>
            </a:r>
            <a:r>
              <a:rPr lang="he-IL" dirty="0"/>
              <a:t> שייבאנו מ – </a:t>
            </a:r>
            <a:r>
              <a:rPr lang="en-US" dirty="0"/>
              <a:t>MUI </a:t>
            </a:r>
            <a:r>
              <a:rPr lang="he-IL" dirty="0"/>
              <a:t> עם אובייקט קונפיגורציות כפרמטר, כאשר אנו משנים את המפתח </a:t>
            </a:r>
            <a:r>
              <a:rPr lang="en-US" dirty="0"/>
              <a:t>palette</a:t>
            </a:r>
            <a:r>
              <a:rPr lang="he-IL" dirty="0"/>
              <a:t> לאובייקט שהמפתח </a:t>
            </a:r>
            <a:r>
              <a:rPr lang="en-US" dirty="0"/>
              <a:t>mode</a:t>
            </a:r>
            <a:r>
              <a:rPr lang="he-IL" dirty="0"/>
              <a:t> בתוכו יהיה שווה למחרוזת התווים </a:t>
            </a:r>
            <a:r>
              <a:rPr lang="en-US" dirty="0"/>
              <a:t>“dark”</a:t>
            </a:r>
            <a:r>
              <a:rPr lang="he-IL" dirty="0"/>
              <a:t> במידה והמשתנה </a:t>
            </a:r>
            <a:r>
              <a:rPr lang="en-US" dirty="0"/>
              <a:t>isDark</a:t>
            </a:r>
            <a:r>
              <a:rPr lang="he-IL" dirty="0"/>
              <a:t> אינו </a:t>
            </a:r>
            <a:r>
              <a:rPr lang="he-IL" dirty="0" err="1"/>
              <a:t>פוליסיבי</a:t>
            </a:r>
            <a:r>
              <a:rPr lang="he-IL" dirty="0"/>
              <a:t>, אחרת ערכו יהיה שווה ערך למחרוזת התווים </a:t>
            </a:r>
            <a:r>
              <a:rPr lang="en-US" dirty="0"/>
              <a:t>“light”</a:t>
            </a:r>
            <a:endParaRPr lang="he-IL" dirty="0"/>
          </a:p>
          <a:p>
            <a:pPr lvl="3"/>
            <a:r>
              <a:rPr lang="he-IL" dirty="0"/>
              <a:t>החזר מהקומפוננט את הילדים שהקומפוננט קיבלה עטופים ב -</a:t>
            </a:r>
            <a:r>
              <a:rPr lang="en-US" dirty="0" err="1"/>
              <a:t>ThemeContext.Provider</a:t>
            </a:r>
            <a:r>
              <a:rPr lang="he-IL" dirty="0"/>
              <a:t> עם הערך של המשתנה </a:t>
            </a:r>
            <a:r>
              <a:rPr lang="en-US" dirty="0"/>
              <a:t>isDark</a:t>
            </a:r>
            <a:r>
              <a:rPr lang="he-IL" dirty="0"/>
              <a:t> ומטודת </a:t>
            </a:r>
            <a:r>
              <a:rPr lang="en-US" dirty="0" err="1"/>
              <a:t>toggleDardMode</a:t>
            </a:r>
            <a:r>
              <a:rPr lang="he-IL" dirty="0"/>
              <a:t> שגם היא תהיה עטופה עם </a:t>
            </a:r>
            <a:r>
              <a:rPr lang="en-US" dirty="0" err="1"/>
              <a:t>MuiThemeProvider</a:t>
            </a:r>
            <a:r>
              <a:rPr lang="he-IL" dirty="0"/>
              <a:t> כאשר העבר למפתח </a:t>
            </a:r>
            <a:r>
              <a:rPr lang="en-US" dirty="0"/>
              <a:t>theme</a:t>
            </a:r>
            <a:r>
              <a:rPr lang="he-IL" dirty="0"/>
              <a:t> באובייקט הפרופס שלה את </a:t>
            </a:r>
            <a:r>
              <a:rPr lang="en-US" dirty="0"/>
              <a:t>theme</a:t>
            </a:r>
          </a:p>
          <a:p>
            <a:pPr lvl="1"/>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
        <p:nvSpPr>
          <p:cNvPr id="6" name="תיבת טקסט 5">
            <a:extLst>
              <a:ext uri="{FF2B5EF4-FFF2-40B4-BE49-F238E27FC236}">
                <a16:creationId xmlns:a16="http://schemas.microsoft.com/office/drawing/2014/main" id="{26CC0AC9-C7F7-4EF4-A37C-608C502B4CAA}"/>
              </a:ext>
            </a:extLst>
          </p:cNvPr>
          <p:cNvSpPr txBox="1"/>
          <p:nvPr/>
        </p:nvSpPr>
        <p:spPr>
          <a:xfrm>
            <a:off x="612559" y="6133430"/>
            <a:ext cx="3009530" cy="380454"/>
          </a:xfrm>
          <a:prstGeom prst="rect">
            <a:avLst/>
          </a:prstGeom>
          <a:noFill/>
        </p:spPr>
        <p:txBody>
          <a:bodyPr wrap="square" rtlCol="1">
            <a:spAutoFit/>
          </a:bodyPr>
          <a:lstStyle/>
          <a:p>
            <a:pPr marL="285750" indent="-285750">
              <a:buFont typeface="Calibri" panose="020F0502020204030204" pitchFamily="34" charset="0"/>
              <a:buChar char="!"/>
            </a:pPr>
            <a:r>
              <a:rPr lang="he-IL" dirty="0">
                <a:solidFill>
                  <a:schemeClr val="bg1"/>
                </a:solidFill>
              </a:rPr>
              <a:t>המשך המשימה בעמוד הבא</a:t>
            </a:r>
          </a:p>
        </p:txBody>
      </p:sp>
    </p:spTree>
    <p:extLst>
      <p:ext uri="{BB962C8B-B14F-4D97-AF65-F5344CB8AC3E}">
        <p14:creationId xmlns:p14="http://schemas.microsoft.com/office/powerpoint/2010/main" val="2376800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800" dirty="0">
                <a:solidFill>
                  <a:schemeClr val="bg1"/>
                </a:solidFill>
                <a:cs typeface="+mn-cs"/>
              </a:rPr>
              <a:t>משימת </a:t>
            </a:r>
            <a:r>
              <a:rPr lang="en-US" sz="4800" dirty="0">
                <a:solidFill>
                  <a:schemeClr val="bg1"/>
                </a:solidFill>
                <a:cs typeface="+mn-cs"/>
              </a:rPr>
              <a:t>Context</a:t>
            </a:r>
            <a:br>
              <a:rPr lang="he-IL" sz="4800" dirty="0">
                <a:solidFill>
                  <a:schemeClr val="bg1"/>
                </a:solidFill>
                <a:cs typeface="+mn-cs"/>
              </a:rPr>
            </a:br>
            <a:r>
              <a:rPr lang="he-IL" sz="4000" dirty="0">
                <a:solidFill>
                  <a:schemeClr val="bg1"/>
                </a:solidFill>
                <a:cs typeface="+mn-cs"/>
              </a:rPr>
              <a:t>חלק ב'</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132347"/>
            <a:ext cx="7393996" cy="6564585"/>
          </a:xfrm>
          <a:effectLst/>
        </p:spPr>
        <p:txBody>
          <a:bodyPr anchor="ctr">
            <a:normAutofit fontScale="92500" lnSpcReduction="10000"/>
          </a:bodyPr>
          <a:lstStyle/>
          <a:p>
            <a:pPr lvl="1"/>
            <a:r>
              <a:rPr lang="he-IL" dirty="0"/>
              <a:t>עדיין בנתיב </a:t>
            </a:r>
            <a:r>
              <a:rPr lang="en-US" dirty="0"/>
              <a:t>src/providers/</a:t>
            </a:r>
            <a:r>
              <a:rPr lang="en-US" dirty="0" err="1"/>
              <a:t>ThemeProvider.jsx</a:t>
            </a:r>
            <a:endParaRPr lang="he-IL" dirty="0"/>
          </a:p>
          <a:p>
            <a:pPr lvl="2"/>
            <a:r>
              <a:rPr lang="he-IL" dirty="0"/>
              <a:t>צור וייצא קבוע בשם </a:t>
            </a:r>
            <a:r>
              <a:rPr lang="en-US" dirty="0"/>
              <a:t>useTheme</a:t>
            </a:r>
            <a:r>
              <a:rPr lang="he-IL" dirty="0"/>
              <a:t> שיהיה שווה ערך לפונקציה אנונימית </a:t>
            </a:r>
          </a:p>
          <a:p>
            <a:pPr lvl="3"/>
            <a:r>
              <a:rPr lang="he-IL" dirty="0"/>
              <a:t>שתיצור קבוע בשם </a:t>
            </a:r>
            <a:r>
              <a:rPr lang="en-US" dirty="0"/>
              <a:t>context</a:t>
            </a:r>
            <a:r>
              <a:rPr lang="he-IL" dirty="0"/>
              <a:t> שערכו יהיה שווה ערך להפעלת מטודת </a:t>
            </a:r>
            <a:r>
              <a:rPr lang="en-US" dirty="0" err="1"/>
              <a:t>useContext</a:t>
            </a:r>
            <a:r>
              <a:rPr lang="he-IL" dirty="0"/>
              <a:t> עם </a:t>
            </a:r>
            <a:r>
              <a:rPr lang="en-US" dirty="0" err="1"/>
              <a:t>ThemeContext</a:t>
            </a:r>
            <a:r>
              <a:rPr lang="he-IL" dirty="0"/>
              <a:t> בפרמטר</a:t>
            </a:r>
          </a:p>
          <a:p>
            <a:pPr lvl="3"/>
            <a:r>
              <a:rPr lang="he-IL" dirty="0"/>
              <a:t>המטודה תבדוק ואם יש ערך פולסיבי לקבוע </a:t>
            </a:r>
            <a:r>
              <a:rPr lang="en-US" dirty="0"/>
              <a:t>context</a:t>
            </a:r>
            <a:r>
              <a:rPr lang="he-IL" dirty="0"/>
              <a:t> היא תזרוק שגיאה כי </a:t>
            </a:r>
            <a:r>
              <a:rPr lang="en-US" dirty="0"/>
              <a:t>useTheme</a:t>
            </a:r>
            <a:r>
              <a:rPr lang="he-IL" dirty="0"/>
              <a:t> חייב להיות בתוך </a:t>
            </a:r>
            <a:r>
              <a:rPr lang="en-US" dirty="0"/>
              <a:t>ThemeProvider</a:t>
            </a:r>
            <a:endParaRPr lang="he-IL" dirty="0"/>
          </a:p>
          <a:p>
            <a:pPr lvl="2"/>
            <a:r>
              <a:rPr lang="he-IL" dirty="0"/>
              <a:t>בדוק באמצעות ספריית </a:t>
            </a:r>
            <a:r>
              <a:rPr lang="en-US" dirty="0"/>
              <a:t>propTypes</a:t>
            </a:r>
            <a:r>
              <a:rPr lang="he-IL" dirty="0"/>
              <a:t> שהקומפוננט קיבלה את מה שהיא צריכה כדי לפעול כהלכה.</a:t>
            </a:r>
          </a:p>
          <a:p>
            <a:pPr marL="914400" lvl="2" indent="0">
              <a:buNone/>
            </a:pPr>
            <a:r>
              <a:rPr lang="he-IL" b="1" dirty="0"/>
              <a:t>בונוס</a:t>
            </a:r>
            <a:r>
              <a:rPr lang="he-IL" dirty="0"/>
              <a:t> </a:t>
            </a:r>
          </a:p>
          <a:p>
            <a:pPr lvl="3"/>
            <a:r>
              <a:rPr lang="he-IL" dirty="0"/>
              <a:t>העבר תהליך של </a:t>
            </a:r>
            <a:r>
              <a:rPr lang="en-US" dirty="0"/>
              <a:t>Memoization</a:t>
            </a:r>
            <a:r>
              <a:rPr lang="he-IL" dirty="0"/>
              <a:t> למשתנה </a:t>
            </a:r>
            <a:r>
              <a:rPr lang="en-US" dirty="0"/>
              <a:t>isDark</a:t>
            </a:r>
            <a:r>
              <a:rPr lang="he-IL" dirty="0"/>
              <a:t> לפונקציה </a:t>
            </a:r>
            <a:r>
              <a:rPr lang="en-US" dirty="0" err="1"/>
              <a:t>toggleDarkMode</a:t>
            </a:r>
            <a:endParaRPr lang="en-US" dirty="0"/>
          </a:p>
          <a:p>
            <a:pPr lvl="1"/>
            <a:r>
              <a:rPr lang="he-IL" dirty="0"/>
              <a:t>בקובץ </a:t>
            </a:r>
            <a:r>
              <a:rPr lang="en-US" dirty="0"/>
              <a:t>App.js</a:t>
            </a:r>
            <a:endParaRPr lang="he-IL" dirty="0"/>
          </a:p>
          <a:p>
            <a:pPr lvl="2"/>
            <a:r>
              <a:rPr lang="he-IL" dirty="0"/>
              <a:t>ייבא את </a:t>
            </a:r>
            <a:r>
              <a:rPr lang="en-US" dirty="0"/>
              <a:t>ThemeProvider</a:t>
            </a:r>
          </a:p>
          <a:p>
            <a:pPr lvl="2"/>
            <a:r>
              <a:rPr lang="he-IL" dirty="0"/>
              <a:t>עטוף את הקומפוננט </a:t>
            </a:r>
            <a:r>
              <a:rPr lang="en-US" dirty="0"/>
              <a:t>Layout</a:t>
            </a:r>
            <a:r>
              <a:rPr lang="he-IL" dirty="0"/>
              <a:t> בה</a:t>
            </a:r>
          </a:p>
          <a:p>
            <a:pPr lvl="1"/>
            <a:r>
              <a:rPr lang="he-IL" dirty="0"/>
              <a:t>בתפריט הניווט העליון הימני</a:t>
            </a:r>
          </a:p>
          <a:p>
            <a:pPr lvl="2"/>
            <a:r>
              <a:rPr lang="he-IL" dirty="0"/>
              <a:t>ייבא את </a:t>
            </a:r>
            <a:r>
              <a:rPr lang="en-US" dirty="0"/>
              <a:t>useTheme</a:t>
            </a:r>
          </a:p>
          <a:p>
            <a:pPr lvl="2"/>
            <a:r>
              <a:rPr lang="he-IL" dirty="0"/>
              <a:t>הפעל את המטודה </a:t>
            </a:r>
            <a:r>
              <a:rPr lang="en-US" dirty="0"/>
              <a:t>useTheme</a:t>
            </a:r>
            <a:r>
              <a:rPr lang="he-IL" dirty="0"/>
              <a:t> וחלץ ממנה את המשתנים </a:t>
            </a:r>
            <a:r>
              <a:rPr lang="en-US" dirty="0"/>
              <a:t>isDark </a:t>
            </a:r>
            <a:r>
              <a:rPr lang="en-US" dirty="0" err="1"/>
              <a:t>toggleDarkMode</a:t>
            </a:r>
            <a:endParaRPr lang="he-IL" dirty="0"/>
          </a:p>
          <a:p>
            <a:pPr lvl="2"/>
            <a:r>
              <a:rPr lang="he-IL" dirty="0"/>
              <a:t>צור כפתור </a:t>
            </a:r>
            <a:r>
              <a:rPr lang="en-US" dirty="0" err="1"/>
              <a:t>IconButton</a:t>
            </a:r>
            <a:r>
              <a:rPr lang="he-IL" dirty="0"/>
              <a:t> שלחיצה עליו תפעיל את מטודת </a:t>
            </a:r>
            <a:r>
              <a:rPr lang="en-US" dirty="0" err="1"/>
              <a:t>toggleDarkMode</a:t>
            </a:r>
            <a:endParaRPr lang="en-US" dirty="0"/>
          </a:p>
          <a:p>
            <a:pPr lvl="3"/>
            <a:r>
              <a:rPr lang="he-IL" dirty="0"/>
              <a:t>צור התניה בתוך הכפתור כך שאם ערכו של המשתנה </a:t>
            </a:r>
            <a:r>
              <a:rPr lang="en-US" dirty="0"/>
              <a:t>isDark</a:t>
            </a:r>
            <a:r>
              <a:rPr lang="he-IL" dirty="0"/>
              <a:t> הוא לא פולסיבי הכפתור יראה את הקומפוננט </a:t>
            </a:r>
            <a:r>
              <a:rPr lang="en-US" dirty="0" err="1"/>
              <a:t>LightModeIcon</a:t>
            </a:r>
            <a:r>
              <a:rPr lang="he-IL" dirty="0"/>
              <a:t> של </a:t>
            </a:r>
            <a:r>
              <a:rPr lang="en-US" dirty="0"/>
              <a:t>MUI</a:t>
            </a:r>
            <a:r>
              <a:rPr lang="he-IL" dirty="0"/>
              <a:t> אחרת הוא יראה את הקומפוננט </a:t>
            </a:r>
            <a:r>
              <a:rPr lang="en-US" dirty="0" err="1"/>
              <a:t>DarkModeIcon</a:t>
            </a:r>
            <a:r>
              <a:rPr lang="he-IL" dirty="0"/>
              <a:t> </a:t>
            </a:r>
          </a:p>
          <a:p>
            <a:pPr lvl="1"/>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
        <p:nvSpPr>
          <p:cNvPr id="6" name="תיבת טקסט 5">
            <a:extLst>
              <a:ext uri="{FF2B5EF4-FFF2-40B4-BE49-F238E27FC236}">
                <a16:creationId xmlns:a16="http://schemas.microsoft.com/office/drawing/2014/main" id="{26CC0AC9-C7F7-4EF4-A37C-608C502B4CAA}"/>
              </a:ext>
            </a:extLst>
          </p:cNvPr>
          <p:cNvSpPr txBox="1"/>
          <p:nvPr/>
        </p:nvSpPr>
        <p:spPr>
          <a:xfrm>
            <a:off x="612559" y="6133430"/>
            <a:ext cx="3009530" cy="380454"/>
          </a:xfrm>
          <a:prstGeom prst="rect">
            <a:avLst/>
          </a:prstGeom>
          <a:noFill/>
        </p:spPr>
        <p:txBody>
          <a:bodyPr wrap="square" rtlCol="1">
            <a:spAutoFit/>
          </a:bodyPr>
          <a:lstStyle/>
          <a:p>
            <a:pPr marL="285750" indent="-285750">
              <a:buFont typeface="Calibri" panose="020F0502020204030204" pitchFamily="34" charset="0"/>
              <a:buChar char="!"/>
            </a:pPr>
            <a:r>
              <a:rPr lang="he-IL" dirty="0">
                <a:solidFill>
                  <a:schemeClr val="bg1"/>
                </a:solidFill>
              </a:rPr>
              <a:t>המשך המשימה בעמוד הבא</a:t>
            </a:r>
          </a:p>
        </p:txBody>
      </p:sp>
    </p:spTree>
    <p:extLst>
      <p:ext uri="{BB962C8B-B14F-4D97-AF65-F5344CB8AC3E}">
        <p14:creationId xmlns:p14="http://schemas.microsoft.com/office/powerpoint/2010/main" val="38332268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800" dirty="0">
                <a:solidFill>
                  <a:schemeClr val="bg1"/>
                </a:solidFill>
                <a:cs typeface="+mn-cs"/>
              </a:rPr>
              <a:t>משימת </a:t>
            </a:r>
            <a:r>
              <a:rPr lang="en-US" sz="4800" dirty="0">
                <a:solidFill>
                  <a:schemeClr val="bg1"/>
                </a:solidFill>
                <a:cs typeface="+mn-cs"/>
              </a:rPr>
              <a:t>Context</a:t>
            </a:r>
            <a:br>
              <a:rPr lang="he-IL" sz="4800" dirty="0">
                <a:solidFill>
                  <a:schemeClr val="bg1"/>
                </a:solidFill>
                <a:cs typeface="+mn-cs"/>
              </a:rPr>
            </a:br>
            <a:r>
              <a:rPr lang="he-IL" sz="4000" dirty="0">
                <a:solidFill>
                  <a:schemeClr val="bg1"/>
                </a:solidFill>
                <a:cs typeface="+mn-cs"/>
              </a:rPr>
              <a:t>חלק ג'</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132347"/>
            <a:ext cx="7393996" cy="6564585"/>
          </a:xfrm>
          <a:effectLst/>
        </p:spPr>
        <p:txBody>
          <a:bodyPr anchor="ctr">
            <a:normAutofit/>
          </a:bodyPr>
          <a:lstStyle/>
          <a:p>
            <a:pPr lvl="1"/>
            <a:r>
              <a:rPr lang="he-IL" dirty="0"/>
              <a:t>בנתיב </a:t>
            </a:r>
            <a:r>
              <a:rPr lang="en-US" dirty="0"/>
              <a:t>src/layout/main/Main.jsx</a:t>
            </a:r>
            <a:endParaRPr lang="he-IL" dirty="0"/>
          </a:p>
          <a:p>
            <a:pPr lvl="2"/>
            <a:r>
              <a:rPr lang="he-IL" dirty="0"/>
              <a:t>ייבא את מטודת </a:t>
            </a:r>
            <a:r>
              <a:rPr lang="en-US" dirty="0"/>
              <a:t>useTheme</a:t>
            </a:r>
            <a:r>
              <a:rPr lang="he-IL" dirty="0"/>
              <a:t> שיצרנו בשקפים הקודמים</a:t>
            </a:r>
          </a:p>
          <a:p>
            <a:pPr lvl="2"/>
            <a:r>
              <a:rPr lang="he-IL" dirty="0"/>
              <a:t>הפעל את מטודת </a:t>
            </a:r>
            <a:r>
              <a:rPr lang="en-US" dirty="0"/>
              <a:t>useTheme</a:t>
            </a:r>
            <a:r>
              <a:rPr lang="he-IL" dirty="0"/>
              <a:t> וחלץ ממנה את המשתנה </a:t>
            </a:r>
            <a:r>
              <a:rPr lang="en-US" dirty="0"/>
              <a:t>isDark</a:t>
            </a:r>
          </a:p>
          <a:p>
            <a:pPr lvl="2"/>
            <a:r>
              <a:rPr lang="he-IL" dirty="0"/>
              <a:t>החלף את המיכל ל – </a:t>
            </a:r>
            <a:r>
              <a:rPr lang="en-US" dirty="0"/>
              <a:t>MUI Paper</a:t>
            </a:r>
            <a:r>
              <a:rPr lang="he-IL" dirty="0"/>
              <a:t> </a:t>
            </a:r>
          </a:p>
          <a:p>
            <a:pPr lvl="3"/>
            <a:r>
              <a:rPr lang="he-IL" dirty="0"/>
              <a:t>בהגדרות העיצוב קבע שאם למשתנה </a:t>
            </a:r>
            <a:r>
              <a:rPr lang="en-US" dirty="0"/>
              <a:t>isDark</a:t>
            </a:r>
            <a:r>
              <a:rPr lang="he-IL" dirty="0"/>
              <a:t> יש ערך פולסיבי צבע הרקע יהיה </a:t>
            </a:r>
            <a:r>
              <a:rPr lang="en-US" dirty="0"/>
              <a:t>“#e3f2fd”</a:t>
            </a:r>
            <a:r>
              <a:rPr lang="he-IL" dirty="0"/>
              <a:t> אחרת ערכו יהיה </a:t>
            </a:r>
            <a:r>
              <a:rPr lang="en-US" dirty="0"/>
              <a:t>“#333333”</a:t>
            </a:r>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8" y="1861018"/>
            <a:ext cx="4317283" cy="4317283"/>
          </a:xfrm>
          <a:prstGeom prst="rect">
            <a:avLst/>
          </a:prstGeom>
        </p:spPr>
      </p:pic>
    </p:spTree>
    <p:extLst>
      <p:ext uri="{BB962C8B-B14F-4D97-AF65-F5344CB8AC3E}">
        <p14:creationId xmlns:p14="http://schemas.microsoft.com/office/powerpoint/2010/main" val="1484951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he-IL" sz="6600" dirty="0">
                <a:solidFill>
                  <a:schemeClr val="bg1"/>
                </a:solidFill>
                <a:latin typeface="Aharoni" panose="02010803020104030203" pitchFamily="2" charset="-79"/>
                <a:cs typeface="Aharoni" panose="02010803020104030203" pitchFamily="2" charset="-79"/>
              </a:rPr>
              <a:t>תחילת עבודה</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algn="ctr"/>
            <a:r>
              <a:rPr lang="he-IL" sz="2800" dirty="0">
                <a:solidFill>
                  <a:schemeClr val="bg1"/>
                </a:solidFill>
              </a:rPr>
              <a:t>ניקוי ראשוני של האפליקציה מתמונות וערכים דיפולטיביים של </a:t>
            </a:r>
            <a:r>
              <a:rPr lang="en-US" sz="2800" dirty="0">
                <a:solidFill>
                  <a:schemeClr val="bg1"/>
                </a:solidFill>
              </a:rPr>
              <a:t>create-react-app</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5D976DDF-977A-DEAC-CB40-189E7FD7FC58}"/>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9C15721E-00D5-A8C2-7018-F5FFA435B2C8}"/>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3020FEDA-E02C-6598-51AA-BCE807C5D8F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094935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38343" y="2707575"/>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sz="4800" dirty="0">
                <a:solidFill>
                  <a:schemeClr val="bg1"/>
                </a:solidFill>
                <a:cs typeface="+mn-cs"/>
              </a:rPr>
              <a:t>משימת </a:t>
            </a:r>
            <a:r>
              <a:rPr lang="en-US" sz="4800" dirty="0">
                <a:solidFill>
                  <a:schemeClr val="bg1"/>
                </a:solidFill>
                <a:cs typeface="+mn-cs"/>
              </a:rPr>
              <a:t>Context</a:t>
            </a:r>
            <a:br>
              <a:rPr lang="he-IL" sz="4800" dirty="0">
                <a:solidFill>
                  <a:schemeClr val="bg1"/>
                </a:solidFill>
                <a:cs typeface="+mn-cs"/>
              </a:rPr>
            </a:br>
            <a:r>
              <a:rPr lang="he-IL" sz="4800" dirty="0">
                <a:solidFill>
                  <a:schemeClr val="bg1"/>
                </a:solidFill>
                <a:cs typeface="+mn-cs"/>
              </a:rPr>
              <a:t>התוצאה בדפדפן</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pic>
        <p:nvPicPr>
          <p:cNvPr id="9" name="תמונה 8">
            <a:extLst>
              <a:ext uri="{FF2B5EF4-FFF2-40B4-BE49-F238E27FC236}">
                <a16:creationId xmlns:a16="http://schemas.microsoft.com/office/drawing/2014/main" id="{F47D117C-EB40-537E-461B-7979107BA6C3}"/>
              </a:ext>
            </a:extLst>
          </p:cNvPr>
          <p:cNvPicPr>
            <a:picLocks noChangeAspect="1"/>
          </p:cNvPicPr>
          <p:nvPr/>
        </p:nvPicPr>
        <p:blipFill>
          <a:blip r:embed="rId6"/>
          <a:stretch>
            <a:fillRect/>
          </a:stretch>
        </p:blipFill>
        <p:spPr>
          <a:xfrm>
            <a:off x="6176189" y="288088"/>
            <a:ext cx="3944965" cy="2955525"/>
          </a:xfrm>
          <a:prstGeom prst="rect">
            <a:avLst/>
          </a:prstGeom>
          <a:effectLst>
            <a:outerShdw blurRad="50800" dist="38100" dir="2700000" algn="tl" rotWithShape="0">
              <a:prstClr val="black">
                <a:alpha val="40000"/>
              </a:prstClr>
            </a:outerShdw>
          </a:effectLst>
        </p:spPr>
      </p:pic>
      <p:pic>
        <p:nvPicPr>
          <p:cNvPr id="5" name="תמונה 4">
            <a:extLst>
              <a:ext uri="{FF2B5EF4-FFF2-40B4-BE49-F238E27FC236}">
                <a16:creationId xmlns:a16="http://schemas.microsoft.com/office/drawing/2014/main" id="{8347600B-049B-AA60-03F6-E54D6E24C514}"/>
              </a:ext>
            </a:extLst>
          </p:cNvPr>
          <p:cNvPicPr>
            <a:picLocks noChangeAspect="1"/>
          </p:cNvPicPr>
          <p:nvPr/>
        </p:nvPicPr>
        <p:blipFill>
          <a:blip r:embed="rId7"/>
          <a:stretch>
            <a:fillRect/>
          </a:stretch>
        </p:blipFill>
        <p:spPr>
          <a:xfrm>
            <a:off x="6176579" y="3426780"/>
            <a:ext cx="3944575" cy="31972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327532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Snackbar</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מתן חיוויי ויזואלי לגולש על הצלחה/ כישלון בפעולות ה - </a:t>
            </a:r>
            <a:r>
              <a:rPr lang="en-US" sz="2400" dirty="0">
                <a:solidFill>
                  <a:schemeClr val="bg1"/>
                </a:solidFill>
              </a:rPr>
              <a:t>CRUD</a:t>
            </a:r>
            <a:r>
              <a:rPr lang="he-IL" sz="2400" dirty="0">
                <a:solidFill>
                  <a:schemeClr val="bg1"/>
                </a:solidFill>
              </a:rPr>
              <a:t> </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מתק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36217899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096000"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210300" y="0"/>
            <a:ext cx="5892053" cy="770965"/>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SnackbarProvider</a:t>
            </a:r>
            <a:r>
              <a:rPr lang="en-US" sz="3200" u="sng" dirty="0">
                <a:solidFill>
                  <a:schemeClr val="bg1"/>
                </a:solidFill>
                <a:latin typeface="Arial Black" panose="020B0A04020102020204" pitchFamily="34" charset="0"/>
                <a:cs typeface="Aharoni" panose="02010803020104030203" pitchFamily="2" charset="-79"/>
              </a:rPr>
              <a:t>.jsx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210300" y="733425"/>
            <a:ext cx="5892053" cy="6124575"/>
          </a:xfrm>
          <a:effectLst>
            <a:outerShdw blurRad="50800" dist="38100" dir="2700000" algn="tl" rotWithShape="0">
              <a:prstClr val="black">
                <a:alpha val="40000"/>
              </a:prstClr>
            </a:outerShdw>
          </a:effectLst>
        </p:spPr>
        <p:txBody>
          <a:bodyPr>
            <a:normAutofit fontScale="85000" lnSpcReduction="10000"/>
          </a:bodyPr>
          <a:lstStyle/>
          <a:p>
            <a:pPr marL="0" indent="0">
              <a:buNone/>
            </a:pPr>
            <a:r>
              <a:rPr lang="he-IL" sz="2000" dirty="0">
                <a:solidFill>
                  <a:schemeClr val="bg1"/>
                </a:solidFill>
              </a:rPr>
              <a:t>ניצור את הנתיב </a:t>
            </a:r>
            <a:r>
              <a:rPr lang="en-US" sz="2000" dirty="0">
                <a:solidFill>
                  <a:schemeClr val="bg1"/>
                </a:solidFill>
              </a:rPr>
              <a:t>src/providers/SnackbarProvider.jsx</a:t>
            </a:r>
            <a:endParaRPr lang="he-IL" sz="2000" dirty="0">
              <a:solidFill>
                <a:schemeClr val="bg1"/>
              </a:solidFill>
            </a:endParaRPr>
          </a:p>
          <a:p>
            <a:r>
              <a:rPr lang="he-IL" sz="2000" dirty="0">
                <a:solidFill>
                  <a:schemeClr val="bg1"/>
                </a:solidFill>
              </a:rPr>
              <a:t>ניצור קבוע בשם </a:t>
            </a:r>
            <a:r>
              <a:rPr lang="en-US" sz="2000" dirty="0" err="1">
                <a:solidFill>
                  <a:schemeClr val="bg1"/>
                </a:solidFill>
              </a:rPr>
              <a:t>SnackbarContext</a:t>
            </a:r>
            <a:r>
              <a:rPr lang="he-IL" sz="2000" dirty="0">
                <a:solidFill>
                  <a:schemeClr val="bg1"/>
                </a:solidFill>
              </a:rPr>
              <a:t> ונשווה את ערכו לערך שיחזור מהפעלת מטודת </a:t>
            </a:r>
            <a:r>
              <a:rPr lang="en-US" sz="2000" dirty="0">
                <a:solidFill>
                  <a:schemeClr val="bg1"/>
                </a:solidFill>
              </a:rPr>
              <a:t>React.createContext</a:t>
            </a:r>
            <a:r>
              <a:rPr lang="he-IL" sz="2000" dirty="0">
                <a:solidFill>
                  <a:schemeClr val="bg1"/>
                </a:solidFill>
              </a:rPr>
              <a:t> </a:t>
            </a:r>
            <a:endParaRPr lang="en-US" sz="2000" dirty="0">
              <a:solidFill>
                <a:schemeClr val="bg1"/>
              </a:solidFill>
            </a:endParaRPr>
          </a:p>
          <a:p>
            <a:r>
              <a:rPr lang="he-IL" sz="2000" dirty="0">
                <a:solidFill>
                  <a:schemeClr val="bg1"/>
                </a:solidFill>
              </a:rPr>
              <a:t>ניצור ונייצא קבוע בשם </a:t>
            </a:r>
            <a:r>
              <a:rPr lang="en-US" sz="2000" dirty="0" err="1">
                <a:solidFill>
                  <a:schemeClr val="bg1"/>
                </a:solidFill>
              </a:rPr>
              <a:t>SnackbarProvider</a:t>
            </a:r>
            <a:r>
              <a:rPr lang="he-IL" sz="2000" dirty="0">
                <a:solidFill>
                  <a:schemeClr val="bg1"/>
                </a:solidFill>
              </a:rPr>
              <a:t> שערכו יהיה פונקציה שתחלץ מאובייקט ה – </a:t>
            </a:r>
            <a:r>
              <a:rPr lang="en-US" sz="2000" dirty="0">
                <a:solidFill>
                  <a:schemeClr val="bg1"/>
                </a:solidFill>
              </a:rPr>
              <a:t>props</a:t>
            </a:r>
            <a:r>
              <a:rPr lang="he-IL" sz="2000" dirty="0">
                <a:solidFill>
                  <a:schemeClr val="bg1"/>
                </a:solidFill>
              </a:rPr>
              <a:t> את המילה השמורה </a:t>
            </a:r>
            <a:r>
              <a:rPr lang="en-US" sz="2000" dirty="0">
                <a:solidFill>
                  <a:schemeClr val="bg1"/>
                </a:solidFill>
              </a:rPr>
              <a:t>children</a:t>
            </a: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כארבע פעמים ונחלץ ממנה את המשתנים והמטודות הבאות</a:t>
            </a:r>
            <a:endParaRPr lang="en-US" sz="2000" dirty="0">
              <a:solidFill>
                <a:schemeClr val="bg1"/>
              </a:solidFill>
            </a:endParaRPr>
          </a:p>
          <a:p>
            <a:r>
              <a:rPr lang="he-IL" sz="2000" dirty="0">
                <a:solidFill>
                  <a:schemeClr val="bg1"/>
                </a:solidFill>
              </a:rPr>
              <a:t>ניצור את מטודת </a:t>
            </a:r>
            <a:r>
              <a:rPr lang="en-US" sz="2000" dirty="0" err="1">
                <a:solidFill>
                  <a:schemeClr val="bg1"/>
                </a:solidFill>
              </a:rPr>
              <a:t>setSnack</a:t>
            </a:r>
            <a:r>
              <a:rPr lang="he-IL" sz="2000" dirty="0">
                <a:solidFill>
                  <a:schemeClr val="bg1"/>
                </a:solidFill>
              </a:rPr>
              <a:t> שערכה יהיה הפונקציה שתחזור מהפעלת מטודת </a:t>
            </a:r>
            <a:r>
              <a:rPr lang="en-US" sz="2000" dirty="0">
                <a:solidFill>
                  <a:schemeClr val="bg1"/>
                </a:solidFill>
              </a:rPr>
              <a:t>useCallback</a:t>
            </a:r>
            <a:r>
              <a:rPr lang="he-IL" sz="2000" dirty="0">
                <a:solidFill>
                  <a:schemeClr val="bg1"/>
                </a:solidFill>
              </a:rPr>
              <a:t> כאשר בפרמטר הראשון תקבל פונקציה אנונימית ש:</a:t>
            </a:r>
          </a:p>
          <a:p>
            <a:pPr lvl="1"/>
            <a:r>
              <a:rPr lang="he-IL" sz="1600" dirty="0">
                <a:solidFill>
                  <a:schemeClr val="bg1"/>
                </a:solidFill>
              </a:rPr>
              <a:t>תקבל בפרמטר את המשתנים </a:t>
            </a:r>
            <a:r>
              <a:rPr lang="en-US" sz="1600" dirty="0">
                <a:solidFill>
                  <a:schemeClr val="bg1"/>
                </a:solidFill>
              </a:rPr>
              <a:t>color message </a:t>
            </a:r>
            <a:r>
              <a:rPr lang="en-US" sz="1600" dirty="0" err="1">
                <a:solidFill>
                  <a:schemeClr val="bg1"/>
                </a:solidFill>
              </a:rPr>
              <a:t>variat</a:t>
            </a:r>
            <a:endParaRPr lang="en-US" sz="1600" dirty="0">
              <a:solidFill>
                <a:schemeClr val="bg1"/>
              </a:solidFill>
            </a:endParaRPr>
          </a:p>
          <a:p>
            <a:pPr lvl="1"/>
            <a:r>
              <a:rPr lang="he-IL" sz="1600" dirty="0">
                <a:solidFill>
                  <a:schemeClr val="bg1"/>
                </a:solidFill>
              </a:rPr>
              <a:t>תקבע את ערכו של הקבוע </a:t>
            </a:r>
            <a:r>
              <a:rPr lang="en-US" sz="1600" dirty="0" err="1">
                <a:solidFill>
                  <a:schemeClr val="bg1"/>
                </a:solidFill>
              </a:rPr>
              <a:t>isSnackOpen</a:t>
            </a:r>
            <a:r>
              <a:rPr lang="he-IL" sz="1600" dirty="0">
                <a:solidFill>
                  <a:schemeClr val="bg1"/>
                </a:solidFill>
              </a:rPr>
              <a:t> ל – </a:t>
            </a:r>
            <a:r>
              <a:rPr lang="en-US" sz="1600" dirty="0">
                <a:solidFill>
                  <a:schemeClr val="bg1"/>
                </a:solidFill>
              </a:rPr>
              <a:t>true</a:t>
            </a:r>
            <a:r>
              <a:rPr lang="he-IL" sz="1600" dirty="0">
                <a:solidFill>
                  <a:schemeClr val="bg1"/>
                </a:solidFill>
              </a:rPr>
              <a:t> על מנת שהקומפוננט </a:t>
            </a:r>
            <a:r>
              <a:rPr lang="en-US" sz="1600" dirty="0">
                <a:solidFill>
                  <a:schemeClr val="bg1"/>
                </a:solidFill>
              </a:rPr>
              <a:t>Snackbar</a:t>
            </a:r>
            <a:r>
              <a:rPr lang="he-IL" sz="1600" dirty="0">
                <a:solidFill>
                  <a:schemeClr val="bg1"/>
                </a:solidFill>
              </a:rPr>
              <a:t> של </a:t>
            </a:r>
            <a:r>
              <a:rPr lang="en-US" sz="1600" dirty="0">
                <a:solidFill>
                  <a:schemeClr val="bg1"/>
                </a:solidFill>
              </a:rPr>
              <a:t>MUI</a:t>
            </a:r>
            <a:r>
              <a:rPr lang="he-IL" sz="1600" dirty="0">
                <a:solidFill>
                  <a:schemeClr val="bg1"/>
                </a:solidFill>
              </a:rPr>
              <a:t> תופיע במיקום שנגדיר לה. .</a:t>
            </a:r>
          </a:p>
          <a:p>
            <a:pPr lvl="1"/>
            <a:r>
              <a:rPr lang="he-IL" sz="1600" dirty="0">
                <a:solidFill>
                  <a:schemeClr val="bg1"/>
                </a:solidFill>
              </a:rPr>
              <a:t>תשנה את צבע הקומפוננט </a:t>
            </a:r>
            <a:r>
              <a:rPr lang="en-US" sz="1600" dirty="0">
                <a:solidFill>
                  <a:schemeClr val="bg1"/>
                </a:solidFill>
              </a:rPr>
              <a:t>Snackbar</a:t>
            </a:r>
            <a:r>
              <a:rPr lang="he-IL" sz="1600" dirty="0">
                <a:solidFill>
                  <a:schemeClr val="bg1"/>
                </a:solidFill>
              </a:rPr>
              <a:t> לצבע שיתקבל בהפעלת הפונקציה</a:t>
            </a:r>
          </a:p>
          <a:p>
            <a:pPr lvl="1"/>
            <a:r>
              <a:rPr lang="he-IL" sz="1600" dirty="0">
                <a:solidFill>
                  <a:schemeClr val="bg1"/>
                </a:solidFill>
              </a:rPr>
              <a:t>תשנה את ההודעה שתוצג לגולש להודעה שתתקבל בהפעלת הפונקציה</a:t>
            </a:r>
          </a:p>
          <a:p>
            <a:pPr lvl="1"/>
            <a:r>
              <a:rPr lang="he-IL" sz="1600" dirty="0">
                <a:solidFill>
                  <a:schemeClr val="bg1"/>
                </a:solidFill>
              </a:rPr>
              <a:t>תשנה את תצורת הקומפוננט או לערך הדיפולטיבי </a:t>
            </a:r>
            <a:r>
              <a:rPr lang="en-US" sz="1600" dirty="0">
                <a:solidFill>
                  <a:schemeClr val="bg1"/>
                </a:solidFill>
              </a:rPr>
              <a:t>“filled”</a:t>
            </a:r>
            <a:r>
              <a:rPr lang="he-IL" sz="1600" dirty="0">
                <a:solidFill>
                  <a:schemeClr val="bg1"/>
                </a:solidFill>
              </a:rPr>
              <a:t> או לערך אחר שיתקבל בהפעלת הפונקציה</a:t>
            </a:r>
          </a:p>
          <a:p>
            <a:r>
              <a:rPr lang="he-IL" sz="2000" dirty="0">
                <a:solidFill>
                  <a:schemeClr val="bg1"/>
                </a:solidFill>
              </a:rPr>
              <a:t>ובפרמטר השני מערך של תלויות עם שמות המטודות לשינוי המשתנים ב - </a:t>
            </a:r>
            <a:r>
              <a:rPr lang="en-US" sz="2000" dirty="0">
                <a:solidFill>
                  <a:schemeClr val="bg1"/>
                </a:solidFill>
              </a:rPr>
              <a:t>state</a:t>
            </a:r>
            <a:endParaRPr lang="he-IL" sz="2000" dirty="0">
              <a:solidFill>
                <a:schemeClr val="bg1"/>
              </a:solidFill>
            </a:endParaRPr>
          </a:p>
          <a:p>
            <a:r>
              <a:rPr lang="he-IL" sz="2000" dirty="0">
                <a:solidFill>
                  <a:schemeClr val="bg1"/>
                </a:solidFill>
              </a:rPr>
              <a:t>הקומפוננט תחזיר:</a:t>
            </a:r>
          </a:p>
          <a:p>
            <a:pPr lvl="1"/>
            <a:r>
              <a:rPr lang="he-IL" sz="1600" dirty="0">
                <a:solidFill>
                  <a:schemeClr val="bg1"/>
                </a:solidFill>
              </a:rPr>
              <a:t>את הקומפוננט </a:t>
            </a:r>
            <a:r>
              <a:rPr lang="en-US" sz="1600" dirty="0">
                <a:solidFill>
                  <a:schemeClr val="bg1"/>
                </a:solidFill>
              </a:rPr>
              <a:t>Snackbar</a:t>
            </a:r>
            <a:r>
              <a:rPr lang="he-IL" sz="1600" dirty="0">
                <a:solidFill>
                  <a:schemeClr val="bg1"/>
                </a:solidFill>
              </a:rPr>
              <a:t> עם העיצובים שקבענו</a:t>
            </a:r>
          </a:p>
          <a:p>
            <a:pPr lvl="1"/>
            <a:r>
              <a:rPr lang="he-IL" sz="1600" dirty="0">
                <a:solidFill>
                  <a:schemeClr val="bg1"/>
                </a:solidFill>
              </a:rPr>
              <a:t>ואת הקומפוננט </a:t>
            </a:r>
            <a:r>
              <a:rPr lang="en-US" sz="1600" dirty="0" err="1">
                <a:solidFill>
                  <a:schemeClr val="bg1"/>
                </a:solidFill>
              </a:rPr>
              <a:t>SnackbarContext.Provider</a:t>
            </a:r>
            <a:r>
              <a:rPr lang="he-IL" sz="1600" dirty="0">
                <a:solidFill>
                  <a:schemeClr val="bg1"/>
                </a:solidFill>
              </a:rPr>
              <a:t> עם הערך של </a:t>
            </a:r>
            <a:r>
              <a:rPr lang="en-US" sz="1600" dirty="0" err="1">
                <a:solidFill>
                  <a:schemeClr val="bg1"/>
                </a:solidFill>
              </a:rPr>
              <a:t>setSnack</a:t>
            </a:r>
            <a:r>
              <a:rPr lang="he-IL" sz="1600" dirty="0">
                <a:solidFill>
                  <a:schemeClr val="bg1"/>
                </a:solidFill>
              </a:rPr>
              <a:t> שעוטפת את הקומפוננטות שה – </a:t>
            </a:r>
            <a:r>
              <a:rPr lang="en-US" sz="1600" dirty="0">
                <a:solidFill>
                  <a:schemeClr val="bg1"/>
                </a:solidFill>
              </a:rPr>
              <a:t>Provider</a:t>
            </a:r>
            <a:r>
              <a:rPr lang="he-IL" sz="1600" dirty="0">
                <a:solidFill>
                  <a:schemeClr val="bg1"/>
                </a:solidFill>
              </a:rPr>
              <a:t> קיבל </a:t>
            </a:r>
          </a:p>
          <a:p>
            <a:r>
              <a:rPr lang="he-IL" sz="1600" dirty="0">
                <a:solidFill>
                  <a:schemeClr val="bg1"/>
                </a:solidFill>
              </a:rPr>
              <a:t>בעזרת ספריית </a:t>
            </a:r>
            <a:r>
              <a:rPr lang="en-US" sz="1600" dirty="0">
                <a:solidFill>
                  <a:schemeClr val="bg1"/>
                </a:solidFill>
              </a:rPr>
              <a:t>propTypes</a:t>
            </a:r>
            <a:r>
              <a:rPr lang="he-IL" sz="1600" dirty="0">
                <a:solidFill>
                  <a:schemeClr val="bg1"/>
                </a:solidFill>
              </a:rPr>
              <a:t> נבדוק שהקומפוננט אכן קיבלה </a:t>
            </a:r>
            <a:r>
              <a:rPr lang="en-US" sz="1600" dirty="0">
                <a:solidFill>
                  <a:schemeClr val="bg1"/>
                </a:solidFill>
              </a:rPr>
              <a:t>children</a:t>
            </a:r>
            <a:r>
              <a:rPr lang="he-IL" sz="1600" dirty="0">
                <a:solidFill>
                  <a:schemeClr val="bg1"/>
                </a:solidFill>
              </a:rPr>
              <a:t> </a:t>
            </a:r>
          </a:p>
        </p:txBody>
      </p:sp>
      <p:pic>
        <p:nvPicPr>
          <p:cNvPr id="6" name="תמונה 5">
            <a:extLst>
              <a:ext uri="{FF2B5EF4-FFF2-40B4-BE49-F238E27FC236}">
                <a16:creationId xmlns:a16="http://schemas.microsoft.com/office/drawing/2014/main" id="{59530E33-D6FB-6735-1D11-014ADC00D187}"/>
              </a:ext>
            </a:extLst>
          </p:cNvPr>
          <p:cNvPicPr>
            <a:picLocks noChangeAspect="1"/>
          </p:cNvPicPr>
          <p:nvPr/>
        </p:nvPicPr>
        <p:blipFill>
          <a:blip r:embed="rId4"/>
          <a:stretch>
            <a:fillRect/>
          </a:stretch>
        </p:blipFill>
        <p:spPr>
          <a:xfrm>
            <a:off x="0" y="0"/>
            <a:ext cx="5686016" cy="6858000"/>
          </a:xfrm>
          <a:prstGeom prst="rect">
            <a:avLst/>
          </a:prstGeom>
        </p:spPr>
      </p:pic>
      <p:cxnSp>
        <p:nvCxnSpPr>
          <p:cNvPr id="7" name="מחבר חץ ישר 6">
            <a:extLst>
              <a:ext uri="{FF2B5EF4-FFF2-40B4-BE49-F238E27FC236}">
                <a16:creationId xmlns:a16="http://schemas.microsoft.com/office/drawing/2014/main" id="{2A6FB8F1-4BB5-675A-E8D4-65EE75C2657D}"/>
              </a:ext>
            </a:extLst>
          </p:cNvPr>
          <p:cNvCxnSpPr/>
          <p:nvPr/>
        </p:nvCxnSpPr>
        <p:spPr>
          <a:xfrm flipH="1">
            <a:off x="3456264" y="1182848"/>
            <a:ext cx="2894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DD0CE985-819E-0E16-8626-19C9966D5A07}"/>
              </a:ext>
            </a:extLst>
          </p:cNvPr>
          <p:cNvCxnSpPr/>
          <p:nvPr/>
        </p:nvCxnSpPr>
        <p:spPr>
          <a:xfrm rot="10800000">
            <a:off x="3498210" y="1459684"/>
            <a:ext cx="3036815" cy="302004"/>
          </a:xfrm>
          <a:prstGeom prst="bentConnector3">
            <a:avLst>
              <a:gd name="adj1" fmla="val 1740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סוגר מסולסל ימני 10">
            <a:extLst>
              <a:ext uri="{FF2B5EF4-FFF2-40B4-BE49-F238E27FC236}">
                <a16:creationId xmlns:a16="http://schemas.microsoft.com/office/drawing/2014/main" id="{9E91D22C-1348-798A-3D9F-26F131C639DF}"/>
              </a:ext>
            </a:extLst>
          </p:cNvPr>
          <p:cNvSpPr/>
          <p:nvPr/>
        </p:nvSpPr>
        <p:spPr>
          <a:xfrm>
            <a:off x="4622334" y="1526796"/>
            <a:ext cx="159391" cy="654336"/>
          </a:xfrm>
          <a:prstGeom prst="rightBrace">
            <a:avLst>
              <a:gd name="adj1" fmla="val 4717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3" name="מחבר: מרפקי 12">
            <a:extLst>
              <a:ext uri="{FF2B5EF4-FFF2-40B4-BE49-F238E27FC236}">
                <a16:creationId xmlns:a16="http://schemas.microsoft.com/office/drawing/2014/main" id="{BDE6DBB4-8FF2-A3F8-D0D0-8ABCEEDBA362}"/>
              </a:ext>
            </a:extLst>
          </p:cNvPr>
          <p:cNvCxnSpPr/>
          <p:nvPr/>
        </p:nvCxnSpPr>
        <p:spPr>
          <a:xfrm>
            <a:off x="4781725" y="1871567"/>
            <a:ext cx="2028415" cy="376678"/>
          </a:xfrm>
          <a:prstGeom prst="bentConnector3">
            <a:avLst>
              <a:gd name="adj1" fmla="val 52068"/>
            </a:avLst>
          </a:prstGeom>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26E93014-A584-771C-F58D-DCED5DB608A5}"/>
              </a:ext>
            </a:extLst>
          </p:cNvPr>
          <p:cNvCxnSpPr/>
          <p:nvPr/>
        </p:nvCxnSpPr>
        <p:spPr>
          <a:xfrm rot="10800000">
            <a:off x="2390862" y="2358124"/>
            <a:ext cx="4419278" cy="504166"/>
          </a:xfrm>
          <a:prstGeom prst="bentConnector3">
            <a:avLst>
              <a:gd name="adj1" fmla="val 184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BE55FE32-FBD3-7279-3B2A-90FB47FDE3B4}"/>
              </a:ext>
            </a:extLst>
          </p:cNvPr>
          <p:cNvCxnSpPr/>
          <p:nvPr/>
        </p:nvCxnSpPr>
        <p:spPr>
          <a:xfrm rot="10800000">
            <a:off x="4530056" y="3348847"/>
            <a:ext cx="2280085" cy="1747466"/>
          </a:xfrm>
          <a:prstGeom prst="bentConnector3">
            <a:avLst>
              <a:gd name="adj1" fmla="val 3565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סוגר מסולסל ימני 20">
            <a:extLst>
              <a:ext uri="{FF2B5EF4-FFF2-40B4-BE49-F238E27FC236}">
                <a16:creationId xmlns:a16="http://schemas.microsoft.com/office/drawing/2014/main" id="{DBF15715-8F0D-D671-2B3F-C5003FEC8EB6}"/>
              </a:ext>
            </a:extLst>
          </p:cNvPr>
          <p:cNvSpPr/>
          <p:nvPr/>
        </p:nvSpPr>
        <p:spPr>
          <a:xfrm>
            <a:off x="4462943" y="3725525"/>
            <a:ext cx="234892" cy="2549440"/>
          </a:xfrm>
          <a:prstGeom prst="rightBrace">
            <a:avLst>
              <a:gd name="adj1" fmla="val 7261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מרפקי 22">
            <a:extLst>
              <a:ext uri="{FF2B5EF4-FFF2-40B4-BE49-F238E27FC236}">
                <a16:creationId xmlns:a16="http://schemas.microsoft.com/office/drawing/2014/main" id="{68D30C97-BAA8-C7FC-ECF2-A7B33393C116}"/>
              </a:ext>
            </a:extLst>
          </p:cNvPr>
          <p:cNvCxnSpPr>
            <a:cxnSpLocks/>
            <a:stCxn id="21" idx="1"/>
          </p:cNvCxnSpPr>
          <p:nvPr/>
        </p:nvCxnSpPr>
        <p:spPr>
          <a:xfrm rot="10800000" flipH="1" flipV="1">
            <a:off x="4697835" y="5000244"/>
            <a:ext cx="5518234" cy="614045"/>
          </a:xfrm>
          <a:prstGeom prst="bentConnector5">
            <a:avLst>
              <a:gd name="adj1" fmla="val 20485"/>
              <a:gd name="adj2" fmla="val 69401"/>
              <a:gd name="adj3" fmla="val 29173"/>
            </a:avLst>
          </a:prstGeom>
        </p:spPr>
        <p:style>
          <a:lnRef idx="1">
            <a:schemeClr val="accent1"/>
          </a:lnRef>
          <a:fillRef idx="0">
            <a:schemeClr val="accent1"/>
          </a:fillRef>
          <a:effectRef idx="0">
            <a:schemeClr val="accent1"/>
          </a:effectRef>
          <a:fontRef idx="minor">
            <a:schemeClr val="tx1"/>
          </a:fontRef>
        </p:style>
      </p:cxnSp>
      <p:cxnSp>
        <p:nvCxnSpPr>
          <p:cNvPr id="32" name="מחבר חץ ישר 31">
            <a:extLst>
              <a:ext uri="{FF2B5EF4-FFF2-40B4-BE49-F238E27FC236}">
                <a16:creationId xmlns:a16="http://schemas.microsoft.com/office/drawing/2014/main" id="{37D5A938-FDC0-78F5-7E31-59DDC020FE64}"/>
              </a:ext>
            </a:extLst>
          </p:cNvPr>
          <p:cNvCxnSpPr/>
          <p:nvPr/>
        </p:nvCxnSpPr>
        <p:spPr>
          <a:xfrm flipH="1">
            <a:off x="2449585" y="6627303"/>
            <a:ext cx="4664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451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27308" y="1021976"/>
            <a:ext cx="4294095" cy="770965"/>
          </a:xfrm>
        </p:spPr>
        <p:txBody>
          <a:bodyPr>
            <a:noAutofit/>
          </a:bodyPr>
          <a:lstStyle/>
          <a:p>
            <a:pPr algn="ctr"/>
            <a:r>
              <a:rPr lang="en-US" sz="2800" u="sng" dirty="0">
                <a:solidFill>
                  <a:schemeClr val="bg1"/>
                </a:solidFill>
                <a:latin typeface="Arial Black" panose="020B0A04020102020204" pitchFamily="34" charset="0"/>
                <a:cs typeface="Aharoni" panose="02010803020104030203" pitchFamily="2" charset="-79"/>
              </a:rPr>
              <a:t>SnackbarProvider.jsx</a:t>
            </a:r>
            <a:endParaRPr lang="he-IL" sz="2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27308" y="1792942"/>
            <a:ext cx="4294095" cy="423638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המשך הקוד של המודול מהשקף הקודם</a:t>
            </a:r>
          </a:p>
          <a:p>
            <a:r>
              <a:rPr lang="he-IL" sz="2000" dirty="0">
                <a:solidFill>
                  <a:schemeClr val="bg1"/>
                </a:solidFill>
              </a:rPr>
              <a:t>ניצור ונייבא קבוע בשם </a:t>
            </a:r>
            <a:r>
              <a:rPr lang="en-US" sz="2000" dirty="0" err="1">
                <a:solidFill>
                  <a:schemeClr val="bg1"/>
                </a:solidFill>
              </a:rPr>
              <a:t>useSnackbar</a:t>
            </a:r>
            <a:r>
              <a:rPr lang="he-IL" sz="2000" dirty="0">
                <a:solidFill>
                  <a:schemeClr val="bg1"/>
                </a:solidFill>
              </a:rPr>
              <a:t> שערכו יהיה פונקציה אנונימית ש:</a:t>
            </a:r>
          </a:p>
          <a:p>
            <a:pPr lvl="1"/>
            <a:r>
              <a:rPr lang="he-IL" sz="1800" dirty="0">
                <a:solidFill>
                  <a:schemeClr val="bg1"/>
                </a:solidFill>
              </a:rPr>
              <a:t>ניצור קבוע בשם </a:t>
            </a:r>
            <a:r>
              <a:rPr lang="en-US" sz="1800" dirty="0">
                <a:solidFill>
                  <a:schemeClr val="bg1"/>
                </a:solidFill>
              </a:rPr>
              <a:t>context</a:t>
            </a:r>
            <a:r>
              <a:rPr lang="he-IL" sz="1800" dirty="0">
                <a:solidFill>
                  <a:schemeClr val="bg1"/>
                </a:solidFill>
              </a:rPr>
              <a:t> ונשווה את ערכו להפעלת מטודת </a:t>
            </a:r>
            <a:r>
              <a:rPr lang="en-US" sz="1800" dirty="0" err="1">
                <a:solidFill>
                  <a:schemeClr val="bg1"/>
                </a:solidFill>
              </a:rPr>
              <a:t>useContext</a:t>
            </a:r>
            <a:r>
              <a:rPr lang="he-IL" sz="1800" dirty="0">
                <a:solidFill>
                  <a:schemeClr val="bg1"/>
                </a:solidFill>
              </a:rPr>
              <a:t> ונעביר לה </a:t>
            </a:r>
            <a:r>
              <a:rPr lang="he-IL" sz="1800" dirty="0" err="1">
                <a:solidFill>
                  <a:schemeClr val="bg1"/>
                </a:solidFill>
              </a:rPr>
              <a:t>כאגרומנט</a:t>
            </a:r>
            <a:r>
              <a:rPr lang="he-IL" sz="1800" dirty="0">
                <a:solidFill>
                  <a:schemeClr val="bg1"/>
                </a:solidFill>
              </a:rPr>
              <a:t> את </a:t>
            </a:r>
            <a:r>
              <a:rPr lang="en-US" sz="1800" dirty="0" err="1">
                <a:solidFill>
                  <a:schemeClr val="bg1"/>
                </a:solidFill>
              </a:rPr>
              <a:t>SnackbarContext</a:t>
            </a:r>
            <a:endParaRPr lang="en-US" sz="1800" dirty="0">
              <a:solidFill>
                <a:schemeClr val="bg1"/>
              </a:solidFill>
            </a:endParaRPr>
          </a:p>
          <a:p>
            <a:pPr lvl="1"/>
            <a:r>
              <a:rPr lang="he-IL" sz="1800" dirty="0">
                <a:solidFill>
                  <a:schemeClr val="bg1"/>
                </a:solidFill>
              </a:rPr>
              <a:t>נתנה ואם לקבוע </a:t>
            </a:r>
            <a:r>
              <a:rPr lang="en-US" sz="1800" dirty="0">
                <a:solidFill>
                  <a:schemeClr val="bg1"/>
                </a:solidFill>
              </a:rPr>
              <a:t>context</a:t>
            </a:r>
            <a:r>
              <a:rPr lang="he-IL" sz="1800" dirty="0">
                <a:solidFill>
                  <a:schemeClr val="bg1"/>
                </a:solidFill>
              </a:rPr>
              <a:t> שיצרנו יש ערך פולסיבי נעצור ונזרוק שגיאה על כך שיש להשתמש במטודה רק בקומפוננטות בנים של הקומפוננט </a:t>
            </a:r>
            <a:r>
              <a:rPr lang="en-US" sz="1800" dirty="0" err="1">
                <a:solidFill>
                  <a:schemeClr val="bg1"/>
                </a:solidFill>
              </a:rPr>
              <a:t>SnackProvider</a:t>
            </a:r>
            <a:endParaRPr lang="he-IL" sz="1800" dirty="0">
              <a:solidFill>
                <a:schemeClr val="bg1"/>
              </a:solidFill>
            </a:endParaRPr>
          </a:p>
          <a:p>
            <a:pPr lvl="1"/>
            <a:r>
              <a:rPr lang="he-IL" sz="1800" dirty="0">
                <a:solidFill>
                  <a:schemeClr val="bg1"/>
                </a:solidFill>
              </a:rPr>
              <a:t>אם לא נכנסנו להתניה המשמעות היא שיש ערך לקבוע </a:t>
            </a:r>
            <a:r>
              <a:rPr lang="en-US" sz="1800" dirty="0">
                <a:solidFill>
                  <a:schemeClr val="bg1"/>
                </a:solidFill>
              </a:rPr>
              <a:t>context</a:t>
            </a:r>
            <a:r>
              <a:rPr lang="he-IL" sz="1800" dirty="0">
                <a:solidFill>
                  <a:schemeClr val="bg1"/>
                </a:solidFill>
              </a:rPr>
              <a:t> שיצרנו ואני מחזיר אותו מהפונקציה</a:t>
            </a:r>
            <a:endParaRPr lang="en-US" sz="1800" dirty="0">
              <a:solidFill>
                <a:schemeClr val="bg1"/>
              </a:solidFill>
            </a:endParaRPr>
          </a:p>
        </p:txBody>
      </p:sp>
      <p:pic>
        <p:nvPicPr>
          <p:cNvPr id="8" name="תמונה 7">
            <a:extLst>
              <a:ext uri="{FF2B5EF4-FFF2-40B4-BE49-F238E27FC236}">
                <a16:creationId xmlns:a16="http://schemas.microsoft.com/office/drawing/2014/main" id="{1E891A3D-E748-09ED-2606-3B6C6188ED1B}"/>
              </a:ext>
            </a:extLst>
          </p:cNvPr>
          <p:cNvPicPr>
            <a:picLocks noChangeAspect="1"/>
          </p:cNvPicPr>
          <p:nvPr/>
        </p:nvPicPr>
        <p:blipFill>
          <a:blip r:embed="rId4"/>
          <a:stretch>
            <a:fillRect/>
          </a:stretch>
        </p:blipFill>
        <p:spPr>
          <a:xfrm>
            <a:off x="272080" y="2762157"/>
            <a:ext cx="7192379" cy="1333686"/>
          </a:xfrm>
          <a:prstGeom prst="rect">
            <a:avLst/>
          </a:prstGeom>
        </p:spPr>
      </p:pic>
      <p:cxnSp>
        <p:nvCxnSpPr>
          <p:cNvPr id="15" name="מחבר חץ ישר 14">
            <a:extLst>
              <a:ext uri="{FF2B5EF4-FFF2-40B4-BE49-F238E27FC236}">
                <a16:creationId xmlns:a16="http://schemas.microsoft.com/office/drawing/2014/main" id="{81FA457B-D8C2-13C1-FD34-09BE5FA0CE3C}"/>
              </a:ext>
            </a:extLst>
          </p:cNvPr>
          <p:cNvCxnSpPr/>
          <p:nvPr/>
        </p:nvCxnSpPr>
        <p:spPr>
          <a:xfrm flipH="1">
            <a:off x="5105400" y="3086100"/>
            <a:ext cx="2981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5912E93A-02ED-A0F0-CCAF-A47B1D2C198D}"/>
              </a:ext>
            </a:extLst>
          </p:cNvPr>
          <p:cNvCxnSpPr/>
          <p:nvPr/>
        </p:nvCxnSpPr>
        <p:spPr>
          <a:xfrm rot="10800000">
            <a:off x="2181225" y="3276601"/>
            <a:ext cx="5886450" cy="752475"/>
          </a:xfrm>
          <a:prstGeom prst="bentConnector3">
            <a:avLst>
              <a:gd name="adj1" fmla="val 76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FAD29F76-7905-535F-042B-D648F6CDEBBF}"/>
              </a:ext>
            </a:extLst>
          </p:cNvPr>
          <p:cNvCxnSpPr/>
          <p:nvPr/>
        </p:nvCxnSpPr>
        <p:spPr>
          <a:xfrm rot="10800000">
            <a:off x="1781175" y="3886201"/>
            <a:ext cx="6227446" cy="1502801"/>
          </a:xfrm>
          <a:prstGeom prst="bentConnector3">
            <a:avLst>
              <a:gd name="adj1" fmla="val 1000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1135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08258" y="2460251"/>
            <a:ext cx="4294095" cy="770965"/>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App.js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08258" y="3231217"/>
            <a:ext cx="4294095" cy="115980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a:t>
            </a:r>
            <a:r>
              <a:rPr lang="en-US" sz="2000" dirty="0" err="1">
                <a:solidFill>
                  <a:schemeClr val="bg1"/>
                </a:solidFill>
              </a:rPr>
              <a:t>SnackbarProvider</a:t>
            </a:r>
            <a:endParaRPr lang="he-IL" sz="2000" dirty="0">
              <a:solidFill>
                <a:schemeClr val="bg1"/>
              </a:solidFill>
            </a:endParaRPr>
          </a:p>
          <a:p>
            <a:r>
              <a:rPr lang="he-IL" sz="2000" dirty="0">
                <a:solidFill>
                  <a:schemeClr val="bg1"/>
                </a:solidFill>
              </a:rPr>
              <a:t>ניצור נעטוף את האפליקציה בקומפוננט </a:t>
            </a:r>
            <a:r>
              <a:rPr lang="en-US" sz="2000" dirty="0" err="1">
                <a:solidFill>
                  <a:schemeClr val="bg1"/>
                </a:solidFill>
              </a:rPr>
              <a:t>SnackbarProvider</a:t>
            </a:r>
            <a:r>
              <a:rPr lang="he-IL" sz="2000" dirty="0">
                <a:solidFill>
                  <a:schemeClr val="bg1"/>
                </a:solidFill>
              </a:rPr>
              <a:t> שיצרנו</a:t>
            </a:r>
            <a:endParaRPr lang="en-US" sz="1800" dirty="0">
              <a:solidFill>
                <a:schemeClr val="bg1"/>
              </a:solidFill>
            </a:endParaRPr>
          </a:p>
        </p:txBody>
      </p:sp>
      <p:pic>
        <p:nvPicPr>
          <p:cNvPr id="6" name="תמונה 5">
            <a:extLst>
              <a:ext uri="{FF2B5EF4-FFF2-40B4-BE49-F238E27FC236}">
                <a16:creationId xmlns:a16="http://schemas.microsoft.com/office/drawing/2014/main" id="{D8EA213E-C528-62D7-F234-0F3D1CED5853}"/>
              </a:ext>
            </a:extLst>
          </p:cNvPr>
          <p:cNvPicPr>
            <a:picLocks noChangeAspect="1"/>
          </p:cNvPicPr>
          <p:nvPr/>
        </p:nvPicPr>
        <p:blipFill>
          <a:blip r:embed="rId4"/>
          <a:stretch>
            <a:fillRect/>
          </a:stretch>
        </p:blipFill>
        <p:spPr>
          <a:xfrm>
            <a:off x="624555" y="537759"/>
            <a:ext cx="6487430" cy="5782482"/>
          </a:xfrm>
          <a:prstGeom prst="rect">
            <a:avLst/>
          </a:prstGeom>
        </p:spPr>
      </p:pic>
      <p:cxnSp>
        <p:nvCxnSpPr>
          <p:cNvPr id="9" name="מחבר: מרפקי 8">
            <a:extLst>
              <a:ext uri="{FF2B5EF4-FFF2-40B4-BE49-F238E27FC236}">
                <a16:creationId xmlns:a16="http://schemas.microsoft.com/office/drawing/2014/main" id="{3C8ED334-F5A2-7733-FB87-624C29181D67}"/>
              </a:ext>
            </a:extLst>
          </p:cNvPr>
          <p:cNvCxnSpPr/>
          <p:nvPr/>
        </p:nvCxnSpPr>
        <p:spPr>
          <a:xfrm rot="10800000">
            <a:off x="7111986" y="2286001"/>
            <a:ext cx="1784365" cy="1209675"/>
          </a:xfrm>
          <a:prstGeom prst="bentConnector3">
            <a:avLst>
              <a:gd name="adj1" fmla="val 745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3CDBFC59-D837-1748-EC6B-98A4C9C14E27}"/>
              </a:ext>
            </a:extLst>
          </p:cNvPr>
          <p:cNvCxnSpPr>
            <a:stCxn id="3" idx="1"/>
          </p:cNvCxnSpPr>
          <p:nvPr/>
        </p:nvCxnSpPr>
        <p:spPr>
          <a:xfrm flipH="1">
            <a:off x="3933825" y="3811121"/>
            <a:ext cx="3874433" cy="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309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27308" y="761999"/>
            <a:ext cx="4294095"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useAxios.js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27308" y="1726267"/>
            <a:ext cx="4294095" cy="442688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שימוש בקומפוננט </a:t>
            </a:r>
            <a:r>
              <a:rPr lang="en-US" sz="2000" dirty="0">
                <a:solidFill>
                  <a:schemeClr val="bg1"/>
                </a:solidFill>
              </a:rPr>
              <a:t>Snackbar</a:t>
            </a:r>
            <a:r>
              <a:rPr lang="he-IL" sz="2000" dirty="0">
                <a:solidFill>
                  <a:schemeClr val="bg1"/>
                </a:solidFill>
              </a:rPr>
              <a:t> שיצרנו</a:t>
            </a:r>
          </a:p>
          <a:p>
            <a:r>
              <a:rPr lang="he-IL" sz="2000" dirty="0">
                <a:solidFill>
                  <a:schemeClr val="bg1"/>
                </a:solidFill>
              </a:rPr>
              <a:t>נייבא את מטודת </a:t>
            </a:r>
            <a:r>
              <a:rPr lang="en-US" sz="2000" dirty="0" err="1">
                <a:solidFill>
                  <a:schemeClr val="bg1"/>
                </a:solidFill>
              </a:rPr>
              <a:t>useSnackbar</a:t>
            </a:r>
            <a:r>
              <a:rPr lang="he-IL" sz="2000" dirty="0">
                <a:solidFill>
                  <a:schemeClr val="bg1"/>
                </a:solidFill>
              </a:rPr>
              <a:t> שיצרנו</a:t>
            </a:r>
          </a:p>
          <a:p>
            <a:r>
              <a:rPr lang="he-IL" sz="2000" dirty="0">
                <a:solidFill>
                  <a:schemeClr val="bg1"/>
                </a:solidFill>
              </a:rPr>
              <a:t>ניצור קבוע בשם </a:t>
            </a:r>
            <a:r>
              <a:rPr lang="en-US" sz="2000" dirty="0">
                <a:solidFill>
                  <a:schemeClr val="bg1"/>
                </a:solidFill>
              </a:rPr>
              <a:t>snack</a:t>
            </a:r>
            <a:r>
              <a:rPr lang="he-IL" sz="2000" dirty="0">
                <a:solidFill>
                  <a:schemeClr val="bg1"/>
                </a:solidFill>
              </a:rPr>
              <a:t> שערכו יהיה הפעלת מטודת </a:t>
            </a:r>
            <a:r>
              <a:rPr lang="en-US" sz="2000" dirty="0" err="1">
                <a:solidFill>
                  <a:schemeClr val="bg1"/>
                </a:solidFill>
              </a:rPr>
              <a:t>useSnackbar</a:t>
            </a:r>
            <a:r>
              <a:rPr lang="he-IL" sz="2000" dirty="0">
                <a:solidFill>
                  <a:schemeClr val="bg1"/>
                </a:solidFill>
              </a:rPr>
              <a:t> </a:t>
            </a:r>
          </a:p>
          <a:p>
            <a:r>
              <a:rPr lang="he-IL" sz="2000" dirty="0">
                <a:solidFill>
                  <a:schemeClr val="bg1"/>
                </a:solidFill>
              </a:rPr>
              <a:t>נשתמש ב – </a:t>
            </a:r>
            <a:r>
              <a:rPr lang="en-US" sz="2000" dirty="0">
                <a:solidFill>
                  <a:schemeClr val="bg1"/>
                </a:solidFill>
              </a:rPr>
              <a:t>snack</a:t>
            </a:r>
            <a:r>
              <a:rPr lang="he-IL" sz="2000" dirty="0">
                <a:solidFill>
                  <a:schemeClr val="bg1"/>
                </a:solidFill>
              </a:rPr>
              <a:t> בתוך מטודת </a:t>
            </a:r>
            <a:r>
              <a:rPr lang="en-US" sz="2000" dirty="0" err="1">
                <a:solidFill>
                  <a:schemeClr val="bg1"/>
                </a:solidFill>
              </a:rPr>
              <a:t>axios.interceptors.response</a:t>
            </a:r>
            <a:r>
              <a:rPr lang="he-IL" sz="2000" dirty="0">
                <a:solidFill>
                  <a:schemeClr val="bg1"/>
                </a:solidFill>
              </a:rPr>
              <a:t> </a:t>
            </a:r>
          </a:p>
          <a:p>
            <a:pPr lvl="1"/>
            <a:r>
              <a:rPr lang="he-IL" sz="1600" dirty="0">
                <a:solidFill>
                  <a:schemeClr val="bg1"/>
                </a:solidFill>
              </a:rPr>
              <a:t>במידה ומתקבלת שגיאה מהשרת שהסטאטוס קוד שלה הוא 400 ומעלה</a:t>
            </a:r>
          </a:p>
          <a:p>
            <a:pPr lvl="1"/>
            <a:r>
              <a:rPr lang="he-IL" sz="1600" dirty="0">
                <a:solidFill>
                  <a:schemeClr val="bg1"/>
                </a:solidFill>
              </a:rPr>
              <a:t>נפעיל את </a:t>
            </a:r>
            <a:r>
              <a:rPr lang="en-US" sz="1600" dirty="0">
                <a:solidFill>
                  <a:schemeClr val="bg1"/>
                </a:solidFill>
              </a:rPr>
              <a:t>snack</a:t>
            </a:r>
            <a:r>
              <a:rPr lang="he-IL" sz="1600" dirty="0">
                <a:solidFill>
                  <a:schemeClr val="bg1"/>
                </a:solidFill>
              </a:rPr>
              <a:t> ונעביר לו בפרמטר הראשון של הצבע שיצבע אותו באדום ובפרמטר השני את הודעת השגיאה מ – </a:t>
            </a:r>
            <a:r>
              <a:rPr lang="en-US" sz="1600" dirty="0">
                <a:solidFill>
                  <a:schemeClr val="bg1"/>
                </a:solidFill>
              </a:rPr>
              <a:t>axios</a:t>
            </a:r>
            <a:endParaRPr lang="he-IL" sz="1600" dirty="0">
              <a:solidFill>
                <a:schemeClr val="bg1"/>
              </a:solidFill>
            </a:endParaRPr>
          </a:p>
          <a:p>
            <a:pPr lvl="1"/>
            <a:r>
              <a:rPr lang="he-IL" sz="1600" dirty="0">
                <a:solidFill>
                  <a:schemeClr val="bg1"/>
                </a:solidFill>
              </a:rPr>
              <a:t>לבסוף נחזיר </a:t>
            </a:r>
            <a:r>
              <a:rPr lang="en-US" sz="1600" dirty="0">
                <a:solidFill>
                  <a:schemeClr val="bg1"/>
                </a:solidFill>
              </a:rPr>
              <a:t>Promise.reject</a:t>
            </a:r>
            <a:r>
              <a:rPr lang="he-IL" sz="1600" dirty="0">
                <a:solidFill>
                  <a:schemeClr val="bg1"/>
                </a:solidFill>
              </a:rPr>
              <a:t> עם השגיאה כדי שהקומפוננט/ </a:t>
            </a:r>
            <a:r>
              <a:rPr lang="en-US" sz="1600" dirty="0">
                <a:solidFill>
                  <a:schemeClr val="bg1"/>
                </a:solidFill>
              </a:rPr>
              <a:t>hook</a:t>
            </a:r>
            <a:r>
              <a:rPr lang="he-IL" sz="1600" dirty="0">
                <a:solidFill>
                  <a:schemeClr val="bg1"/>
                </a:solidFill>
              </a:rPr>
              <a:t> שצרך את הלוגיקה שב </a:t>
            </a:r>
            <a:r>
              <a:rPr lang="en-US" sz="1600" dirty="0">
                <a:solidFill>
                  <a:schemeClr val="bg1"/>
                </a:solidFill>
              </a:rPr>
              <a:t>useAxios</a:t>
            </a:r>
            <a:r>
              <a:rPr lang="he-IL" sz="1600" dirty="0">
                <a:solidFill>
                  <a:schemeClr val="bg1"/>
                </a:solidFill>
              </a:rPr>
              <a:t> יוכל לעדכן את הגולש בצורה נוספת מלבד ה - </a:t>
            </a:r>
            <a:r>
              <a:rPr lang="en-US" sz="1600" dirty="0" err="1">
                <a:solidFill>
                  <a:schemeClr val="bg1"/>
                </a:solidFill>
              </a:rPr>
              <a:t>snackbar</a:t>
            </a:r>
            <a:endParaRPr lang="he-IL" sz="1600" dirty="0">
              <a:solidFill>
                <a:schemeClr val="bg1"/>
              </a:solidFill>
            </a:endParaRPr>
          </a:p>
        </p:txBody>
      </p:sp>
      <p:pic>
        <p:nvPicPr>
          <p:cNvPr id="6" name="תמונה 5">
            <a:extLst>
              <a:ext uri="{FF2B5EF4-FFF2-40B4-BE49-F238E27FC236}">
                <a16:creationId xmlns:a16="http://schemas.microsoft.com/office/drawing/2014/main" id="{10EC0834-391F-64C3-722C-2163231D1909}"/>
              </a:ext>
            </a:extLst>
          </p:cNvPr>
          <p:cNvPicPr>
            <a:picLocks noChangeAspect="1"/>
          </p:cNvPicPr>
          <p:nvPr/>
        </p:nvPicPr>
        <p:blipFill>
          <a:blip r:embed="rId4"/>
          <a:stretch>
            <a:fillRect/>
          </a:stretch>
        </p:blipFill>
        <p:spPr>
          <a:xfrm>
            <a:off x="305423" y="1480865"/>
            <a:ext cx="7125694" cy="3896269"/>
          </a:xfrm>
          <a:prstGeom prst="rect">
            <a:avLst/>
          </a:prstGeom>
        </p:spPr>
      </p:pic>
      <p:cxnSp>
        <p:nvCxnSpPr>
          <p:cNvPr id="9" name="מחבר: מרפקי 8">
            <a:extLst>
              <a:ext uri="{FF2B5EF4-FFF2-40B4-BE49-F238E27FC236}">
                <a16:creationId xmlns:a16="http://schemas.microsoft.com/office/drawing/2014/main" id="{893B9714-4CD5-B022-AE25-6C95F1C94E8B}"/>
              </a:ext>
            </a:extLst>
          </p:cNvPr>
          <p:cNvCxnSpPr/>
          <p:nvPr/>
        </p:nvCxnSpPr>
        <p:spPr>
          <a:xfrm rot="10800000">
            <a:off x="6296026" y="1809751"/>
            <a:ext cx="1724025" cy="504825"/>
          </a:xfrm>
          <a:prstGeom prst="bentConnector3">
            <a:avLst>
              <a:gd name="adj1" fmla="val 256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61B33B73-8616-AB35-337C-3A9B8E13A5F2}"/>
              </a:ext>
            </a:extLst>
          </p:cNvPr>
          <p:cNvCxnSpPr/>
          <p:nvPr/>
        </p:nvCxnSpPr>
        <p:spPr>
          <a:xfrm rot="10800000">
            <a:off x="3657600" y="2409826"/>
            <a:ext cx="4667250" cy="295275"/>
          </a:xfrm>
          <a:prstGeom prst="bentConnector3">
            <a:avLst>
              <a:gd name="adj1" fmla="val 24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76E4505C-3338-C1D5-55EE-64C9F389287E}"/>
              </a:ext>
            </a:extLst>
          </p:cNvPr>
          <p:cNvCxnSpPr/>
          <p:nvPr/>
        </p:nvCxnSpPr>
        <p:spPr>
          <a:xfrm rot="10800000" flipV="1">
            <a:off x="5448300" y="3428999"/>
            <a:ext cx="3162300" cy="269217"/>
          </a:xfrm>
          <a:prstGeom prst="bentConnector3">
            <a:avLst>
              <a:gd name="adj1" fmla="val 331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F9FF4A14-F24B-3029-C9EA-823DED2C4A85}"/>
              </a:ext>
            </a:extLst>
          </p:cNvPr>
          <p:cNvCxnSpPr/>
          <p:nvPr/>
        </p:nvCxnSpPr>
        <p:spPr>
          <a:xfrm flipH="1">
            <a:off x="7431117" y="4000500"/>
            <a:ext cx="893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8FB01E44-B059-7BA2-C11D-3796CBC48258}"/>
              </a:ext>
            </a:extLst>
          </p:cNvPr>
          <p:cNvCxnSpPr/>
          <p:nvPr/>
        </p:nvCxnSpPr>
        <p:spPr>
          <a:xfrm rot="10800000">
            <a:off x="5610226" y="4219575"/>
            <a:ext cx="2217083" cy="266700"/>
          </a:xfrm>
          <a:prstGeom prst="bentConnector3">
            <a:avLst>
              <a:gd name="adj1" fmla="val 126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1A386A56-7D9F-0666-2A09-02BBA517EBB1}"/>
              </a:ext>
            </a:extLst>
          </p:cNvPr>
          <p:cNvCxnSpPr/>
          <p:nvPr/>
        </p:nvCxnSpPr>
        <p:spPr>
          <a:xfrm rot="10800000">
            <a:off x="3886201" y="4422113"/>
            <a:ext cx="4133851" cy="756968"/>
          </a:xfrm>
          <a:prstGeom prst="bentConnector3">
            <a:avLst>
              <a:gd name="adj1" fmla="val 1958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9656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r>
              <a:rPr lang="en-US" dirty="0">
                <a:solidFill>
                  <a:schemeClr val="bg1"/>
                </a:solidFill>
                <a:cs typeface="+mn-cs"/>
              </a:rPr>
              <a:t>Snackbar</a:t>
            </a:r>
            <a:br>
              <a:rPr lang="he-IL" sz="4800" dirty="0">
                <a:solidFill>
                  <a:schemeClr val="bg1"/>
                </a:solidFill>
                <a:cs typeface="+mn-cs"/>
              </a:rPr>
            </a:br>
            <a:r>
              <a:rPr lang="he-IL" sz="4000" dirty="0">
                <a:solidFill>
                  <a:schemeClr val="bg1"/>
                </a:solidFill>
                <a:cs typeface="+mn-cs"/>
              </a:rPr>
              <a:t>חלק א'</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במודול </a:t>
            </a:r>
            <a:r>
              <a:rPr lang="en-US" dirty="0"/>
              <a:t>useCards.js</a:t>
            </a:r>
          </a:p>
          <a:p>
            <a:pPr lvl="2"/>
            <a:r>
              <a:rPr lang="he-IL" dirty="0"/>
              <a:t>ייבא את המטודה </a:t>
            </a:r>
            <a:r>
              <a:rPr lang="en-US" dirty="0" err="1"/>
              <a:t>useSnackbar</a:t>
            </a:r>
            <a:endParaRPr lang="en-US" dirty="0"/>
          </a:p>
          <a:p>
            <a:pPr lvl="2"/>
            <a:r>
              <a:rPr lang="he-IL" dirty="0"/>
              <a:t>צור קבוע בשם </a:t>
            </a:r>
            <a:r>
              <a:rPr lang="en-US" dirty="0"/>
              <a:t>snack</a:t>
            </a:r>
            <a:r>
              <a:rPr lang="he-IL" dirty="0"/>
              <a:t> שערכו יהיה הפעלת מטודת </a:t>
            </a:r>
            <a:r>
              <a:rPr lang="en-US" dirty="0" err="1"/>
              <a:t>useSnackbar</a:t>
            </a:r>
            <a:endParaRPr lang="he-IL" dirty="0"/>
          </a:p>
          <a:p>
            <a:pPr lvl="2"/>
            <a:r>
              <a:rPr lang="he-IL" dirty="0"/>
              <a:t>הוסף למטודות הבאות בחלק של הצלחת פעולת ה – </a:t>
            </a:r>
            <a:r>
              <a:rPr lang="en-US" dirty="0"/>
              <a:t>CRUD</a:t>
            </a:r>
            <a:r>
              <a:rPr lang="he-IL" dirty="0"/>
              <a:t> את הפעלת מטודת </a:t>
            </a:r>
            <a:r>
              <a:rPr lang="en-US" dirty="0"/>
              <a:t>snack</a:t>
            </a:r>
            <a:r>
              <a:rPr lang="he-IL" dirty="0"/>
              <a:t> כאשר הפרמטר הראשון שלה יהיה "</a:t>
            </a:r>
            <a:r>
              <a:rPr lang="en-US" dirty="0"/>
              <a:t>success</a:t>
            </a:r>
            <a:r>
              <a:rPr lang="he-IL" dirty="0"/>
              <a:t>" ובפרמטר השני שלה הודעה שמתאימה לפעולת ה – </a:t>
            </a:r>
            <a:r>
              <a:rPr lang="en-US" dirty="0"/>
              <a:t>CRUD</a:t>
            </a:r>
            <a:r>
              <a:rPr lang="he-IL" dirty="0"/>
              <a:t> שבוצעה בהצלחה:</a:t>
            </a:r>
          </a:p>
          <a:p>
            <a:pPr lvl="3"/>
            <a:r>
              <a:rPr lang="en-US" dirty="0" err="1"/>
              <a:t>handleCreateCard</a:t>
            </a:r>
            <a:endParaRPr lang="he-IL" dirty="0"/>
          </a:p>
          <a:p>
            <a:pPr lvl="3"/>
            <a:r>
              <a:rPr lang="en-US" dirty="0"/>
              <a:t>handleUpdateCard</a:t>
            </a:r>
            <a:endParaRPr lang="he-IL" dirty="0"/>
          </a:p>
          <a:p>
            <a:pPr lvl="3"/>
            <a:r>
              <a:rPr lang="en-US" dirty="0"/>
              <a:t>handleDeleteCard</a:t>
            </a:r>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536241" y="644514"/>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28172968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Forms</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429000"/>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en-US" sz="2800" b="1" dirty="0">
                <a:solidFill>
                  <a:schemeClr val="bg1"/>
                </a:solidFill>
                <a:effectLst/>
                <a:latin typeface="almoniNeue"/>
              </a:rPr>
              <a:t>Handling form inputs buttons submit &amp; clear</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7D63F645-D894-16F0-A34A-EB67E963AB85}"/>
              </a:ext>
            </a:extLst>
          </p:cNvPr>
          <p:cNvSpPr txBox="1"/>
          <p:nvPr/>
        </p:nvSpPr>
        <p:spPr>
          <a:xfrm>
            <a:off x="1775534" y="4146840"/>
            <a:ext cx="8640932" cy="369332"/>
          </a:xfrm>
          <a:prstGeom prst="rect">
            <a:avLst/>
          </a:prstGeom>
          <a:noFill/>
        </p:spPr>
        <p:txBody>
          <a:bodyPr wrap="square">
            <a:spAutoFit/>
          </a:bodyPr>
          <a:lstStyle/>
          <a:p>
            <a:pPr algn="ctr"/>
            <a:r>
              <a:rPr lang="en-US" dirty="0">
                <a:hlinkClick r:id="rId7"/>
              </a:rPr>
              <a:t>https://reactjs.org/docs/forms.html</a:t>
            </a:r>
            <a:r>
              <a:rPr lang="en-US" dirty="0"/>
              <a:t> </a:t>
            </a:r>
            <a:endParaRPr lang="he-IL" dirty="0"/>
          </a:p>
        </p:txBody>
      </p:sp>
    </p:spTree>
    <p:extLst>
      <p:ext uri="{BB962C8B-B14F-4D97-AF65-F5344CB8AC3E}">
        <p14:creationId xmlns:p14="http://schemas.microsoft.com/office/powerpoint/2010/main" val="55913131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025001" y="2787032"/>
            <a:ext cx="3174137"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sz="3600" dirty="0">
                <a:solidFill>
                  <a:schemeClr val="bg1"/>
                </a:solidFill>
              </a:rPr>
              <a:t>Highlights for creating forms</a:t>
            </a:r>
            <a:endParaRPr lang="he-IL" sz="18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מחוות הקשה כפולה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0601" y="2969579"/>
            <a:ext cx="914400" cy="914400"/>
          </a:xfrm>
          <a:prstGeom prst="rect">
            <a:avLst/>
          </a:prstGeom>
        </p:spPr>
      </p:pic>
      <p:graphicFrame>
        <p:nvGraphicFramePr>
          <p:cNvPr id="8" name="מציין מיקום תוכן 7">
            <a:extLst>
              <a:ext uri="{FF2B5EF4-FFF2-40B4-BE49-F238E27FC236}">
                <a16:creationId xmlns:a16="http://schemas.microsoft.com/office/drawing/2014/main" id="{41A244C1-BC5A-7ED0-6403-17B10625C441}"/>
              </a:ext>
            </a:extLst>
          </p:cNvPr>
          <p:cNvGraphicFramePr>
            <a:graphicFrameLocks noGrp="1"/>
          </p:cNvGraphicFramePr>
          <p:nvPr>
            <p:ph idx="1"/>
            <p:extLst>
              <p:ext uri="{D42A27DB-BD31-4B8C-83A1-F6EECF244321}">
                <p14:modId xmlns:p14="http://schemas.microsoft.com/office/powerpoint/2010/main" val="1863494415"/>
              </p:ext>
            </p:extLst>
          </p:nvPr>
        </p:nvGraphicFramePr>
        <p:xfrm>
          <a:off x="5388491" y="644566"/>
          <a:ext cx="5756198" cy="5670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553249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714871" y="819957"/>
            <a:ext cx="6358752"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717740" y="1842274"/>
            <a:ext cx="6355889" cy="3826689"/>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src/forms</a:t>
            </a:r>
            <a:r>
              <a:rPr lang="he-IL" sz="2000" b="1" dirty="0">
                <a:solidFill>
                  <a:schemeClr val="bg1"/>
                </a:solidFill>
                <a:latin typeface="almoniNeue"/>
              </a:rPr>
              <a:t> ובתוכו את התיקיות והקבצים:</a:t>
            </a:r>
          </a:p>
          <a:p>
            <a:pPr marL="800100" lvl="1" indent="-342900">
              <a:lnSpc>
                <a:spcPct val="150000"/>
              </a:lnSpc>
              <a:buFont typeface="Arial" panose="020B0604020202020204" pitchFamily="34" charset="0"/>
              <a:buChar char="•"/>
            </a:pPr>
            <a:r>
              <a:rPr lang="he-IL" b="1" dirty="0">
                <a:solidFill>
                  <a:schemeClr val="bg1"/>
                </a:solidFill>
                <a:latin typeface="almoniNeue"/>
              </a:rPr>
              <a:t>תיקיית </a:t>
            </a:r>
            <a:r>
              <a:rPr lang="en-US" b="1" dirty="0">
                <a:solidFill>
                  <a:schemeClr val="bg1"/>
                </a:solidFill>
                <a:latin typeface="almoniNeue"/>
              </a:rPr>
              <a:t>Components</a:t>
            </a:r>
            <a:r>
              <a:rPr lang="he-IL" b="1" dirty="0">
                <a:solidFill>
                  <a:schemeClr val="bg1"/>
                </a:solidFill>
                <a:latin typeface="almoniNeue"/>
              </a:rPr>
              <a:t> ובתוכה הקבצים:</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err="1">
                <a:solidFill>
                  <a:schemeClr val="bg1"/>
                </a:solidFill>
                <a:latin typeface="almoniNeue"/>
              </a:rPr>
              <a:t>Form.jsx</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err="1">
                <a:solidFill>
                  <a:schemeClr val="bg1"/>
                </a:solidFill>
                <a:latin typeface="almoniNeue"/>
              </a:rPr>
              <a:t>FormButton.jsx</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err="1">
                <a:solidFill>
                  <a:schemeClr val="bg1"/>
                </a:solidFill>
                <a:latin typeface="almoniNeue"/>
              </a:rPr>
              <a:t>Input.jsx</a:t>
            </a:r>
            <a:endParaRPr lang="en-US"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תיקיית </a:t>
            </a:r>
            <a:r>
              <a:rPr lang="en-US" b="1" dirty="0">
                <a:solidFill>
                  <a:schemeClr val="bg1"/>
                </a:solidFill>
                <a:latin typeface="almoniNeue"/>
              </a:rPr>
              <a:t>Hooks</a:t>
            </a:r>
            <a:r>
              <a:rPr lang="he-IL" b="1" dirty="0">
                <a:solidFill>
                  <a:schemeClr val="bg1"/>
                </a:solidFill>
                <a:latin typeface="almoniNeue"/>
              </a:rPr>
              <a:t> ובתוכה הקובץ</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a:solidFill>
                  <a:schemeClr val="bg1"/>
                </a:solidFill>
                <a:latin typeface="almoniNeue"/>
              </a:rPr>
              <a:t>useForm.js</a:t>
            </a:r>
            <a:endParaRPr lang="he-IL"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תיקיית </a:t>
            </a:r>
            <a:r>
              <a:rPr lang="en-US" b="1" dirty="0">
                <a:solidFill>
                  <a:schemeClr val="bg1"/>
                </a:solidFill>
                <a:latin typeface="almoniNeue"/>
              </a:rPr>
              <a:t>utils</a:t>
            </a:r>
            <a:r>
              <a:rPr lang="he-IL" b="1" dirty="0">
                <a:solidFill>
                  <a:schemeClr val="bg1"/>
                </a:solidFill>
                <a:latin typeface="almoniNeue"/>
              </a:rPr>
              <a:t> ובתוכה הקובץ</a:t>
            </a:r>
          </a:p>
          <a:p>
            <a:pPr marL="1257300" lvl="2" indent="-342900">
              <a:lnSpc>
                <a:spcPct val="150000"/>
              </a:lnSpc>
              <a:buFont typeface="Arial" panose="020B0604020202020204" pitchFamily="34" charset="0"/>
              <a:buChar char="•"/>
            </a:pPr>
            <a:r>
              <a:rPr lang="en-US" b="1" dirty="0">
                <a:solidFill>
                  <a:schemeClr val="bg1"/>
                </a:solidFill>
                <a:latin typeface="almoniNeue"/>
              </a:rPr>
              <a:t>algoMethods.js</a:t>
            </a:r>
            <a:endParaRPr lang="he-IL"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5FB2DEFB-82A0-B709-3EDC-141BF416B43D}"/>
              </a:ext>
            </a:extLst>
          </p:cNvPr>
          <p:cNvPicPr>
            <a:picLocks noChangeAspect="1"/>
          </p:cNvPicPr>
          <p:nvPr/>
        </p:nvPicPr>
        <p:blipFill>
          <a:blip r:embed="rId4"/>
          <a:stretch>
            <a:fillRect/>
          </a:stretch>
        </p:blipFill>
        <p:spPr>
          <a:xfrm>
            <a:off x="524620" y="1558545"/>
            <a:ext cx="3210373" cy="3896269"/>
          </a:xfrm>
          <a:prstGeom prst="rect">
            <a:avLst/>
          </a:prstGeom>
        </p:spPr>
      </p:pic>
    </p:spTree>
    <p:extLst>
      <p:ext uri="{BB962C8B-B14F-4D97-AF65-F5344CB8AC3E}">
        <p14:creationId xmlns:p14="http://schemas.microsoft.com/office/powerpoint/2010/main" val="481360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94824" y="2378939"/>
            <a:ext cx="4429956" cy="976822"/>
          </a:xfrm>
        </p:spPr>
        <p:txBody>
          <a:bodyPr>
            <a:normAutofit/>
          </a:bodyPr>
          <a:lstStyle/>
          <a:p>
            <a:pPr algn="ctr"/>
            <a:r>
              <a:rPr lang="en-US" sz="6000" u="sng" dirty="0">
                <a:solidFill>
                  <a:schemeClr val="bg1"/>
                </a:solidFill>
                <a:latin typeface="Aharoni" panose="02010803020104030203" pitchFamily="2" charset="-79"/>
                <a:cs typeface="Aharoni" panose="02010803020104030203" pitchFamily="2" charset="-79"/>
              </a:rPr>
              <a:t>src</a:t>
            </a:r>
            <a:endParaRPr lang="he-IL" sz="6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694824" y="3355761"/>
            <a:ext cx="4429956" cy="52378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מחיקת קובץ הלוגו של ריאקט</a:t>
            </a:r>
            <a:endParaRPr lang="en-US" sz="2000" dirty="0">
              <a:solidFill>
                <a:schemeClr val="bg1"/>
              </a:solidFill>
            </a:endParaRPr>
          </a:p>
        </p:txBody>
      </p:sp>
      <p:pic>
        <p:nvPicPr>
          <p:cNvPr id="6" name="תמונה 5">
            <a:extLst>
              <a:ext uri="{FF2B5EF4-FFF2-40B4-BE49-F238E27FC236}">
                <a16:creationId xmlns:a16="http://schemas.microsoft.com/office/drawing/2014/main" id="{F2158289-8BAA-6352-4BC9-9E981C287694}"/>
              </a:ext>
            </a:extLst>
          </p:cNvPr>
          <p:cNvPicPr>
            <a:picLocks noChangeAspect="1"/>
          </p:cNvPicPr>
          <p:nvPr/>
        </p:nvPicPr>
        <p:blipFill>
          <a:blip r:embed="rId4"/>
          <a:stretch>
            <a:fillRect/>
          </a:stretch>
        </p:blipFill>
        <p:spPr>
          <a:xfrm>
            <a:off x="1727344" y="1260630"/>
            <a:ext cx="3929424" cy="4040504"/>
          </a:xfrm>
          <a:prstGeom prst="rect">
            <a:avLst/>
          </a:prstGeom>
        </p:spPr>
      </p:pic>
      <p:cxnSp>
        <p:nvCxnSpPr>
          <p:cNvPr id="8" name="מחבר: מרפקי 7">
            <a:extLst>
              <a:ext uri="{FF2B5EF4-FFF2-40B4-BE49-F238E27FC236}">
                <a16:creationId xmlns:a16="http://schemas.microsoft.com/office/drawing/2014/main" id="{25A2DCF0-2243-6725-B787-339F60687BDB}"/>
              </a:ext>
            </a:extLst>
          </p:cNvPr>
          <p:cNvCxnSpPr/>
          <p:nvPr/>
        </p:nvCxnSpPr>
        <p:spPr>
          <a:xfrm rot="10800000" flipV="1">
            <a:off x="3977196" y="3542189"/>
            <a:ext cx="4856086" cy="6391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6864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27307" y="133349"/>
            <a:ext cx="4294095" cy="964267"/>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algoMethods.jsx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27308" y="1097616"/>
            <a:ext cx="4294095" cy="380775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קובץ של אלגוריתמיקה שיעזור לנו בפעולות על מערכים ואובייקטים</a:t>
            </a:r>
          </a:p>
          <a:p>
            <a:r>
              <a:rPr lang="he-IL" sz="2000" dirty="0">
                <a:solidFill>
                  <a:schemeClr val="bg1"/>
                </a:solidFill>
              </a:rPr>
              <a:t>ניצור את הקבוע </a:t>
            </a:r>
            <a:r>
              <a:rPr lang="en-US" sz="2000" dirty="0">
                <a:solidFill>
                  <a:schemeClr val="bg1"/>
                </a:solidFill>
              </a:rPr>
              <a:t>makeFirstLetterCapital</a:t>
            </a:r>
            <a:r>
              <a:rPr lang="he-IL" sz="2000" dirty="0">
                <a:solidFill>
                  <a:schemeClr val="bg1"/>
                </a:solidFill>
              </a:rPr>
              <a:t> שיהיה שווה ערך לפונקציה שמקבלת בפרמטר </a:t>
            </a:r>
            <a:r>
              <a:rPr lang="en-US" sz="2000" dirty="0">
                <a:solidFill>
                  <a:schemeClr val="bg1"/>
                </a:solidFill>
              </a:rPr>
              <a:t>string</a:t>
            </a:r>
            <a:r>
              <a:rPr lang="he-IL" sz="2000" dirty="0">
                <a:solidFill>
                  <a:schemeClr val="bg1"/>
                </a:solidFill>
              </a:rPr>
              <a:t> מסוג של מחרוזת תווים</a:t>
            </a:r>
          </a:p>
          <a:p>
            <a:pPr lvl="1"/>
            <a:r>
              <a:rPr lang="he-IL" sz="1800" dirty="0">
                <a:solidFill>
                  <a:schemeClr val="bg1"/>
                </a:solidFill>
              </a:rPr>
              <a:t>הפונקציה תהפוך את כל אותיות מחרוזת התווים שהועברו לה בפרמטר לאותיות קטנות ותקצוץ את הרווחים בתחילה ובסוף המחרוזת</a:t>
            </a:r>
          </a:p>
          <a:p>
            <a:pPr lvl="1"/>
            <a:r>
              <a:rPr lang="he-IL" sz="1800" dirty="0">
                <a:solidFill>
                  <a:schemeClr val="bg1"/>
                </a:solidFill>
              </a:rPr>
              <a:t>הפונקציה תהפוך את האות הראשונה במחרוזת התווים לאות ראשית ותחזיר את מחרוזת התווים</a:t>
            </a:r>
          </a:p>
        </p:txBody>
      </p:sp>
      <p:pic>
        <p:nvPicPr>
          <p:cNvPr id="6" name="תמונה 5">
            <a:extLst>
              <a:ext uri="{FF2B5EF4-FFF2-40B4-BE49-F238E27FC236}">
                <a16:creationId xmlns:a16="http://schemas.microsoft.com/office/drawing/2014/main" id="{D2BB482E-54BC-B954-690E-256F28DF0255}"/>
              </a:ext>
            </a:extLst>
          </p:cNvPr>
          <p:cNvPicPr>
            <a:picLocks noChangeAspect="1"/>
          </p:cNvPicPr>
          <p:nvPr/>
        </p:nvPicPr>
        <p:blipFill>
          <a:blip r:embed="rId4"/>
          <a:stretch>
            <a:fillRect/>
          </a:stretch>
        </p:blipFill>
        <p:spPr>
          <a:xfrm>
            <a:off x="446896" y="2536490"/>
            <a:ext cx="6836745" cy="1785020"/>
          </a:xfrm>
          <a:prstGeom prst="rect">
            <a:avLst/>
          </a:prstGeom>
        </p:spPr>
      </p:pic>
      <p:cxnSp>
        <p:nvCxnSpPr>
          <p:cNvPr id="8" name="מחבר: מרפקי 7">
            <a:extLst>
              <a:ext uri="{FF2B5EF4-FFF2-40B4-BE49-F238E27FC236}">
                <a16:creationId xmlns:a16="http://schemas.microsoft.com/office/drawing/2014/main" id="{C5855676-B3CF-8D6C-1B8D-4B472C1586E7}"/>
              </a:ext>
            </a:extLst>
          </p:cNvPr>
          <p:cNvCxnSpPr>
            <a:cxnSpLocks/>
          </p:cNvCxnSpPr>
          <p:nvPr/>
        </p:nvCxnSpPr>
        <p:spPr>
          <a:xfrm rot="10800000" flipV="1">
            <a:off x="5715000" y="2393615"/>
            <a:ext cx="2112308" cy="835360"/>
          </a:xfrm>
          <a:prstGeom prst="bentConnector3">
            <a:avLst>
              <a:gd name="adj1" fmla="val 100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359B3959-C0AC-6DB4-EDE6-44C6EEC81533}"/>
              </a:ext>
            </a:extLst>
          </p:cNvPr>
          <p:cNvCxnSpPr/>
          <p:nvPr/>
        </p:nvCxnSpPr>
        <p:spPr>
          <a:xfrm flipH="1">
            <a:off x="6096000" y="3634106"/>
            <a:ext cx="2087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8F342B8F-9B21-390C-AA9A-5CBB476AB6FC}"/>
              </a:ext>
            </a:extLst>
          </p:cNvPr>
          <p:cNvCxnSpPr>
            <a:cxnSpLocks/>
            <a:stCxn id="3" idx="2"/>
          </p:cNvCxnSpPr>
          <p:nvPr/>
        </p:nvCxnSpPr>
        <p:spPr>
          <a:xfrm rot="5400000" flipH="1">
            <a:off x="6163517" y="1094536"/>
            <a:ext cx="819148" cy="6802531"/>
          </a:xfrm>
          <a:prstGeom prst="bentConnector4">
            <a:avLst>
              <a:gd name="adj1" fmla="val -27907"/>
              <a:gd name="adj2" fmla="val 9994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55849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Input.jsx</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שתעטוף את הקומפוננט </a:t>
            </a:r>
            <a:r>
              <a:rPr lang="en-US" sz="2400" dirty="0" err="1">
                <a:solidFill>
                  <a:schemeClr val="bg1"/>
                </a:solidFill>
              </a:rPr>
              <a:t>TextField</a:t>
            </a:r>
            <a:r>
              <a:rPr lang="he-IL" sz="2400" dirty="0">
                <a:solidFill>
                  <a:schemeClr val="bg1"/>
                </a:solidFill>
              </a:rPr>
              <a:t> של </a:t>
            </a:r>
            <a:r>
              <a:rPr lang="en-US" sz="2400" dirty="0">
                <a:solidFill>
                  <a:schemeClr val="bg1"/>
                </a:solidFill>
              </a:rPr>
              <a:t>MUI</a:t>
            </a:r>
            <a:r>
              <a:rPr lang="he-IL" sz="2400" dirty="0">
                <a:solidFill>
                  <a:schemeClr val="bg1"/>
                </a:solidFill>
              </a:rPr>
              <a:t> ותנהל את הנתונים שיוכנסו אליה ויקלטו ממנה. </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מכונת כתיב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2718495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2350"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77125" y="123824"/>
            <a:ext cx="464427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Input.jsx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77126" y="990600"/>
            <a:ext cx="4644278" cy="574357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הקומפוננט תקבל בפרמטר:</a:t>
            </a:r>
          </a:p>
          <a:p>
            <a:pPr lvl="1"/>
            <a:r>
              <a:rPr lang="en-US" sz="1800" dirty="0">
                <a:solidFill>
                  <a:schemeClr val="bg1"/>
                </a:solidFill>
              </a:rPr>
              <a:t>variant</a:t>
            </a:r>
            <a:r>
              <a:rPr lang="he-IL" sz="1800" dirty="0">
                <a:solidFill>
                  <a:schemeClr val="bg1"/>
                </a:solidFill>
              </a:rPr>
              <a:t> – סוג העיצוב של השדה</a:t>
            </a:r>
          </a:p>
          <a:p>
            <a:pPr lvl="1"/>
            <a:r>
              <a:rPr lang="en-US" sz="1800" dirty="0">
                <a:solidFill>
                  <a:schemeClr val="bg1"/>
                </a:solidFill>
              </a:rPr>
              <a:t>label</a:t>
            </a:r>
            <a:r>
              <a:rPr lang="he-IL" sz="1800" dirty="0">
                <a:solidFill>
                  <a:schemeClr val="bg1"/>
                </a:solidFill>
              </a:rPr>
              <a:t> –השם שיופיע על תווית השדה</a:t>
            </a:r>
          </a:p>
          <a:p>
            <a:pPr lvl="1"/>
            <a:r>
              <a:rPr lang="en-US" sz="1800" dirty="0">
                <a:solidFill>
                  <a:schemeClr val="bg1"/>
                </a:solidFill>
              </a:rPr>
              <a:t>type</a:t>
            </a:r>
            <a:r>
              <a:rPr lang="he-IL" sz="1800" dirty="0">
                <a:solidFill>
                  <a:schemeClr val="bg1"/>
                </a:solidFill>
              </a:rPr>
              <a:t> –קביעת סוג אלמנט ה – </a:t>
            </a:r>
            <a:r>
              <a:rPr lang="en-US" sz="1800" dirty="0">
                <a:solidFill>
                  <a:schemeClr val="bg1"/>
                </a:solidFill>
              </a:rPr>
              <a:t>input</a:t>
            </a:r>
            <a:r>
              <a:rPr lang="he-IL" sz="1800" dirty="0">
                <a:solidFill>
                  <a:schemeClr val="bg1"/>
                </a:solidFill>
              </a:rPr>
              <a:t> שנמצא בבסיסו של הקומפוננט </a:t>
            </a:r>
            <a:r>
              <a:rPr lang="en-US" sz="1800" dirty="0" err="1">
                <a:solidFill>
                  <a:schemeClr val="bg1"/>
                </a:solidFill>
              </a:rPr>
              <a:t>TextField</a:t>
            </a:r>
            <a:endParaRPr lang="en-US" sz="1800" dirty="0">
              <a:solidFill>
                <a:schemeClr val="bg1"/>
              </a:solidFill>
            </a:endParaRPr>
          </a:p>
          <a:p>
            <a:pPr lvl="1"/>
            <a:r>
              <a:rPr lang="en-US" sz="1800" dirty="0">
                <a:solidFill>
                  <a:schemeClr val="bg1"/>
                </a:solidFill>
              </a:rPr>
              <a:t>name</a:t>
            </a:r>
            <a:r>
              <a:rPr lang="he-IL" sz="1800" dirty="0">
                <a:solidFill>
                  <a:schemeClr val="bg1"/>
                </a:solidFill>
              </a:rPr>
              <a:t> – שישמש את המאפיינים </a:t>
            </a:r>
            <a:r>
              <a:rPr lang="en-US" sz="1800" dirty="0">
                <a:solidFill>
                  <a:schemeClr val="bg1"/>
                </a:solidFill>
              </a:rPr>
              <a:t>name id value</a:t>
            </a:r>
            <a:r>
              <a:rPr lang="he-IL" sz="1800" dirty="0">
                <a:solidFill>
                  <a:schemeClr val="bg1"/>
                </a:solidFill>
              </a:rPr>
              <a:t> בזיהוי השדה</a:t>
            </a:r>
          </a:p>
          <a:p>
            <a:pPr lvl="1"/>
            <a:r>
              <a:rPr lang="en-US" sz="1800" dirty="0">
                <a:solidFill>
                  <a:schemeClr val="bg1"/>
                </a:solidFill>
              </a:rPr>
              <a:t>required</a:t>
            </a:r>
            <a:r>
              <a:rPr lang="he-IL" sz="1800" dirty="0">
                <a:solidFill>
                  <a:schemeClr val="bg1"/>
                </a:solidFill>
              </a:rPr>
              <a:t> – האם להוסיף כוכבית בתווית השם (לא מדובר על ולידציה של </a:t>
            </a:r>
            <a:r>
              <a:rPr lang="en-US" sz="1800" dirty="0">
                <a:solidFill>
                  <a:schemeClr val="bg1"/>
                </a:solidFill>
              </a:rPr>
              <a:t>HTML</a:t>
            </a:r>
            <a:r>
              <a:rPr lang="he-IL" sz="1800" dirty="0">
                <a:solidFill>
                  <a:schemeClr val="bg1"/>
                </a:solidFill>
              </a:rPr>
              <a:t> אלא רק מבחינה עיצובית אם להוסיף את הכוכבית או לא)</a:t>
            </a:r>
          </a:p>
          <a:p>
            <a:pPr lvl="1"/>
            <a:r>
              <a:rPr lang="en-US" sz="1800" dirty="0">
                <a:solidFill>
                  <a:schemeClr val="bg1"/>
                </a:solidFill>
              </a:rPr>
              <a:t>error</a:t>
            </a:r>
            <a:r>
              <a:rPr lang="he-IL" sz="1800" dirty="0">
                <a:solidFill>
                  <a:schemeClr val="bg1"/>
                </a:solidFill>
              </a:rPr>
              <a:t> – מחרוזת התווים שתוצג במאפיין </a:t>
            </a:r>
            <a:r>
              <a:rPr lang="en-US" sz="1800" dirty="0" err="1">
                <a:solidFill>
                  <a:schemeClr val="bg1"/>
                </a:solidFill>
              </a:rPr>
              <a:t>helperText</a:t>
            </a:r>
            <a:r>
              <a:rPr lang="he-IL" sz="1800" dirty="0">
                <a:solidFill>
                  <a:schemeClr val="bg1"/>
                </a:solidFill>
              </a:rPr>
              <a:t> במידה והמאפיין </a:t>
            </a:r>
            <a:r>
              <a:rPr lang="en-US" sz="1800" dirty="0">
                <a:solidFill>
                  <a:schemeClr val="bg1"/>
                </a:solidFill>
              </a:rPr>
              <a:t>error</a:t>
            </a:r>
            <a:r>
              <a:rPr lang="he-IL" sz="1800" dirty="0">
                <a:solidFill>
                  <a:schemeClr val="bg1"/>
                </a:solidFill>
              </a:rPr>
              <a:t> יהיה </a:t>
            </a:r>
            <a:r>
              <a:rPr lang="en-US" sz="1800" dirty="0">
                <a:solidFill>
                  <a:schemeClr val="bg1"/>
                </a:solidFill>
              </a:rPr>
              <a:t>true</a:t>
            </a:r>
            <a:endParaRPr lang="he-IL" sz="1800" dirty="0">
              <a:solidFill>
                <a:schemeClr val="bg1"/>
              </a:solidFill>
            </a:endParaRPr>
          </a:p>
          <a:p>
            <a:pPr lvl="1"/>
            <a:r>
              <a:rPr lang="en-US" sz="1800" dirty="0">
                <a:solidFill>
                  <a:schemeClr val="bg1"/>
                </a:solidFill>
              </a:rPr>
              <a:t>handleChange</a:t>
            </a:r>
            <a:r>
              <a:rPr lang="he-IL" sz="1800" dirty="0">
                <a:solidFill>
                  <a:schemeClr val="bg1"/>
                </a:solidFill>
              </a:rPr>
              <a:t> – מטודה שתופעל כשהאירוע </a:t>
            </a:r>
            <a:r>
              <a:rPr lang="en-US" sz="1800" dirty="0">
                <a:solidFill>
                  <a:schemeClr val="bg1"/>
                </a:solidFill>
              </a:rPr>
              <a:t>onChange</a:t>
            </a:r>
            <a:r>
              <a:rPr lang="he-IL" sz="1800" dirty="0">
                <a:solidFill>
                  <a:schemeClr val="bg1"/>
                </a:solidFill>
              </a:rPr>
              <a:t> יקרה בשדה </a:t>
            </a:r>
          </a:p>
          <a:p>
            <a:pPr lvl="1"/>
            <a:r>
              <a:rPr lang="en-US" sz="1800" dirty="0">
                <a:solidFill>
                  <a:schemeClr val="bg1"/>
                </a:solidFill>
              </a:rPr>
              <a:t>…rest</a:t>
            </a:r>
            <a:r>
              <a:rPr lang="he-IL" sz="1800" dirty="0">
                <a:solidFill>
                  <a:schemeClr val="bg1"/>
                </a:solidFill>
              </a:rPr>
              <a:t> – ניתן להעביר מאפיינים נוספים לקומפוננט </a:t>
            </a:r>
            <a:r>
              <a:rPr lang="en-US" sz="1800" dirty="0">
                <a:solidFill>
                  <a:schemeClr val="bg1"/>
                </a:solidFill>
              </a:rPr>
              <a:t>Grid</a:t>
            </a:r>
            <a:r>
              <a:rPr lang="he-IL" sz="1800" dirty="0">
                <a:solidFill>
                  <a:schemeClr val="bg1"/>
                </a:solidFill>
              </a:rPr>
              <a:t> כמו לדוגמה מאפיינים הקשורים לרספונסיביות וגודל השדה באמצעות מאפיין זה</a:t>
            </a:r>
          </a:p>
        </p:txBody>
      </p:sp>
      <p:pic>
        <p:nvPicPr>
          <p:cNvPr id="13" name="תמונה 12">
            <a:extLst>
              <a:ext uri="{FF2B5EF4-FFF2-40B4-BE49-F238E27FC236}">
                <a16:creationId xmlns:a16="http://schemas.microsoft.com/office/drawing/2014/main" id="{3D8462B8-32EF-AF65-C2C8-8D86BBB8FC0A}"/>
              </a:ext>
            </a:extLst>
          </p:cNvPr>
          <p:cNvPicPr>
            <a:picLocks noChangeAspect="1"/>
          </p:cNvPicPr>
          <p:nvPr/>
        </p:nvPicPr>
        <p:blipFill>
          <a:blip r:embed="rId4"/>
          <a:stretch>
            <a:fillRect/>
          </a:stretch>
        </p:blipFill>
        <p:spPr>
          <a:xfrm>
            <a:off x="0" y="0"/>
            <a:ext cx="6620535" cy="6858000"/>
          </a:xfrm>
          <a:prstGeom prst="rect">
            <a:avLst/>
          </a:prstGeom>
        </p:spPr>
      </p:pic>
      <p:cxnSp>
        <p:nvCxnSpPr>
          <p:cNvPr id="15" name="מחבר: מרפקי 14">
            <a:extLst>
              <a:ext uri="{FF2B5EF4-FFF2-40B4-BE49-F238E27FC236}">
                <a16:creationId xmlns:a16="http://schemas.microsoft.com/office/drawing/2014/main" id="{2B858C5C-2658-94BB-771F-FA3E1A04BE7A}"/>
              </a:ext>
            </a:extLst>
          </p:cNvPr>
          <p:cNvCxnSpPr/>
          <p:nvPr/>
        </p:nvCxnSpPr>
        <p:spPr>
          <a:xfrm rot="10800000" flipV="1">
            <a:off x="2971800" y="1485900"/>
            <a:ext cx="5505450" cy="2038350"/>
          </a:xfrm>
          <a:prstGeom prst="bentConnector3">
            <a:avLst>
              <a:gd name="adj1" fmla="val 328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798F323A-435F-16E4-4733-83EC07189CD8}"/>
              </a:ext>
            </a:extLst>
          </p:cNvPr>
          <p:cNvCxnSpPr/>
          <p:nvPr/>
        </p:nvCxnSpPr>
        <p:spPr>
          <a:xfrm rot="10800000" flipV="1">
            <a:off x="4714875" y="1809750"/>
            <a:ext cx="3409950" cy="1885950"/>
          </a:xfrm>
          <a:prstGeom prst="bentConnector3">
            <a:avLst>
              <a:gd name="adj1" fmla="val 396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B15F65D4-F911-7E2F-648B-23C481EF7FE3}"/>
              </a:ext>
            </a:extLst>
          </p:cNvPr>
          <p:cNvCxnSpPr/>
          <p:nvPr/>
        </p:nvCxnSpPr>
        <p:spPr>
          <a:xfrm rot="10800000" flipV="1">
            <a:off x="2447926" y="2352675"/>
            <a:ext cx="5934075" cy="1581150"/>
          </a:xfrm>
          <a:prstGeom prst="bentConnector3">
            <a:avLst>
              <a:gd name="adj1" fmla="val 249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AFDA10F-768F-D470-9B30-53801665E538}"/>
              </a:ext>
            </a:extLst>
          </p:cNvPr>
          <p:cNvCxnSpPr/>
          <p:nvPr/>
        </p:nvCxnSpPr>
        <p:spPr>
          <a:xfrm rot="10800000" flipV="1">
            <a:off x="2295526" y="2933699"/>
            <a:ext cx="7229475" cy="1190625"/>
          </a:xfrm>
          <a:prstGeom prst="bentConnector3">
            <a:avLst>
              <a:gd name="adj1" fmla="val 343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C30B0BE5-4529-7EB3-427F-E3FC875DD112}"/>
              </a:ext>
            </a:extLst>
          </p:cNvPr>
          <p:cNvCxnSpPr/>
          <p:nvPr/>
        </p:nvCxnSpPr>
        <p:spPr>
          <a:xfrm rot="10800000" flipV="1">
            <a:off x="3181350" y="3933825"/>
            <a:ext cx="6686550" cy="857249"/>
          </a:xfrm>
          <a:prstGeom prst="bentConnector3">
            <a:avLst>
              <a:gd name="adj1" fmla="val 401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ABCCB84E-C5E0-E359-8309-4CAACD302471}"/>
              </a:ext>
            </a:extLst>
          </p:cNvPr>
          <p:cNvCxnSpPr/>
          <p:nvPr/>
        </p:nvCxnSpPr>
        <p:spPr>
          <a:xfrm rot="10800000" flipV="1">
            <a:off x="3076575" y="4781549"/>
            <a:ext cx="7753350" cy="219075"/>
          </a:xfrm>
          <a:prstGeom prst="bentConnector3">
            <a:avLst>
              <a:gd name="adj1" fmla="val 457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9D37E822-484F-4B63-2BAF-CA5917950DCB}"/>
              </a:ext>
            </a:extLst>
          </p:cNvPr>
          <p:cNvCxnSpPr/>
          <p:nvPr/>
        </p:nvCxnSpPr>
        <p:spPr>
          <a:xfrm rot="10800000" flipV="1">
            <a:off x="3524250" y="5314950"/>
            <a:ext cx="4724400" cy="133350"/>
          </a:xfrm>
          <a:prstGeom prst="bentConnector3">
            <a:avLst>
              <a:gd name="adj1" fmla="val 2701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0379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736541"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897905" y="460842"/>
            <a:ext cx="4294095" cy="777408"/>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Input PropTypes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897905" y="1238250"/>
            <a:ext cx="4294095" cy="453372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נוודא שהקומפוננט מקבלת את הפרמטרים שהיא צריכה כדי שהלוגיקה שלה תפעל כראוי</a:t>
            </a:r>
          </a:p>
          <a:p>
            <a:r>
              <a:rPr lang="he-IL" sz="2000" dirty="0">
                <a:solidFill>
                  <a:schemeClr val="bg1"/>
                </a:solidFill>
              </a:rPr>
              <a:t>סוגי ערכים לפרמטרים:</a:t>
            </a:r>
          </a:p>
          <a:p>
            <a:pPr lvl="1"/>
            <a:r>
              <a:rPr lang="en-US" sz="1800" dirty="0">
                <a:solidFill>
                  <a:schemeClr val="bg1"/>
                </a:solidFill>
              </a:rPr>
              <a:t>name</a:t>
            </a:r>
            <a:r>
              <a:rPr lang="he-IL" sz="1800" dirty="0">
                <a:solidFill>
                  <a:schemeClr val="bg1"/>
                </a:solidFill>
              </a:rPr>
              <a:t> –מסוג של מחרוזת תווים ושדה חובה</a:t>
            </a:r>
          </a:p>
          <a:p>
            <a:pPr lvl="1"/>
            <a:r>
              <a:rPr lang="en-US" sz="1800" dirty="0">
                <a:solidFill>
                  <a:schemeClr val="bg1"/>
                </a:solidFill>
              </a:rPr>
              <a:t>required</a:t>
            </a:r>
            <a:r>
              <a:rPr lang="he-IL" sz="1800" dirty="0">
                <a:solidFill>
                  <a:schemeClr val="bg1"/>
                </a:solidFill>
              </a:rPr>
              <a:t> – ערך בוליאני ושדה חובה</a:t>
            </a:r>
          </a:p>
          <a:p>
            <a:pPr lvl="1"/>
            <a:r>
              <a:rPr lang="en-US" sz="1800" dirty="0">
                <a:solidFill>
                  <a:schemeClr val="bg1"/>
                </a:solidFill>
              </a:rPr>
              <a:t>type</a:t>
            </a:r>
            <a:r>
              <a:rPr lang="he-IL" sz="1800" dirty="0">
                <a:solidFill>
                  <a:schemeClr val="bg1"/>
                </a:solidFill>
              </a:rPr>
              <a:t> – מחרוזת תווים ושדה חובה</a:t>
            </a:r>
          </a:p>
          <a:p>
            <a:pPr lvl="1"/>
            <a:r>
              <a:rPr lang="en-US" sz="1800" dirty="0">
                <a:solidFill>
                  <a:schemeClr val="bg1"/>
                </a:solidFill>
              </a:rPr>
              <a:t>error</a:t>
            </a:r>
            <a:r>
              <a:rPr lang="he-IL" sz="1800" dirty="0">
                <a:solidFill>
                  <a:schemeClr val="bg1"/>
                </a:solidFill>
              </a:rPr>
              <a:t> – מחרוזת תווים</a:t>
            </a:r>
          </a:p>
          <a:p>
            <a:pPr lvl="1"/>
            <a:r>
              <a:rPr lang="en-US" sz="1800" dirty="0">
                <a:solidFill>
                  <a:schemeClr val="bg1"/>
                </a:solidFill>
              </a:rPr>
              <a:t>handleChange</a:t>
            </a:r>
            <a:r>
              <a:rPr lang="he-IL" sz="1800" dirty="0">
                <a:solidFill>
                  <a:schemeClr val="bg1"/>
                </a:solidFill>
              </a:rPr>
              <a:t> – פונקציה ושדה חובה</a:t>
            </a:r>
          </a:p>
          <a:p>
            <a:pPr lvl="1"/>
            <a:r>
              <a:rPr lang="en-US" sz="1800" dirty="0">
                <a:solidFill>
                  <a:schemeClr val="bg1"/>
                </a:solidFill>
              </a:rPr>
              <a:t>variant</a:t>
            </a:r>
            <a:r>
              <a:rPr lang="he-IL" sz="1800" dirty="0">
                <a:solidFill>
                  <a:schemeClr val="bg1"/>
                </a:solidFill>
              </a:rPr>
              <a:t> – מחרוזת תווים ושדה חובה</a:t>
            </a:r>
          </a:p>
          <a:p>
            <a:pPr lvl="1"/>
            <a:r>
              <a:rPr lang="en-US" sz="1800" dirty="0">
                <a:solidFill>
                  <a:schemeClr val="bg1"/>
                </a:solidFill>
              </a:rPr>
              <a:t>data</a:t>
            </a:r>
            <a:r>
              <a:rPr lang="he-IL" sz="1800" dirty="0">
                <a:solidFill>
                  <a:schemeClr val="bg1"/>
                </a:solidFill>
              </a:rPr>
              <a:t> – אובייקט</a:t>
            </a:r>
          </a:p>
          <a:p>
            <a:r>
              <a:rPr lang="he-IL" sz="2000" dirty="0">
                <a:solidFill>
                  <a:schemeClr val="bg1"/>
                </a:solidFill>
              </a:rPr>
              <a:t>ערכים דיפולטיביים ל </a:t>
            </a:r>
            <a:r>
              <a:rPr lang="en-US" sz="1800" dirty="0">
                <a:solidFill>
                  <a:schemeClr val="bg1"/>
                </a:solidFill>
              </a:rPr>
              <a:t>required</a:t>
            </a:r>
            <a:r>
              <a:rPr lang="he-IL" sz="1800" dirty="0">
                <a:solidFill>
                  <a:schemeClr val="bg1"/>
                </a:solidFill>
              </a:rPr>
              <a:t> </a:t>
            </a:r>
            <a:r>
              <a:rPr lang="en-US" sz="1800" dirty="0">
                <a:solidFill>
                  <a:schemeClr val="bg1"/>
                </a:solidFill>
              </a:rPr>
              <a:t>type variant</a:t>
            </a:r>
            <a:endParaRPr lang="he-IL" sz="1800" dirty="0">
              <a:solidFill>
                <a:schemeClr val="bg1"/>
              </a:solidFill>
            </a:endParaRPr>
          </a:p>
        </p:txBody>
      </p:sp>
      <p:pic>
        <p:nvPicPr>
          <p:cNvPr id="6" name="תמונה 5">
            <a:extLst>
              <a:ext uri="{FF2B5EF4-FFF2-40B4-BE49-F238E27FC236}">
                <a16:creationId xmlns:a16="http://schemas.microsoft.com/office/drawing/2014/main" id="{DEC23D2C-4B88-DBC4-DD5D-0042931F6EC4}"/>
              </a:ext>
            </a:extLst>
          </p:cNvPr>
          <p:cNvPicPr>
            <a:picLocks noChangeAspect="1"/>
          </p:cNvPicPr>
          <p:nvPr/>
        </p:nvPicPr>
        <p:blipFill>
          <a:blip r:embed="rId4"/>
          <a:stretch>
            <a:fillRect/>
          </a:stretch>
        </p:blipFill>
        <p:spPr>
          <a:xfrm>
            <a:off x="1389729" y="1086029"/>
            <a:ext cx="4948928" cy="4685942"/>
          </a:xfrm>
          <a:prstGeom prst="rect">
            <a:avLst/>
          </a:prstGeom>
        </p:spPr>
      </p:pic>
      <p:sp>
        <p:nvSpPr>
          <p:cNvPr id="23" name="סוגר מסולסל ימני 22">
            <a:extLst>
              <a:ext uri="{FF2B5EF4-FFF2-40B4-BE49-F238E27FC236}">
                <a16:creationId xmlns:a16="http://schemas.microsoft.com/office/drawing/2014/main" id="{01ECB5AD-69A1-9F0D-55B5-F26035008BF0}"/>
              </a:ext>
            </a:extLst>
          </p:cNvPr>
          <p:cNvSpPr/>
          <p:nvPr/>
        </p:nvSpPr>
        <p:spPr>
          <a:xfrm>
            <a:off x="5791200" y="1152704"/>
            <a:ext cx="304800" cy="2419171"/>
          </a:xfrm>
          <a:prstGeom prst="rightBrace">
            <a:avLst>
              <a:gd name="adj1" fmla="val 23258"/>
              <a:gd name="adj2" fmla="val 49606"/>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5" name="מחבר ישר 24">
            <a:extLst>
              <a:ext uri="{FF2B5EF4-FFF2-40B4-BE49-F238E27FC236}">
                <a16:creationId xmlns:a16="http://schemas.microsoft.com/office/drawing/2014/main" id="{00D893A3-EEB0-7244-523F-6363DEAA09DF}"/>
              </a:ext>
            </a:extLst>
          </p:cNvPr>
          <p:cNvCxnSpPr>
            <a:stCxn id="23" idx="1"/>
          </p:cNvCxnSpPr>
          <p:nvPr/>
        </p:nvCxnSpPr>
        <p:spPr>
          <a:xfrm flipV="1">
            <a:off x="6096000" y="2352675"/>
            <a:ext cx="3448050" cy="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AA54E616-4AEB-48D6-9283-762DABB9A56D}"/>
              </a:ext>
            </a:extLst>
          </p:cNvPr>
          <p:cNvCxnSpPr/>
          <p:nvPr/>
        </p:nvCxnSpPr>
        <p:spPr>
          <a:xfrm rot="10800000">
            <a:off x="4657725" y="3990975"/>
            <a:ext cx="3638550" cy="1238250"/>
          </a:xfrm>
          <a:prstGeom prst="bentConnector3">
            <a:avLst>
              <a:gd name="adj1" fmla="val 3691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4217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535118" y="1937548"/>
            <a:ext cx="4209475" cy="2982897"/>
          </a:xfrm>
        </p:spPr>
        <p:txBody>
          <a:bodyPr>
            <a:normAutofit/>
          </a:bodyPr>
          <a:lstStyle/>
          <a:p>
            <a:pPr algn="l" rtl="0"/>
            <a:r>
              <a:rPr lang="en-US" sz="3200" dirty="0">
                <a:solidFill>
                  <a:schemeClr val="bg1"/>
                </a:solidFill>
                <a:latin typeface="Verdana Pro Black" panose="020B0A04030504040204" pitchFamily="34" charset="0"/>
                <a:cs typeface="Aharoni" panose="02010803020104030203" pitchFamily="2" charset="-79"/>
              </a:rPr>
              <a:t>FormButton.jsx</a:t>
            </a:r>
            <a:endParaRPr lang="en-US" sz="16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שתשתמש בעיצוב של הקומפוננט </a:t>
            </a:r>
            <a:r>
              <a:rPr lang="en-US" sz="2400" dirty="0">
                <a:solidFill>
                  <a:schemeClr val="bg1"/>
                </a:solidFill>
              </a:rPr>
              <a:t>Button</a:t>
            </a:r>
            <a:r>
              <a:rPr lang="he-IL" sz="2400" dirty="0">
                <a:solidFill>
                  <a:schemeClr val="bg1"/>
                </a:solidFill>
              </a:rPr>
              <a:t> של </a:t>
            </a:r>
            <a:r>
              <a:rPr lang="en-US" sz="2400" dirty="0">
                <a:solidFill>
                  <a:schemeClr val="bg1"/>
                </a:solidFill>
              </a:rPr>
              <a:t>MUI</a:t>
            </a:r>
            <a:r>
              <a:rPr lang="he-IL" sz="2400" dirty="0">
                <a:solidFill>
                  <a:schemeClr val="bg1"/>
                </a:solidFill>
              </a:rPr>
              <a:t> ותקבע אם יהיה ניתן ללחוץ על הכפתור או לא. דבר שיכול להוביל לשליחת הטופס או הפעלת האירוע </a:t>
            </a:r>
            <a:r>
              <a:rPr lang="en-US" sz="2400" dirty="0">
                <a:solidFill>
                  <a:schemeClr val="bg1"/>
                </a:solidFill>
              </a:rPr>
              <a:t>onSubmit</a:t>
            </a:r>
            <a:r>
              <a:rPr lang="he-IL" sz="2400" dirty="0">
                <a:solidFill>
                  <a:schemeClr val="bg1"/>
                </a:solidFill>
              </a:rPr>
              <a:t> בטופס</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723" y="2910950"/>
            <a:ext cx="1047750" cy="1104900"/>
            <a:chOff x="385766" y="2800350"/>
            <a:chExt cx="1047750" cy="1104900"/>
          </a:xfrm>
        </p:grpSpPr>
        <p:pic>
          <p:nvPicPr>
            <p:cNvPr id="8" name="גרפיקה 7" descr="שינויים והתאמו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8182986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886287"/>
            <a:ext cx="4673038" cy="964267"/>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FormBotton.jsx</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1850554"/>
            <a:ext cx="4673037" cy="411524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הקומפוננט תקבל כפרמטרים:</a:t>
            </a:r>
          </a:p>
          <a:p>
            <a:pPr lvl="1"/>
            <a:r>
              <a:rPr lang="en-US" sz="1600" dirty="0">
                <a:solidFill>
                  <a:schemeClr val="bg1"/>
                </a:solidFill>
              </a:rPr>
              <a:t>variant</a:t>
            </a:r>
            <a:r>
              <a:rPr lang="he-IL" sz="1600" dirty="0">
                <a:solidFill>
                  <a:schemeClr val="bg1"/>
                </a:solidFill>
              </a:rPr>
              <a:t> – מחרוזת תווים שתקבע את עיצוב הכפתור</a:t>
            </a:r>
          </a:p>
          <a:p>
            <a:pPr lvl="1"/>
            <a:r>
              <a:rPr lang="en-US" sz="1600" dirty="0">
                <a:solidFill>
                  <a:schemeClr val="bg1"/>
                </a:solidFill>
              </a:rPr>
              <a:t>component</a:t>
            </a:r>
            <a:r>
              <a:rPr lang="he-IL" sz="1600" dirty="0">
                <a:solidFill>
                  <a:schemeClr val="bg1"/>
                </a:solidFill>
              </a:rPr>
              <a:t> – אלמנט ה – </a:t>
            </a:r>
            <a:r>
              <a:rPr lang="en-US" sz="1600" dirty="0">
                <a:solidFill>
                  <a:schemeClr val="bg1"/>
                </a:solidFill>
              </a:rPr>
              <a:t>HTML</a:t>
            </a:r>
            <a:r>
              <a:rPr lang="he-IL" sz="1600" dirty="0">
                <a:solidFill>
                  <a:schemeClr val="bg1"/>
                </a:solidFill>
              </a:rPr>
              <a:t> </a:t>
            </a:r>
          </a:p>
          <a:p>
            <a:pPr lvl="1"/>
            <a:r>
              <a:rPr lang="en-US" sz="1600" dirty="0">
                <a:solidFill>
                  <a:schemeClr val="bg1"/>
                </a:solidFill>
              </a:rPr>
              <a:t>size</a:t>
            </a:r>
            <a:r>
              <a:rPr lang="he-IL" sz="1600" dirty="0">
                <a:solidFill>
                  <a:schemeClr val="bg1"/>
                </a:solidFill>
              </a:rPr>
              <a:t> – מחרוזת תווים שתקבע את גודל הכפתור</a:t>
            </a:r>
          </a:p>
          <a:p>
            <a:pPr lvl="1"/>
            <a:r>
              <a:rPr lang="en-US" sz="1600" dirty="0">
                <a:solidFill>
                  <a:schemeClr val="bg1"/>
                </a:solidFill>
              </a:rPr>
              <a:t>color</a:t>
            </a:r>
            <a:r>
              <a:rPr lang="he-IL" sz="1600" dirty="0">
                <a:solidFill>
                  <a:schemeClr val="bg1"/>
                </a:solidFill>
              </a:rPr>
              <a:t> – מחרוזת תווים שתקבע את צבע הכפתור</a:t>
            </a:r>
          </a:p>
          <a:p>
            <a:pPr lvl="1"/>
            <a:r>
              <a:rPr lang="en-US" sz="1600" dirty="0">
                <a:solidFill>
                  <a:schemeClr val="bg1"/>
                </a:solidFill>
              </a:rPr>
              <a:t>onClick</a:t>
            </a:r>
            <a:r>
              <a:rPr lang="he-IL" sz="1600" dirty="0">
                <a:solidFill>
                  <a:schemeClr val="bg1"/>
                </a:solidFill>
              </a:rPr>
              <a:t> – פרמטר מסוג פונקציית </a:t>
            </a:r>
            <a:r>
              <a:rPr lang="en-US" sz="1600" dirty="0">
                <a:solidFill>
                  <a:schemeClr val="bg1"/>
                </a:solidFill>
              </a:rPr>
              <a:t>callback</a:t>
            </a:r>
            <a:r>
              <a:rPr lang="he-IL" sz="1600" dirty="0">
                <a:solidFill>
                  <a:schemeClr val="bg1"/>
                </a:solidFill>
              </a:rPr>
              <a:t> שתופעל כאשר האירוע </a:t>
            </a:r>
            <a:r>
              <a:rPr lang="en-US" sz="1600" dirty="0">
                <a:solidFill>
                  <a:schemeClr val="bg1"/>
                </a:solidFill>
              </a:rPr>
              <a:t>onClick</a:t>
            </a:r>
            <a:r>
              <a:rPr lang="he-IL" sz="1600" dirty="0">
                <a:solidFill>
                  <a:schemeClr val="bg1"/>
                </a:solidFill>
              </a:rPr>
              <a:t> על הכפתור יקרה</a:t>
            </a:r>
          </a:p>
          <a:p>
            <a:pPr lvl="1"/>
            <a:r>
              <a:rPr lang="en-US" sz="1600" dirty="0">
                <a:solidFill>
                  <a:schemeClr val="bg1"/>
                </a:solidFill>
              </a:rPr>
              <a:t>disabled</a:t>
            </a:r>
            <a:r>
              <a:rPr lang="he-IL" sz="1600" dirty="0">
                <a:solidFill>
                  <a:schemeClr val="bg1"/>
                </a:solidFill>
              </a:rPr>
              <a:t> – פרמטר בוליאני שיקבע אם הכפתור יהיה מושבת או לא</a:t>
            </a:r>
          </a:p>
          <a:p>
            <a:pPr lvl="1"/>
            <a:r>
              <a:rPr lang="en-US" sz="1600" dirty="0">
                <a:solidFill>
                  <a:schemeClr val="bg1"/>
                </a:solidFill>
              </a:rPr>
              <a:t>node</a:t>
            </a:r>
            <a:r>
              <a:rPr lang="he-IL" sz="1600" dirty="0">
                <a:solidFill>
                  <a:schemeClr val="bg1"/>
                </a:solidFill>
              </a:rPr>
              <a:t> – מחרוזת תווים/ </a:t>
            </a:r>
            <a:r>
              <a:rPr lang="en-US" sz="1600" dirty="0">
                <a:solidFill>
                  <a:schemeClr val="bg1"/>
                </a:solidFill>
              </a:rPr>
              <a:t>element</a:t>
            </a:r>
            <a:r>
              <a:rPr lang="he-IL" sz="1600" dirty="0">
                <a:solidFill>
                  <a:schemeClr val="bg1"/>
                </a:solidFill>
              </a:rPr>
              <a:t>/ </a:t>
            </a:r>
            <a:r>
              <a:rPr lang="en-US" sz="1600" dirty="0">
                <a:solidFill>
                  <a:schemeClr val="bg1"/>
                </a:solidFill>
              </a:rPr>
              <a:t>component</a:t>
            </a:r>
            <a:r>
              <a:rPr lang="he-IL" sz="1600" dirty="0">
                <a:solidFill>
                  <a:schemeClr val="bg1"/>
                </a:solidFill>
              </a:rPr>
              <a:t> שיהוו הכיתוב על הכפתור</a:t>
            </a:r>
          </a:p>
          <a:p>
            <a:r>
              <a:rPr lang="he-IL" sz="2000" dirty="0">
                <a:solidFill>
                  <a:schemeClr val="bg1"/>
                </a:solidFill>
              </a:rPr>
              <a:t>נוסיף את מאפיין </a:t>
            </a:r>
            <a:r>
              <a:rPr lang="en-US" sz="2000" dirty="0">
                <a:solidFill>
                  <a:schemeClr val="bg1"/>
                </a:solidFill>
              </a:rPr>
              <a:t>fullWidth</a:t>
            </a:r>
            <a:r>
              <a:rPr lang="he-IL" sz="2000" dirty="0">
                <a:solidFill>
                  <a:schemeClr val="bg1"/>
                </a:solidFill>
              </a:rPr>
              <a:t> כדי שהכפתור יתפוס את כל רוחב המיכל שנקבע לו</a:t>
            </a:r>
            <a:endParaRPr lang="he-IL" sz="1600" dirty="0">
              <a:solidFill>
                <a:schemeClr val="bg1"/>
              </a:solidFill>
            </a:endParaRPr>
          </a:p>
        </p:txBody>
      </p:sp>
      <p:pic>
        <p:nvPicPr>
          <p:cNvPr id="9" name="תמונה 8">
            <a:extLst>
              <a:ext uri="{FF2B5EF4-FFF2-40B4-BE49-F238E27FC236}">
                <a16:creationId xmlns:a16="http://schemas.microsoft.com/office/drawing/2014/main" id="{18B6F9E4-A31E-7BD3-A0BA-7C3414D1E24C}"/>
              </a:ext>
            </a:extLst>
          </p:cNvPr>
          <p:cNvPicPr>
            <a:picLocks noChangeAspect="1"/>
          </p:cNvPicPr>
          <p:nvPr/>
        </p:nvPicPr>
        <p:blipFill>
          <a:blip r:embed="rId4"/>
          <a:stretch>
            <a:fillRect/>
          </a:stretch>
        </p:blipFill>
        <p:spPr>
          <a:xfrm>
            <a:off x="806254" y="210844"/>
            <a:ext cx="5764838" cy="6436311"/>
          </a:xfrm>
          <a:prstGeom prst="rect">
            <a:avLst/>
          </a:prstGeom>
        </p:spPr>
      </p:pic>
      <p:sp>
        <p:nvSpPr>
          <p:cNvPr id="12" name="סוגר מסולסל ימני 11">
            <a:extLst>
              <a:ext uri="{FF2B5EF4-FFF2-40B4-BE49-F238E27FC236}">
                <a16:creationId xmlns:a16="http://schemas.microsoft.com/office/drawing/2014/main" id="{D0C6EE8D-E729-80F7-1DA9-E096C79511F0}"/>
              </a:ext>
            </a:extLst>
          </p:cNvPr>
          <p:cNvSpPr/>
          <p:nvPr/>
        </p:nvSpPr>
        <p:spPr>
          <a:xfrm>
            <a:off x="2840854" y="1961965"/>
            <a:ext cx="204187" cy="1467035"/>
          </a:xfrm>
          <a:prstGeom prst="rightBrace">
            <a:avLst>
              <a:gd name="adj1" fmla="val 5311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4" name="מחבר: מרפקי 13">
            <a:extLst>
              <a:ext uri="{FF2B5EF4-FFF2-40B4-BE49-F238E27FC236}">
                <a16:creationId xmlns:a16="http://schemas.microsoft.com/office/drawing/2014/main" id="{D6001EAC-6213-5EE0-EE57-A4BE9855FAC6}"/>
              </a:ext>
            </a:extLst>
          </p:cNvPr>
          <p:cNvCxnSpPr>
            <a:stCxn id="12" idx="1"/>
            <a:endCxn id="3" idx="1"/>
          </p:cNvCxnSpPr>
          <p:nvPr/>
        </p:nvCxnSpPr>
        <p:spPr>
          <a:xfrm rot="10800000" flipH="1" flipV="1">
            <a:off x="3045040" y="2695483"/>
            <a:ext cx="4332303" cy="1212692"/>
          </a:xfrm>
          <a:prstGeom prst="bentConnector3">
            <a:avLst>
              <a:gd name="adj1" fmla="val 91444"/>
            </a:avLst>
          </a:prstGeom>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639CCB30-73C7-AA81-803B-1AE58B4016F3}"/>
              </a:ext>
            </a:extLst>
          </p:cNvPr>
          <p:cNvCxnSpPr/>
          <p:nvPr/>
        </p:nvCxnSpPr>
        <p:spPr>
          <a:xfrm rot="10800000" flipV="1">
            <a:off x="3116063" y="5326602"/>
            <a:ext cx="4536489" cy="310718"/>
          </a:xfrm>
          <a:prstGeom prst="bentConnector3">
            <a:avLst>
              <a:gd name="adj1" fmla="val 1301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5861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640888"/>
            <a:ext cx="4673038" cy="1084556"/>
          </a:xfrm>
        </p:spPr>
        <p:txBody>
          <a:bodyPr>
            <a:noAutofit/>
          </a:bodyPr>
          <a:lstStyle/>
          <a:p>
            <a:pPr algn="ctr"/>
            <a:r>
              <a:rPr lang="en-US" sz="2800" u="sng" dirty="0" err="1">
                <a:solidFill>
                  <a:schemeClr val="bg1"/>
                </a:solidFill>
                <a:latin typeface="Arial Black" panose="020B0A04020102020204" pitchFamily="34" charset="0"/>
                <a:cs typeface="Aharoni" panose="02010803020104030203" pitchFamily="2" charset="-79"/>
              </a:rPr>
              <a:t>FormBotton</a:t>
            </a:r>
            <a:r>
              <a:rPr lang="en-US" sz="2800" u="sng" dirty="0">
                <a:solidFill>
                  <a:schemeClr val="bg1"/>
                </a:solidFill>
                <a:latin typeface="Arial Black" panose="020B0A04020102020204" pitchFamily="34" charset="0"/>
                <a:cs typeface="Aharoni" panose="02010803020104030203" pitchFamily="2" charset="-79"/>
              </a:rPr>
              <a:t> PropTypes &amp; defaultProps</a:t>
            </a:r>
            <a:endParaRPr lang="he-IL" sz="2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725444"/>
            <a:ext cx="4673037" cy="234370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בחלק זה נקבע את סוג הערכים שהמפתחות באובייקט ה – </a:t>
            </a:r>
            <a:r>
              <a:rPr lang="en-US" sz="2000" dirty="0">
                <a:solidFill>
                  <a:schemeClr val="bg1"/>
                </a:solidFill>
              </a:rPr>
              <a:t>props</a:t>
            </a:r>
            <a:r>
              <a:rPr lang="he-IL" sz="2000" dirty="0">
                <a:solidFill>
                  <a:schemeClr val="bg1"/>
                </a:solidFill>
              </a:rPr>
              <a:t> יקבלו</a:t>
            </a:r>
          </a:p>
          <a:p>
            <a:r>
              <a:rPr lang="he-IL" sz="2000" dirty="0">
                <a:solidFill>
                  <a:schemeClr val="bg1"/>
                </a:solidFill>
              </a:rPr>
              <a:t>בחלק זה נעברי ערכים דיפולטיביים למפתחות באובייקט ה – </a:t>
            </a:r>
            <a:r>
              <a:rPr lang="en-US" sz="2000" dirty="0">
                <a:solidFill>
                  <a:schemeClr val="bg1"/>
                </a:solidFill>
              </a:rPr>
              <a:t>props</a:t>
            </a:r>
            <a:endParaRPr lang="he-IL" sz="2000" dirty="0">
              <a:solidFill>
                <a:schemeClr val="bg1"/>
              </a:solidFill>
            </a:endParaRPr>
          </a:p>
          <a:p>
            <a:r>
              <a:rPr lang="he-IL" sz="2000" dirty="0">
                <a:solidFill>
                  <a:schemeClr val="bg1"/>
                </a:solidFill>
              </a:rPr>
              <a:t>לבסוף נעטוף את ייצוא הקומפוננט במטודת </a:t>
            </a:r>
            <a:r>
              <a:rPr lang="en-US" sz="2000" dirty="0" err="1">
                <a:solidFill>
                  <a:schemeClr val="bg1"/>
                </a:solidFill>
              </a:rPr>
              <a:t>React.memo</a:t>
            </a:r>
            <a:r>
              <a:rPr lang="he-IL" sz="2000" dirty="0">
                <a:solidFill>
                  <a:schemeClr val="bg1"/>
                </a:solidFill>
              </a:rPr>
              <a:t> על מנת שהפונקציות שיועברו אליה יעברו תהליך של </a:t>
            </a:r>
            <a:r>
              <a:rPr lang="en-US" sz="2000" dirty="0">
                <a:solidFill>
                  <a:schemeClr val="bg1"/>
                </a:solidFill>
              </a:rPr>
              <a:t>memoization</a:t>
            </a:r>
            <a:endParaRPr lang="he-IL" sz="2000" dirty="0">
              <a:solidFill>
                <a:schemeClr val="bg1"/>
              </a:solidFill>
            </a:endParaRPr>
          </a:p>
          <a:p>
            <a:endParaRPr lang="he-IL" sz="1600" dirty="0">
              <a:solidFill>
                <a:schemeClr val="bg1"/>
              </a:solidFill>
            </a:endParaRPr>
          </a:p>
        </p:txBody>
      </p:sp>
      <p:pic>
        <p:nvPicPr>
          <p:cNvPr id="17" name="תמונה 16">
            <a:extLst>
              <a:ext uri="{FF2B5EF4-FFF2-40B4-BE49-F238E27FC236}">
                <a16:creationId xmlns:a16="http://schemas.microsoft.com/office/drawing/2014/main" id="{E22F1B54-4DBA-7C2A-EBD0-D91AB3EE2E08}"/>
              </a:ext>
            </a:extLst>
          </p:cNvPr>
          <p:cNvPicPr>
            <a:picLocks noChangeAspect="1"/>
          </p:cNvPicPr>
          <p:nvPr/>
        </p:nvPicPr>
        <p:blipFill>
          <a:blip r:embed="rId4"/>
          <a:stretch>
            <a:fillRect/>
          </a:stretch>
        </p:blipFill>
        <p:spPr>
          <a:xfrm>
            <a:off x="1315119" y="780681"/>
            <a:ext cx="4820323" cy="5010849"/>
          </a:xfrm>
          <a:prstGeom prst="rect">
            <a:avLst/>
          </a:prstGeom>
        </p:spPr>
      </p:pic>
      <p:sp>
        <p:nvSpPr>
          <p:cNvPr id="5" name="סוגר מסולסל ימני 4">
            <a:extLst>
              <a:ext uri="{FF2B5EF4-FFF2-40B4-BE49-F238E27FC236}">
                <a16:creationId xmlns:a16="http://schemas.microsoft.com/office/drawing/2014/main" id="{4D1249A5-1A39-4D90-D853-00539AD5D395}"/>
              </a:ext>
            </a:extLst>
          </p:cNvPr>
          <p:cNvSpPr/>
          <p:nvPr/>
        </p:nvSpPr>
        <p:spPr>
          <a:xfrm>
            <a:off x="5091605" y="1066470"/>
            <a:ext cx="452761" cy="2076225"/>
          </a:xfrm>
          <a:prstGeom prst="rightBrace">
            <a:avLst>
              <a:gd name="adj1" fmla="val 4166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סוגר מסולסל ימני 5">
            <a:extLst>
              <a:ext uri="{FF2B5EF4-FFF2-40B4-BE49-F238E27FC236}">
                <a16:creationId xmlns:a16="http://schemas.microsoft.com/office/drawing/2014/main" id="{4782AE45-F429-A1EC-8FA4-E5A234E5CE9C}"/>
              </a:ext>
            </a:extLst>
          </p:cNvPr>
          <p:cNvSpPr/>
          <p:nvPr/>
        </p:nvSpPr>
        <p:spPr>
          <a:xfrm>
            <a:off x="5140171" y="3428999"/>
            <a:ext cx="159798" cy="1640151"/>
          </a:xfrm>
          <a:prstGeom prst="rightBrace">
            <a:avLst>
              <a:gd name="adj1" fmla="val 13549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8" name="מחבר: מרפקי 7">
            <a:extLst>
              <a:ext uri="{FF2B5EF4-FFF2-40B4-BE49-F238E27FC236}">
                <a16:creationId xmlns:a16="http://schemas.microsoft.com/office/drawing/2014/main" id="{3CF20F9E-7DE3-AF5F-8C2C-F2E11EC0E2DE}"/>
              </a:ext>
            </a:extLst>
          </p:cNvPr>
          <p:cNvCxnSpPr>
            <a:endCxn id="5" idx="1"/>
          </p:cNvCxnSpPr>
          <p:nvPr/>
        </p:nvCxnSpPr>
        <p:spPr>
          <a:xfrm rot="10800000">
            <a:off x="5544366" y="2104008"/>
            <a:ext cx="1903998" cy="80786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7E7D7567-451C-C04F-B693-09B42FA0BBD9}"/>
              </a:ext>
            </a:extLst>
          </p:cNvPr>
          <p:cNvCxnSpPr>
            <a:stCxn id="6" idx="1"/>
          </p:cNvCxnSpPr>
          <p:nvPr/>
        </p:nvCxnSpPr>
        <p:spPr>
          <a:xfrm>
            <a:off x="5299969" y="4249075"/>
            <a:ext cx="2219417" cy="12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1BD53215-0665-848C-DC0D-32804BFC00AA}"/>
              </a:ext>
            </a:extLst>
          </p:cNvPr>
          <p:cNvCxnSpPr>
            <a:cxnSpLocks/>
            <a:stCxn id="3" idx="2"/>
          </p:cNvCxnSpPr>
          <p:nvPr/>
        </p:nvCxnSpPr>
        <p:spPr>
          <a:xfrm rot="5400000">
            <a:off x="7637307" y="3450903"/>
            <a:ext cx="529331" cy="3765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6939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63196" y="1937548"/>
            <a:ext cx="4081397" cy="2982897"/>
          </a:xfrm>
        </p:spPr>
        <p:txBody>
          <a:bodyPr>
            <a:normAutofit/>
          </a:bodyPr>
          <a:lstStyle/>
          <a:p>
            <a:pPr algn="l" rtl="0"/>
            <a:r>
              <a:rPr lang="en-US" sz="4800" dirty="0">
                <a:solidFill>
                  <a:schemeClr val="bg1"/>
                </a:solidFill>
                <a:latin typeface="Verdana Pro Black" panose="020B0A04030504040204" pitchFamily="34" charset="0"/>
                <a:cs typeface="Aharoni" panose="02010803020104030203" pitchFamily="2" charset="-79"/>
              </a:rPr>
              <a:t>Form.jsx</a:t>
            </a:r>
            <a:endParaRPr lang="en-US" sz="28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שתקבע עיצוב אחיד לטפסים ותעבוד עם הקומפוננטות </a:t>
            </a:r>
            <a:r>
              <a:rPr lang="en-US" sz="2400" dirty="0">
                <a:solidFill>
                  <a:schemeClr val="bg1"/>
                </a:solidFill>
              </a:rPr>
              <a:t>Input.jsx FormButton.jsx</a:t>
            </a:r>
            <a:r>
              <a:rPr lang="he-IL" sz="2400" dirty="0">
                <a:solidFill>
                  <a:schemeClr val="bg1"/>
                </a:solidFill>
              </a:rPr>
              <a:t> בצורה מיטבית.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73786" y="2910950"/>
            <a:ext cx="1047750" cy="1104900"/>
            <a:chOff x="385766" y="2800350"/>
            <a:chExt cx="1047750" cy="1104900"/>
          </a:xfrm>
        </p:grpSpPr>
        <p:pic>
          <p:nvPicPr>
            <p:cNvPr id="8" name="גרפיקה 7" descr="בלוג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41444362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Form.jsx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36155"/>
            <a:ext cx="4673037" cy="575760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הקומפוננט תקבל כפרמטרים:</a:t>
            </a:r>
          </a:p>
          <a:p>
            <a:pPr lvl="1"/>
            <a:r>
              <a:rPr lang="en-US" sz="1600" dirty="0">
                <a:solidFill>
                  <a:schemeClr val="bg1"/>
                </a:solidFill>
              </a:rPr>
              <a:t>title</a:t>
            </a:r>
            <a:r>
              <a:rPr lang="he-IL" sz="1600" dirty="0">
                <a:solidFill>
                  <a:schemeClr val="bg1"/>
                </a:solidFill>
              </a:rPr>
              <a:t> – כותרת הטופס</a:t>
            </a:r>
          </a:p>
          <a:p>
            <a:pPr lvl="1"/>
            <a:r>
              <a:rPr lang="en-US" sz="1600" dirty="0">
                <a:solidFill>
                  <a:schemeClr val="bg1"/>
                </a:solidFill>
              </a:rPr>
              <a:t>onSubmit</a:t>
            </a:r>
            <a:r>
              <a:rPr lang="he-IL" sz="1600" dirty="0">
                <a:solidFill>
                  <a:schemeClr val="bg1"/>
                </a:solidFill>
              </a:rPr>
              <a:t> – פרמטר מסוג פונקציית </a:t>
            </a:r>
            <a:r>
              <a:rPr lang="en-US" sz="1600" dirty="0">
                <a:solidFill>
                  <a:schemeClr val="bg1"/>
                </a:solidFill>
              </a:rPr>
              <a:t>callback</a:t>
            </a:r>
            <a:endParaRPr lang="he-IL" sz="1600" dirty="0">
              <a:solidFill>
                <a:schemeClr val="bg1"/>
              </a:solidFill>
            </a:endParaRPr>
          </a:p>
          <a:p>
            <a:pPr lvl="1"/>
            <a:r>
              <a:rPr lang="en-US" sz="1600" dirty="0">
                <a:solidFill>
                  <a:schemeClr val="bg1"/>
                </a:solidFill>
              </a:rPr>
              <a:t>onReset</a:t>
            </a:r>
            <a:r>
              <a:rPr lang="he-IL" sz="1600" dirty="0">
                <a:solidFill>
                  <a:schemeClr val="bg1"/>
                </a:solidFill>
              </a:rPr>
              <a:t> – פרמטר מסוג פונקציית </a:t>
            </a:r>
            <a:r>
              <a:rPr lang="en-US" sz="1600" dirty="0">
                <a:solidFill>
                  <a:schemeClr val="bg1"/>
                </a:solidFill>
              </a:rPr>
              <a:t>callback</a:t>
            </a:r>
            <a:r>
              <a:rPr lang="he-IL" sz="1600" dirty="0">
                <a:solidFill>
                  <a:schemeClr val="bg1"/>
                </a:solidFill>
              </a:rPr>
              <a:t> שתופעל כאשר ילחצו על כפתור </a:t>
            </a:r>
            <a:r>
              <a:rPr lang="en-US" sz="1600" dirty="0">
                <a:solidFill>
                  <a:schemeClr val="bg1"/>
                </a:solidFill>
              </a:rPr>
              <a:t>reset</a:t>
            </a:r>
            <a:endParaRPr lang="he-IL" sz="1600" dirty="0">
              <a:solidFill>
                <a:schemeClr val="bg1"/>
              </a:solidFill>
            </a:endParaRPr>
          </a:p>
          <a:p>
            <a:pPr lvl="1"/>
            <a:r>
              <a:rPr lang="en-US" sz="1600" dirty="0">
                <a:solidFill>
                  <a:schemeClr val="bg1"/>
                </a:solidFill>
              </a:rPr>
              <a:t>onChange</a:t>
            </a:r>
            <a:r>
              <a:rPr lang="he-IL" sz="1600" dirty="0">
                <a:solidFill>
                  <a:schemeClr val="bg1"/>
                </a:solidFill>
              </a:rPr>
              <a:t> – פרמטר מסוג פונקציית </a:t>
            </a:r>
            <a:r>
              <a:rPr lang="en-US" sz="1600" dirty="0">
                <a:solidFill>
                  <a:schemeClr val="bg1"/>
                </a:solidFill>
              </a:rPr>
              <a:t>callback</a:t>
            </a:r>
            <a:r>
              <a:rPr lang="he-IL" sz="1600" dirty="0">
                <a:solidFill>
                  <a:schemeClr val="bg1"/>
                </a:solidFill>
              </a:rPr>
              <a:t> שתופעל בכל פעם שיכניסו נתונים לאחד מהשדות בטופס. הערך שחוזר ממנה הוא בוליאני ויחליט האם לשחרר את הכפתור או לא</a:t>
            </a:r>
          </a:p>
          <a:p>
            <a:pPr lvl="1"/>
            <a:r>
              <a:rPr lang="en-US" sz="1600" dirty="0">
                <a:solidFill>
                  <a:schemeClr val="bg1"/>
                </a:solidFill>
              </a:rPr>
              <a:t>to</a:t>
            </a:r>
            <a:r>
              <a:rPr lang="he-IL" sz="1600" dirty="0">
                <a:solidFill>
                  <a:schemeClr val="bg1"/>
                </a:solidFill>
              </a:rPr>
              <a:t> – מחרוזת תווים שתקבע לאן יועבר הגולש כאשר ילחץ על כפתור </a:t>
            </a:r>
            <a:r>
              <a:rPr lang="en-US" sz="1600" dirty="0">
                <a:solidFill>
                  <a:schemeClr val="bg1"/>
                </a:solidFill>
              </a:rPr>
              <a:t>cancel</a:t>
            </a:r>
            <a:endParaRPr lang="he-IL" sz="1600" dirty="0">
              <a:solidFill>
                <a:schemeClr val="bg1"/>
              </a:solidFill>
            </a:endParaRPr>
          </a:p>
          <a:p>
            <a:pPr lvl="1"/>
            <a:r>
              <a:rPr lang="en-US" sz="1600" dirty="0">
                <a:solidFill>
                  <a:schemeClr val="bg1"/>
                </a:solidFill>
              </a:rPr>
              <a:t>color</a:t>
            </a:r>
            <a:r>
              <a:rPr lang="he-IL" sz="1600" dirty="0">
                <a:solidFill>
                  <a:schemeClr val="bg1"/>
                </a:solidFill>
              </a:rPr>
              <a:t> – מחרוזת תווים שתקבע את צבע הטופס</a:t>
            </a:r>
          </a:p>
          <a:p>
            <a:pPr lvl="1"/>
            <a:r>
              <a:rPr lang="en-US" sz="1600" dirty="0">
                <a:solidFill>
                  <a:schemeClr val="bg1"/>
                </a:solidFill>
              </a:rPr>
              <a:t>spacing</a:t>
            </a:r>
            <a:r>
              <a:rPr lang="he-IL" sz="1600" dirty="0">
                <a:solidFill>
                  <a:schemeClr val="bg1"/>
                </a:solidFill>
              </a:rPr>
              <a:t> – הרווים בין האלמנטים </a:t>
            </a:r>
            <a:r>
              <a:rPr lang="he-IL" sz="1600" dirty="0" err="1">
                <a:solidFill>
                  <a:schemeClr val="bg1"/>
                </a:solidFill>
              </a:rPr>
              <a:t>בטופפס</a:t>
            </a:r>
            <a:endParaRPr lang="he-IL" sz="1600" dirty="0">
              <a:solidFill>
                <a:schemeClr val="bg1"/>
              </a:solidFill>
            </a:endParaRPr>
          </a:p>
          <a:p>
            <a:pPr lvl="1"/>
            <a:r>
              <a:rPr lang="en-US" sz="1600" dirty="0">
                <a:solidFill>
                  <a:schemeClr val="bg1"/>
                </a:solidFill>
              </a:rPr>
              <a:t>styles</a:t>
            </a:r>
            <a:r>
              <a:rPr lang="he-IL" sz="1600" dirty="0">
                <a:solidFill>
                  <a:schemeClr val="bg1"/>
                </a:solidFill>
              </a:rPr>
              <a:t> – מקבל אובייקט עם פרמטרים של </a:t>
            </a:r>
            <a:r>
              <a:rPr lang="en-US" sz="1600" dirty="0">
                <a:solidFill>
                  <a:schemeClr val="bg1"/>
                </a:solidFill>
              </a:rPr>
              <a:t>css</a:t>
            </a:r>
            <a:r>
              <a:rPr lang="he-IL" sz="1600" dirty="0">
                <a:solidFill>
                  <a:schemeClr val="bg1"/>
                </a:solidFill>
              </a:rPr>
              <a:t> במקרה ומעוניינים לשנות את עיצוב הטופס</a:t>
            </a:r>
          </a:p>
          <a:p>
            <a:pPr lvl="1"/>
            <a:r>
              <a:rPr lang="en-US" sz="1600" dirty="0">
                <a:solidFill>
                  <a:schemeClr val="bg1"/>
                </a:solidFill>
              </a:rPr>
              <a:t>children</a:t>
            </a:r>
            <a:r>
              <a:rPr lang="he-IL" sz="1600" dirty="0">
                <a:solidFill>
                  <a:schemeClr val="bg1"/>
                </a:solidFill>
              </a:rPr>
              <a:t> – קומפוננטות/ </a:t>
            </a:r>
            <a:r>
              <a:rPr lang="en-US" sz="1600" dirty="0">
                <a:solidFill>
                  <a:schemeClr val="bg1"/>
                </a:solidFill>
              </a:rPr>
              <a:t>element</a:t>
            </a:r>
            <a:r>
              <a:rPr lang="he-IL" sz="1600" dirty="0">
                <a:solidFill>
                  <a:schemeClr val="bg1"/>
                </a:solidFill>
              </a:rPr>
              <a:t> / מחרוזת תווים</a:t>
            </a:r>
          </a:p>
          <a:p>
            <a:r>
              <a:rPr lang="he-IL" sz="2000" dirty="0">
                <a:solidFill>
                  <a:schemeClr val="bg1"/>
                </a:solidFill>
              </a:rPr>
              <a:t>בתוך הקומפוננט</a:t>
            </a:r>
          </a:p>
          <a:p>
            <a:pPr lvl="1"/>
            <a:r>
              <a:rPr lang="he-IL" sz="1600" dirty="0">
                <a:solidFill>
                  <a:schemeClr val="bg1"/>
                </a:solidFill>
              </a:rPr>
              <a:t>ניצור קבוע בשם </a:t>
            </a:r>
            <a:r>
              <a:rPr lang="en-US" sz="1600" dirty="0">
                <a:solidFill>
                  <a:schemeClr val="bg1"/>
                </a:solidFill>
              </a:rPr>
              <a:t>navigate</a:t>
            </a:r>
            <a:r>
              <a:rPr lang="he-IL" sz="1600" dirty="0">
                <a:solidFill>
                  <a:schemeClr val="bg1"/>
                </a:solidFill>
              </a:rPr>
              <a:t> שערכו יהיה הערך שיחזור מהפעלת מטודת </a:t>
            </a:r>
            <a:r>
              <a:rPr lang="en-US" sz="1600" dirty="0">
                <a:solidFill>
                  <a:schemeClr val="bg1"/>
                </a:solidFill>
              </a:rPr>
              <a:t>useNavigate</a:t>
            </a:r>
            <a:r>
              <a:rPr lang="he-IL" sz="1600" dirty="0">
                <a:solidFill>
                  <a:schemeClr val="bg1"/>
                </a:solidFill>
              </a:rPr>
              <a:t> של </a:t>
            </a:r>
            <a:r>
              <a:rPr lang="en-US" sz="1600" dirty="0">
                <a:solidFill>
                  <a:schemeClr val="bg1"/>
                </a:solidFill>
              </a:rPr>
              <a:t>react router dom</a:t>
            </a:r>
            <a:r>
              <a:rPr lang="he-IL" sz="1600" dirty="0">
                <a:solidFill>
                  <a:schemeClr val="bg1"/>
                </a:solidFill>
              </a:rPr>
              <a:t> שתופעל כאשר הגולש ילחץ על הכפתור </a:t>
            </a:r>
            <a:r>
              <a:rPr lang="en-US" sz="1600" dirty="0">
                <a:solidFill>
                  <a:schemeClr val="bg1"/>
                </a:solidFill>
              </a:rPr>
              <a:t>cancel</a:t>
            </a:r>
            <a:endParaRPr lang="he-IL" sz="1600" dirty="0">
              <a:solidFill>
                <a:schemeClr val="bg1"/>
              </a:solidFill>
            </a:endParaRPr>
          </a:p>
        </p:txBody>
      </p:sp>
      <p:pic>
        <p:nvPicPr>
          <p:cNvPr id="7" name="תמונה 6">
            <a:extLst>
              <a:ext uri="{FF2B5EF4-FFF2-40B4-BE49-F238E27FC236}">
                <a16:creationId xmlns:a16="http://schemas.microsoft.com/office/drawing/2014/main" id="{4DC7D56E-5461-EA9A-501C-51D240D046F6}"/>
              </a:ext>
            </a:extLst>
          </p:cNvPr>
          <p:cNvPicPr>
            <a:picLocks noChangeAspect="1"/>
          </p:cNvPicPr>
          <p:nvPr/>
        </p:nvPicPr>
        <p:blipFill>
          <a:blip r:embed="rId4"/>
          <a:stretch>
            <a:fillRect/>
          </a:stretch>
        </p:blipFill>
        <p:spPr>
          <a:xfrm>
            <a:off x="473537" y="936153"/>
            <a:ext cx="6430272" cy="4934639"/>
          </a:xfrm>
          <a:prstGeom prst="rect">
            <a:avLst/>
          </a:prstGeom>
        </p:spPr>
      </p:pic>
      <p:sp>
        <p:nvSpPr>
          <p:cNvPr id="8" name="סוגר מסולסל ימני 7">
            <a:extLst>
              <a:ext uri="{FF2B5EF4-FFF2-40B4-BE49-F238E27FC236}">
                <a16:creationId xmlns:a16="http://schemas.microsoft.com/office/drawing/2014/main" id="{1D305F83-458D-1AF1-CAF7-9ED34344A501}"/>
              </a:ext>
            </a:extLst>
          </p:cNvPr>
          <p:cNvSpPr/>
          <p:nvPr/>
        </p:nvSpPr>
        <p:spPr>
          <a:xfrm>
            <a:off x="2459115" y="3429000"/>
            <a:ext cx="363985" cy="2030768"/>
          </a:xfrm>
          <a:prstGeom prst="rightBrace">
            <a:avLst>
              <a:gd name="adj1" fmla="val 22967"/>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3480B019-7D57-8BD2-196A-E9B34BDCAEFC}"/>
              </a:ext>
            </a:extLst>
          </p:cNvPr>
          <p:cNvCxnSpPr>
            <a:cxnSpLocks/>
            <a:stCxn id="8" idx="1"/>
          </p:cNvCxnSpPr>
          <p:nvPr/>
        </p:nvCxnSpPr>
        <p:spPr>
          <a:xfrm rot="10800000" flipH="1">
            <a:off x="2823099" y="3071674"/>
            <a:ext cx="4882715" cy="1372710"/>
          </a:xfrm>
          <a:prstGeom prst="bentConnector3">
            <a:avLst>
              <a:gd name="adj1" fmla="val 88410"/>
            </a:avLst>
          </a:prstGeom>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36F1C9E6-C0FE-B347-BA60-6D3D081C2967}"/>
              </a:ext>
            </a:extLst>
          </p:cNvPr>
          <p:cNvCxnSpPr>
            <a:cxnSpLocks/>
          </p:cNvCxnSpPr>
          <p:nvPr/>
        </p:nvCxnSpPr>
        <p:spPr>
          <a:xfrm rot="10800000">
            <a:off x="4128118" y="5743853"/>
            <a:ext cx="3320249" cy="1779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6686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095999"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6" name="תמונה 5">
            <a:extLst>
              <a:ext uri="{FF2B5EF4-FFF2-40B4-BE49-F238E27FC236}">
                <a16:creationId xmlns:a16="http://schemas.microsoft.com/office/drawing/2014/main" id="{EFA21EC4-1B93-D65C-2F5A-AC76285F3A22}"/>
              </a:ext>
            </a:extLst>
          </p:cNvPr>
          <p:cNvPicPr>
            <a:picLocks noChangeAspect="1"/>
          </p:cNvPicPr>
          <p:nvPr/>
        </p:nvPicPr>
        <p:blipFill>
          <a:blip r:embed="rId4"/>
          <a:stretch>
            <a:fillRect/>
          </a:stretch>
        </p:blipFill>
        <p:spPr>
          <a:xfrm>
            <a:off x="0" y="0"/>
            <a:ext cx="4834850" cy="6858000"/>
          </a:xfrm>
          <a:prstGeom prst="rect">
            <a:avLst/>
          </a:prstGeom>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178858" y="96174"/>
            <a:ext cx="5942545"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Form return</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178857" y="936154"/>
            <a:ext cx="5942545" cy="5921845"/>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הקומפוננט מחזירה את:</a:t>
            </a:r>
          </a:p>
          <a:p>
            <a:r>
              <a:rPr lang="he-IL" sz="2000" dirty="0">
                <a:solidFill>
                  <a:schemeClr val="bg1"/>
                </a:solidFill>
              </a:rPr>
              <a:t>הקומפוננט </a:t>
            </a:r>
            <a:r>
              <a:rPr lang="en-US" sz="2000" dirty="0">
                <a:solidFill>
                  <a:schemeClr val="bg1"/>
                </a:solidFill>
              </a:rPr>
              <a:t>box</a:t>
            </a:r>
            <a:r>
              <a:rPr lang="he-IL" sz="2000" dirty="0">
                <a:solidFill>
                  <a:schemeClr val="bg1"/>
                </a:solidFill>
              </a:rPr>
              <a:t> של </a:t>
            </a:r>
            <a:r>
              <a:rPr lang="en-US" sz="2000" dirty="0">
                <a:solidFill>
                  <a:schemeClr val="bg1"/>
                </a:solidFill>
              </a:rPr>
              <a:t>MUI</a:t>
            </a:r>
            <a:r>
              <a:rPr lang="he-IL" sz="2000" dirty="0">
                <a:solidFill>
                  <a:schemeClr val="bg1"/>
                </a:solidFill>
              </a:rPr>
              <a:t> כאשר אלמנט ה – </a:t>
            </a:r>
            <a:r>
              <a:rPr lang="en-US" sz="2000" dirty="0">
                <a:solidFill>
                  <a:schemeClr val="bg1"/>
                </a:solidFill>
              </a:rPr>
              <a:t>HTML</a:t>
            </a:r>
            <a:r>
              <a:rPr lang="he-IL" sz="2000" dirty="0">
                <a:solidFill>
                  <a:schemeClr val="bg1"/>
                </a:solidFill>
              </a:rPr>
              <a:t> שייווצר יהיה </a:t>
            </a:r>
            <a:r>
              <a:rPr lang="en-US" sz="2000" dirty="0">
                <a:solidFill>
                  <a:schemeClr val="bg1"/>
                </a:solidFill>
              </a:rPr>
              <a:t>form</a:t>
            </a:r>
            <a:endParaRPr lang="he-IL" sz="2000" dirty="0">
              <a:solidFill>
                <a:schemeClr val="bg1"/>
              </a:solidFill>
            </a:endParaRPr>
          </a:p>
          <a:p>
            <a:pPr lvl="1"/>
            <a:r>
              <a:rPr lang="he-IL" sz="1600" dirty="0">
                <a:solidFill>
                  <a:schemeClr val="bg1"/>
                </a:solidFill>
              </a:rPr>
              <a:t>יקבל את העיצוב לפי הערכים הדיפולטיביים ולפי מה שהטופס קיבל בפרמטרים</a:t>
            </a:r>
          </a:p>
          <a:p>
            <a:pPr lvl="1"/>
            <a:r>
              <a:rPr lang="he-IL" sz="1600" dirty="0">
                <a:solidFill>
                  <a:schemeClr val="bg1"/>
                </a:solidFill>
              </a:rPr>
              <a:t>יאזין לאירוע לחיצה על כפתור בתוך הטופס ויפעיל את מטודת </a:t>
            </a:r>
            <a:r>
              <a:rPr lang="en-US" sz="1600" dirty="0">
                <a:solidFill>
                  <a:schemeClr val="bg1"/>
                </a:solidFill>
              </a:rPr>
              <a:t>onSubmit</a:t>
            </a:r>
            <a:r>
              <a:rPr lang="he-IL" sz="1600" dirty="0">
                <a:solidFill>
                  <a:schemeClr val="bg1"/>
                </a:solidFill>
              </a:rPr>
              <a:t> (הכפתור היחיד הוא בשורה 56)</a:t>
            </a:r>
          </a:p>
          <a:p>
            <a:r>
              <a:rPr lang="he-IL" sz="2000" dirty="0">
                <a:solidFill>
                  <a:schemeClr val="bg1"/>
                </a:solidFill>
              </a:rPr>
              <a:t>נשתמש בקומפוננט </a:t>
            </a:r>
            <a:r>
              <a:rPr lang="en-US" sz="2000" dirty="0">
                <a:solidFill>
                  <a:schemeClr val="bg1"/>
                </a:solidFill>
              </a:rPr>
              <a:t>Typography</a:t>
            </a:r>
            <a:r>
              <a:rPr lang="he-IL" sz="2000" dirty="0">
                <a:solidFill>
                  <a:schemeClr val="bg1"/>
                </a:solidFill>
              </a:rPr>
              <a:t> של </a:t>
            </a:r>
            <a:r>
              <a:rPr lang="en-US" sz="2000" dirty="0">
                <a:solidFill>
                  <a:schemeClr val="bg1"/>
                </a:solidFill>
              </a:rPr>
              <a:t>MUI</a:t>
            </a:r>
            <a:r>
              <a:rPr lang="he-IL" sz="2000" dirty="0">
                <a:solidFill>
                  <a:schemeClr val="bg1"/>
                </a:solidFill>
              </a:rPr>
              <a:t> ונקבע ש:</a:t>
            </a:r>
          </a:p>
          <a:p>
            <a:pPr lvl="1"/>
            <a:r>
              <a:rPr lang="he-IL" sz="1600" dirty="0">
                <a:solidFill>
                  <a:schemeClr val="bg1"/>
                </a:solidFill>
              </a:rPr>
              <a:t>הכיתוב ימורכז</a:t>
            </a:r>
          </a:p>
          <a:p>
            <a:pPr lvl="1"/>
            <a:r>
              <a:rPr lang="he-IL" sz="1600" dirty="0">
                <a:solidFill>
                  <a:schemeClr val="bg1"/>
                </a:solidFill>
              </a:rPr>
              <a:t>יראה כמו </a:t>
            </a:r>
            <a:r>
              <a:rPr lang="en-US" sz="1600" dirty="0">
                <a:solidFill>
                  <a:schemeClr val="bg1"/>
                </a:solidFill>
              </a:rPr>
              <a:t>h5</a:t>
            </a:r>
          </a:p>
          <a:p>
            <a:pPr lvl="1"/>
            <a:r>
              <a:rPr lang="he-IL" sz="1600" dirty="0">
                <a:solidFill>
                  <a:schemeClr val="bg1"/>
                </a:solidFill>
              </a:rPr>
              <a:t>אולם אלמנט ה – </a:t>
            </a:r>
            <a:r>
              <a:rPr lang="en-US" sz="1600" dirty="0">
                <a:solidFill>
                  <a:schemeClr val="bg1"/>
                </a:solidFill>
              </a:rPr>
              <a:t>HTML</a:t>
            </a:r>
            <a:r>
              <a:rPr lang="he-IL" sz="1600" dirty="0">
                <a:solidFill>
                  <a:schemeClr val="bg1"/>
                </a:solidFill>
              </a:rPr>
              <a:t> יהיה </a:t>
            </a:r>
            <a:r>
              <a:rPr lang="en-US" sz="1600" dirty="0">
                <a:solidFill>
                  <a:schemeClr val="bg1"/>
                </a:solidFill>
              </a:rPr>
              <a:t>h1</a:t>
            </a:r>
            <a:endParaRPr lang="he-IL" sz="1600" dirty="0">
              <a:solidFill>
                <a:schemeClr val="bg1"/>
              </a:solidFill>
            </a:endParaRPr>
          </a:p>
          <a:p>
            <a:pPr lvl="1"/>
            <a:r>
              <a:rPr lang="he-IL" sz="1600" dirty="0">
                <a:solidFill>
                  <a:schemeClr val="bg1"/>
                </a:solidFill>
              </a:rPr>
              <a:t>נמיר את הטקסט שקיבלנו בפרמטר </a:t>
            </a:r>
            <a:r>
              <a:rPr lang="en-US" sz="1600" dirty="0">
                <a:solidFill>
                  <a:schemeClr val="bg1"/>
                </a:solidFill>
              </a:rPr>
              <a:t>title</a:t>
            </a:r>
            <a:r>
              <a:rPr lang="he-IL" sz="1600" dirty="0">
                <a:solidFill>
                  <a:schemeClr val="bg1"/>
                </a:solidFill>
              </a:rPr>
              <a:t> לאותיות גדולות</a:t>
            </a:r>
          </a:p>
          <a:p>
            <a:r>
              <a:rPr lang="he-IL" sz="2000" dirty="0">
                <a:solidFill>
                  <a:schemeClr val="bg1"/>
                </a:solidFill>
              </a:rPr>
              <a:t>נעמד את הטופס באמצעות הקומפוננט </a:t>
            </a:r>
            <a:r>
              <a:rPr lang="en-US" sz="2000" dirty="0">
                <a:solidFill>
                  <a:schemeClr val="bg1"/>
                </a:solidFill>
              </a:rPr>
              <a:t>Grid</a:t>
            </a:r>
            <a:r>
              <a:rPr lang="he-IL" sz="2000" dirty="0">
                <a:solidFill>
                  <a:schemeClr val="bg1"/>
                </a:solidFill>
              </a:rPr>
              <a:t> של </a:t>
            </a:r>
            <a:r>
              <a:rPr lang="en-US" sz="2000" dirty="0">
                <a:solidFill>
                  <a:schemeClr val="bg1"/>
                </a:solidFill>
              </a:rPr>
              <a:t>MUI</a:t>
            </a:r>
            <a:r>
              <a:rPr lang="he-IL" sz="2000" dirty="0">
                <a:solidFill>
                  <a:schemeClr val="bg1"/>
                </a:solidFill>
              </a:rPr>
              <a:t> שיעטוף את:</a:t>
            </a:r>
          </a:p>
          <a:p>
            <a:pPr lvl="1"/>
            <a:r>
              <a:rPr lang="he-IL" sz="1600" dirty="0">
                <a:solidFill>
                  <a:schemeClr val="bg1"/>
                </a:solidFill>
              </a:rPr>
              <a:t>קומפוננט שיתקבלו כילדים של קומפוננט ה – </a:t>
            </a:r>
            <a:r>
              <a:rPr lang="en-US" sz="1600" dirty="0">
                <a:solidFill>
                  <a:schemeClr val="bg1"/>
                </a:solidFill>
              </a:rPr>
              <a:t>Form</a:t>
            </a:r>
            <a:r>
              <a:rPr lang="he-IL" sz="1600" dirty="0">
                <a:solidFill>
                  <a:schemeClr val="bg1"/>
                </a:solidFill>
              </a:rPr>
              <a:t> (</a:t>
            </a:r>
            <a:r>
              <a:rPr lang="en-US" sz="1600" dirty="0">
                <a:solidFill>
                  <a:schemeClr val="bg1"/>
                </a:solidFill>
              </a:rPr>
              <a:t>children</a:t>
            </a:r>
            <a:r>
              <a:rPr lang="he-IL" sz="1600" dirty="0">
                <a:solidFill>
                  <a:schemeClr val="bg1"/>
                </a:solidFill>
              </a:rPr>
              <a:t>)</a:t>
            </a:r>
          </a:p>
          <a:p>
            <a:pPr lvl="1"/>
            <a:r>
              <a:rPr lang="he-IL" sz="1600" dirty="0">
                <a:solidFill>
                  <a:schemeClr val="bg1"/>
                </a:solidFill>
              </a:rPr>
              <a:t>קומפוננט </a:t>
            </a:r>
            <a:r>
              <a:rPr lang="en-US" sz="1600" dirty="0">
                <a:solidFill>
                  <a:schemeClr val="bg1"/>
                </a:solidFill>
              </a:rPr>
              <a:t>FormButton</a:t>
            </a:r>
            <a:r>
              <a:rPr lang="he-IL" sz="1600" dirty="0">
                <a:solidFill>
                  <a:schemeClr val="bg1"/>
                </a:solidFill>
              </a:rPr>
              <a:t> שיקבל את הכיתוב </a:t>
            </a:r>
            <a:r>
              <a:rPr lang="en-US" sz="1600" dirty="0">
                <a:solidFill>
                  <a:schemeClr val="bg1"/>
                </a:solidFill>
              </a:rPr>
              <a:t>cancel</a:t>
            </a:r>
            <a:r>
              <a:rPr lang="he-IL" sz="1600" dirty="0">
                <a:solidFill>
                  <a:schemeClr val="bg1"/>
                </a:solidFill>
              </a:rPr>
              <a:t> שלחיצה עליו תפעיל את מטודת </a:t>
            </a:r>
            <a:r>
              <a:rPr lang="en-US" sz="1600" dirty="0">
                <a:solidFill>
                  <a:schemeClr val="bg1"/>
                </a:solidFill>
              </a:rPr>
              <a:t>navigate</a:t>
            </a:r>
            <a:r>
              <a:rPr lang="he-IL" sz="1600" dirty="0">
                <a:solidFill>
                  <a:schemeClr val="bg1"/>
                </a:solidFill>
              </a:rPr>
              <a:t> עם הפרמטר </a:t>
            </a:r>
            <a:r>
              <a:rPr lang="en-US" sz="1600" dirty="0">
                <a:solidFill>
                  <a:schemeClr val="bg1"/>
                </a:solidFill>
              </a:rPr>
              <a:t>to</a:t>
            </a:r>
            <a:r>
              <a:rPr lang="he-IL" sz="1600" dirty="0">
                <a:solidFill>
                  <a:schemeClr val="bg1"/>
                </a:solidFill>
              </a:rPr>
              <a:t> שהועבר כפרמטר</a:t>
            </a:r>
          </a:p>
          <a:p>
            <a:pPr lvl="1"/>
            <a:r>
              <a:rPr lang="he-IL" sz="1600" dirty="0">
                <a:solidFill>
                  <a:schemeClr val="bg1"/>
                </a:solidFill>
              </a:rPr>
              <a:t>קומפוננט </a:t>
            </a:r>
            <a:r>
              <a:rPr lang="en-US" sz="1600" dirty="0">
                <a:solidFill>
                  <a:schemeClr val="bg1"/>
                </a:solidFill>
              </a:rPr>
              <a:t>FormButton</a:t>
            </a:r>
            <a:r>
              <a:rPr lang="he-IL" sz="1600" dirty="0">
                <a:solidFill>
                  <a:schemeClr val="bg1"/>
                </a:solidFill>
              </a:rPr>
              <a:t> שיקבל אייקון של </a:t>
            </a:r>
            <a:r>
              <a:rPr lang="en-US" sz="1600" dirty="0">
                <a:solidFill>
                  <a:schemeClr val="bg1"/>
                </a:solidFill>
              </a:rPr>
              <a:t>MUI</a:t>
            </a:r>
            <a:r>
              <a:rPr lang="he-IL" sz="1600" dirty="0">
                <a:solidFill>
                  <a:schemeClr val="bg1"/>
                </a:solidFill>
              </a:rPr>
              <a:t> ולחיצה עליו תפעיל את מטודת </a:t>
            </a:r>
            <a:r>
              <a:rPr lang="en-US" sz="1600" dirty="0">
                <a:solidFill>
                  <a:schemeClr val="bg1"/>
                </a:solidFill>
              </a:rPr>
              <a:t>onReset</a:t>
            </a:r>
          </a:p>
          <a:p>
            <a:pPr lvl="1"/>
            <a:r>
              <a:rPr lang="he-IL" sz="1600" dirty="0">
                <a:solidFill>
                  <a:schemeClr val="bg1"/>
                </a:solidFill>
              </a:rPr>
              <a:t>קומפוננט </a:t>
            </a:r>
            <a:r>
              <a:rPr lang="en-US" sz="1600" dirty="0">
                <a:solidFill>
                  <a:schemeClr val="bg1"/>
                </a:solidFill>
              </a:rPr>
              <a:t>FormButton</a:t>
            </a:r>
            <a:r>
              <a:rPr lang="he-IL" sz="1600" dirty="0">
                <a:solidFill>
                  <a:schemeClr val="bg1"/>
                </a:solidFill>
              </a:rPr>
              <a:t> עם הכיתוב </a:t>
            </a:r>
            <a:r>
              <a:rPr lang="en-US" sz="1600" dirty="0">
                <a:solidFill>
                  <a:schemeClr val="bg1"/>
                </a:solidFill>
              </a:rPr>
              <a:t>submit</a:t>
            </a:r>
            <a:r>
              <a:rPr lang="he-IL" sz="1600" dirty="0">
                <a:solidFill>
                  <a:schemeClr val="bg1"/>
                </a:solidFill>
              </a:rPr>
              <a:t> שלחיצה עליו תפעיל את מטודת </a:t>
            </a:r>
            <a:r>
              <a:rPr lang="en-US" sz="1600" dirty="0">
                <a:solidFill>
                  <a:schemeClr val="bg1"/>
                </a:solidFill>
              </a:rPr>
              <a:t>onSubmit</a:t>
            </a:r>
            <a:r>
              <a:rPr lang="he-IL" sz="1600" dirty="0">
                <a:solidFill>
                  <a:schemeClr val="bg1"/>
                </a:solidFill>
              </a:rPr>
              <a:t> של הטופס. הכפתור ישתחרר בהתאם לערך שיחזור מהפעלת מטודת </a:t>
            </a:r>
            <a:r>
              <a:rPr lang="en-US" sz="1600" dirty="0">
                <a:solidFill>
                  <a:schemeClr val="bg1"/>
                </a:solidFill>
              </a:rPr>
              <a:t>validateForm</a:t>
            </a:r>
            <a:endParaRPr lang="he-IL" sz="1600" dirty="0">
              <a:solidFill>
                <a:schemeClr val="bg1"/>
              </a:solidFill>
            </a:endParaRPr>
          </a:p>
          <a:p>
            <a:endParaRPr lang="he-IL" sz="1600" dirty="0">
              <a:solidFill>
                <a:schemeClr val="bg1"/>
              </a:solidFill>
            </a:endParaRPr>
          </a:p>
        </p:txBody>
      </p:sp>
      <p:sp>
        <p:nvSpPr>
          <p:cNvPr id="10" name="סוגר מסולסל ימני 9">
            <a:extLst>
              <a:ext uri="{FF2B5EF4-FFF2-40B4-BE49-F238E27FC236}">
                <a16:creationId xmlns:a16="http://schemas.microsoft.com/office/drawing/2014/main" id="{5BF17EB3-1DE4-A8BB-E955-C6211FA6BFC0}"/>
              </a:ext>
            </a:extLst>
          </p:cNvPr>
          <p:cNvSpPr/>
          <p:nvPr/>
        </p:nvSpPr>
        <p:spPr>
          <a:xfrm>
            <a:off x="3888419" y="96174"/>
            <a:ext cx="177554" cy="1075678"/>
          </a:xfrm>
          <a:prstGeom prst="rightBrace">
            <a:avLst>
              <a:gd name="adj1" fmla="val 51250"/>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2" name="מחבר: מרפקי 11">
            <a:extLst>
              <a:ext uri="{FF2B5EF4-FFF2-40B4-BE49-F238E27FC236}">
                <a16:creationId xmlns:a16="http://schemas.microsoft.com/office/drawing/2014/main" id="{616F8AA1-868E-EF3C-E7B9-7B24358B6825}"/>
              </a:ext>
            </a:extLst>
          </p:cNvPr>
          <p:cNvCxnSpPr>
            <a:endCxn id="10" idx="1"/>
          </p:cNvCxnSpPr>
          <p:nvPr/>
        </p:nvCxnSpPr>
        <p:spPr>
          <a:xfrm rot="10800000">
            <a:off x="4065974" y="634014"/>
            <a:ext cx="2823099" cy="821925"/>
          </a:xfrm>
          <a:prstGeom prst="bentConnector3">
            <a:avLst>
              <a:gd name="adj1" fmla="val 36085"/>
            </a:avLst>
          </a:prstGeom>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11C3BC15-75AF-203B-0A10-36543241B3FA}"/>
              </a:ext>
            </a:extLst>
          </p:cNvPr>
          <p:cNvCxnSpPr>
            <a:cxnSpLocks/>
          </p:cNvCxnSpPr>
          <p:nvPr/>
        </p:nvCxnSpPr>
        <p:spPr>
          <a:xfrm rot="10800000">
            <a:off x="2237173" y="1455940"/>
            <a:ext cx="4474348" cy="1544713"/>
          </a:xfrm>
          <a:prstGeom prst="bentConnector3">
            <a:avLst>
              <a:gd name="adj1" fmla="val 234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9FED4162-404B-E562-B584-9BA69431B891}"/>
              </a:ext>
            </a:extLst>
          </p:cNvPr>
          <p:cNvCxnSpPr/>
          <p:nvPr/>
        </p:nvCxnSpPr>
        <p:spPr>
          <a:xfrm rot="10800000">
            <a:off x="1589103" y="2089953"/>
            <a:ext cx="4944864" cy="2837155"/>
          </a:xfrm>
          <a:prstGeom prst="bentConnector3">
            <a:avLst>
              <a:gd name="adj1" fmla="val 219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15EA2384-1FFB-8A80-E935-E8F83A4BA866}"/>
              </a:ext>
            </a:extLst>
          </p:cNvPr>
          <p:cNvCxnSpPr>
            <a:cxnSpLocks/>
          </p:cNvCxnSpPr>
          <p:nvPr/>
        </p:nvCxnSpPr>
        <p:spPr>
          <a:xfrm rot="10800000">
            <a:off x="2059621" y="2805344"/>
            <a:ext cx="4332302" cy="2352582"/>
          </a:xfrm>
          <a:prstGeom prst="bentConnector3">
            <a:avLst>
              <a:gd name="adj1" fmla="val 272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37449C48-4A11-64FB-0929-CF375119F330}"/>
              </a:ext>
            </a:extLst>
          </p:cNvPr>
          <p:cNvCxnSpPr/>
          <p:nvPr/>
        </p:nvCxnSpPr>
        <p:spPr>
          <a:xfrm rot="10800000">
            <a:off x="1757779" y="4039340"/>
            <a:ext cx="4515774" cy="1603160"/>
          </a:xfrm>
          <a:prstGeom prst="bentConnector3">
            <a:avLst>
              <a:gd name="adj1" fmla="val 277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98587C78-276A-131D-EEAB-344DBFF304DE}"/>
              </a:ext>
            </a:extLst>
          </p:cNvPr>
          <p:cNvCxnSpPr/>
          <p:nvPr/>
        </p:nvCxnSpPr>
        <p:spPr>
          <a:xfrm rot="10800000">
            <a:off x="2059619" y="5402060"/>
            <a:ext cx="4332304" cy="688022"/>
          </a:xfrm>
          <a:prstGeom prst="bentConnector3">
            <a:avLst>
              <a:gd name="adj1" fmla="val 3770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04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FD9EF03-B88E-CEB0-2B1F-8FD5F324EDE3}"/>
              </a:ext>
            </a:extLst>
          </p:cNvPr>
          <p:cNvSpPr>
            <a:spLocks noGrp="1"/>
          </p:cNvSpPr>
          <p:nvPr>
            <p:ph idx="1"/>
          </p:nvPr>
        </p:nvSpPr>
        <p:spPr>
          <a:xfrm>
            <a:off x="1200150" y="171450"/>
            <a:ext cx="9791700" cy="6686550"/>
          </a:xfrm>
        </p:spPr>
        <p:txBody>
          <a:bodyPr>
            <a:normAutofit/>
          </a:bodyPr>
          <a:lstStyle/>
          <a:p>
            <a:pPr>
              <a:buSzPct val="50000"/>
              <a:buFont typeface="Wingdings" panose="05000000000000000000" pitchFamily="2" charset="2"/>
              <a:buChar char="Ø"/>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Loops</a:t>
            </a:r>
            <a:r>
              <a:rPr lang="he-IL" sz="2000" dirty="0">
                <a:solidFill>
                  <a:schemeClr val="bg1"/>
                </a:solidFill>
              </a:rPr>
              <a:t> </a:t>
            </a:r>
            <a:r>
              <a:rPr lang="he-IL" sz="1600" dirty="0">
                <a:solidFill>
                  <a:schemeClr val="bg1"/>
                </a:solidFill>
              </a:rPr>
              <a:t>................................................................................................................................................... 80</a:t>
            </a:r>
          </a:p>
          <a:p>
            <a:pPr>
              <a:buSzPct val="50000"/>
              <a:buFont typeface="Wingdings" panose="05000000000000000000" pitchFamily="2" charset="2"/>
              <a:buChar char="Ø"/>
            </a:pPr>
            <a:r>
              <a:rPr lang="en-US" sz="2000" dirty="0">
                <a:solidFill>
                  <a:schemeClr val="bg1"/>
                </a:solidFill>
                <a:hlinkClick r:id="rId5" action="ppaction://hlinksldjump">
                  <a:extLst>
                    <a:ext uri="{A12FA001-AC4F-418D-AE19-62706E023703}">
                      <ahyp:hlinkClr xmlns:ahyp="http://schemas.microsoft.com/office/drawing/2018/hyperlinkcolor" val="tx"/>
                    </a:ext>
                  </a:extLst>
                </a:hlinkClick>
              </a:rPr>
              <a:t>Conditional Rendering</a:t>
            </a:r>
            <a:r>
              <a:rPr lang="he-IL" sz="2000" dirty="0">
                <a:solidFill>
                  <a:schemeClr val="bg1"/>
                </a:solidFill>
              </a:rPr>
              <a:t> </a:t>
            </a:r>
            <a:r>
              <a:rPr lang="he-IL" sz="1600" dirty="0">
                <a:solidFill>
                  <a:schemeClr val="bg1"/>
                </a:solidFill>
              </a:rPr>
              <a:t>..................................................................................................................... 84</a:t>
            </a:r>
          </a:p>
          <a:p>
            <a:pPr>
              <a:buSzPct val="50000"/>
              <a:buFont typeface="Wingdings" panose="05000000000000000000" pitchFamily="2" charset="2"/>
              <a:buChar char="Ø"/>
            </a:pPr>
            <a:r>
              <a:rPr lang="en-US" sz="2000" dirty="0">
                <a:solidFill>
                  <a:schemeClr val="bg1"/>
                </a:solidFill>
                <a:hlinkClick r:id="rId6" action="ppaction://hlinksldjump">
                  <a:extLst>
                    <a:ext uri="{A12FA001-AC4F-418D-AE19-62706E023703}">
                      <ahyp:hlinkClr xmlns:ahyp="http://schemas.microsoft.com/office/drawing/2018/hyperlinkcolor" val="tx"/>
                    </a:ext>
                  </a:extLst>
                </a:hlinkClick>
              </a:rPr>
              <a:t>Events</a:t>
            </a:r>
            <a:r>
              <a:rPr lang="he-IL" sz="2000" dirty="0">
                <a:solidFill>
                  <a:schemeClr val="bg1"/>
                </a:solidFill>
              </a:rPr>
              <a:t> </a:t>
            </a:r>
            <a:r>
              <a:rPr lang="he-IL" sz="1600" dirty="0">
                <a:solidFill>
                  <a:schemeClr val="bg1"/>
                </a:solidFill>
              </a:rPr>
              <a:t>.................................................................................................................................................</a:t>
            </a:r>
            <a:r>
              <a:rPr lang="he-IL" sz="2000" dirty="0">
                <a:solidFill>
                  <a:schemeClr val="bg1"/>
                </a:solidFill>
              </a:rPr>
              <a:t> </a:t>
            </a:r>
            <a:r>
              <a:rPr lang="he-IL" sz="1600" dirty="0">
                <a:solidFill>
                  <a:schemeClr val="bg1"/>
                </a:solidFill>
              </a:rPr>
              <a:t>86</a:t>
            </a:r>
          </a:p>
          <a:p>
            <a:pPr lvl="1">
              <a:buSzPct val="50000"/>
              <a:buFont typeface="Wingdings" panose="05000000000000000000" pitchFamily="2" charset="2"/>
              <a:buChar char="Ø"/>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JAVASCRIPT EVENTS</a:t>
            </a:r>
            <a:r>
              <a:rPr lang="he-IL" sz="1600" dirty="0">
                <a:solidFill>
                  <a:schemeClr val="bg1"/>
                </a:solidFill>
              </a:rPr>
              <a:t> ........................................................................................................................ 87</a:t>
            </a:r>
          </a:p>
          <a:p>
            <a:pPr lvl="1">
              <a:buSzPct val="50000"/>
              <a:buFont typeface="Wingdings" panose="05000000000000000000" pitchFamily="2" charset="2"/>
              <a:buChar char="Ø"/>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Function invocation with parameters</a:t>
            </a:r>
            <a:r>
              <a:rPr lang="he-IL" sz="1600" dirty="0">
                <a:solidFill>
                  <a:schemeClr val="bg1"/>
                </a:solidFill>
              </a:rPr>
              <a:t> ................................................................................................ 89</a:t>
            </a:r>
          </a:p>
          <a:p>
            <a:pPr lvl="1">
              <a:buSzPct val="50000"/>
              <a:buFont typeface="Wingdings" panose="05000000000000000000" pitchFamily="2" charset="2"/>
              <a:buChar char="Ø"/>
            </a:pPr>
            <a:r>
              <a:rPr lang="en-US" sz="1600" dirty="0">
                <a:solidFill>
                  <a:schemeClr val="bg1"/>
                </a:solidFill>
                <a:hlinkClick r:id="rId9" action="ppaction://hlinksldjump">
                  <a:extLst>
                    <a:ext uri="{A12FA001-AC4F-418D-AE19-62706E023703}">
                      <ahyp:hlinkClr xmlns:ahyp="http://schemas.microsoft.com/office/drawing/2018/hyperlinkcolor" val="tx"/>
                    </a:ext>
                  </a:extLst>
                </a:hlinkClick>
              </a:rPr>
              <a:t>Catching Event</a:t>
            </a:r>
            <a:r>
              <a:rPr lang="en-US" sz="1600" dirty="0">
                <a:solidFill>
                  <a:schemeClr val="bg1"/>
                </a:solidFill>
              </a:rPr>
              <a:t> </a:t>
            </a:r>
            <a:r>
              <a:rPr lang="he-IL" sz="1600" dirty="0">
                <a:solidFill>
                  <a:schemeClr val="bg1"/>
                </a:solidFill>
              </a:rPr>
              <a:t> ............................................................................................................................... 91</a:t>
            </a:r>
          </a:p>
          <a:p>
            <a:pPr lvl="1">
              <a:buSzPct val="50000"/>
              <a:buFont typeface="Wingdings" panose="05000000000000000000" pitchFamily="2" charset="2"/>
              <a:buChar char="Ø"/>
            </a:pPr>
            <a:r>
              <a:rPr lang="en-US" sz="1600" dirty="0">
                <a:solidFill>
                  <a:schemeClr val="bg1"/>
                </a:solidFill>
                <a:hlinkClick r:id="rId10" action="ppaction://hlinksldjump">
                  <a:extLst>
                    <a:ext uri="{A12FA001-AC4F-418D-AE19-62706E023703}">
                      <ahyp:hlinkClr xmlns:ahyp="http://schemas.microsoft.com/office/drawing/2018/hyperlinkcolor" val="tx"/>
                    </a:ext>
                  </a:extLst>
                </a:hlinkClick>
              </a:rPr>
              <a:t>Raising Events</a:t>
            </a:r>
            <a:r>
              <a:rPr lang="he-IL" sz="1600" dirty="0">
                <a:solidFill>
                  <a:schemeClr val="bg1"/>
                </a:solidFill>
              </a:rPr>
              <a:t> ................................................................................................................................. 94</a:t>
            </a:r>
          </a:p>
          <a:p>
            <a:pPr>
              <a:buSzPct val="50000"/>
              <a:buFont typeface="Wingdings" panose="05000000000000000000" pitchFamily="2" charset="2"/>
              <a:buChar char="Ø"/>
            </a:pPr>
            <a:r>
              <a:rPr lang="en-US" sz="2000" dirty="0">
                <a:solidFill>
                  <a:schemeClr val="bg1"/>
                </a:solidFill>
                <a:hlinkClick r:id="rId11" action="ppaction://hlinksldjump">
                  <a:extLst>
                    <a:ext uri="{A12FA001-AC4F-418D-AE19-62706E023703}">
                      <ahyp:hlinkClr xmlns:ahyp="http://schemas.microsoft.com/office/drawing/2018/hyperlinkcolor" val="tx"/>
                    </a:ext>
                  </a:extLst>
                </a:hlinkClick>
              </a:rPr>
              <a:t>PropTypes</a:t>
            </a:r>
            <a:r>
              <a:rPr lang="he-IL" sz="2000" dirty="0">
                <a:solidFill>
                  <a:schemeClr val="bg1"/>
                </a:solidFill>
              </a:rPr>
              <a:t> </a:t>
            </a:r>
            <a:r>
              <a:rPr lang="he-IL" sz="1600" dirty="0">
                <a:solidFill>
                  <a:schemeClr val="bg1"/>
                </a:solidFill>
              </a:rPr>
              <a:t>.......................................................................................................................................... 98</a:t>
            </a:r>
          </a:p>
          <a:p>
            <a:pPr lvl="1">
              <a:buSzPct val="50000"/>
              <a:buFont typeface="Wingdings" panose="05000000000000000000" pitchFamily="2" charset="2"/>
              <a:buChar char="Ø"/>
            </a:pPr>
            <a:r>
              <a:rPr lang="en-US" sz="1600" dirty="0">
                <a:solidFill>
                  <a:schemeClr val="bg1"/>
                </a:solidFill>
                <a:hlinkClick r:id="rId12" action="ppaction://hlinksldjump">
                  <a:extLst>
                    <a:ext uri="{A12FA001-AC4F-418D-AE19-62706E023703}">
                      <ahyp:hlinkClr xmlns:ahyp="http://schemas.microsoft.com/office/drawing/2018/hyperlinkcolor" val="tx"/>
                    </a:ext>
                  </a:extLst>
                </a:hlinkClick>
              </a:rPr>
              <a:t>PropTypes Errors</a:t>
            </a:r>
            <a:r>
              <a:rPr lang="he-IL" sz="1600" dirty="0">
                <a:solidFill>
                  <a:schemeClr val="bg1"/>
                </a:solidFill>
              </a:rPr>
              <a:t> ........................................................................................................................... 102</a:t>
            </a:r>
          </a:p>
          <a:p>
            <a:pPr lvl="1">
              <a:buSzPct val="50000"/>
              <a:buFont typeface="Wingdings" panose="05000000000000000000" pitchFamily="2" charset="2"/>
              <a:buChar char="Ø"/>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Main Types</a:t>
            </a:r>
            <a:r>
              <a:rPr lang="he-IL" sz="1600" dirty="0">
                <a:solidFill>
                  <a:schemeClr val="bg1"/>
                </a:solidFill>
              </a:rPr>
              <a:t> ................................................................................................................................... 105</a:t>
            </a:r>
          </a:p>
          <a:p>
            <a:pPr lvl="1">
              <a:buSzPct val="50000"/>
              <a:buFont typeface="Wingdings" panose="05000000000000000000" pitchFamily="2" charset="2"/>
              <a:buChar char="Ø"/>
            </a:pPr>
            <a:r>
              <a:rPr lang="en-US" sz="1600" dirty="0">
                <a:solidFill>
                  <a:schemeClr val="bg1"/>
                </a:solidFill>
                <a:hlinkClick r:id="rId14" action="ppaction://hlinksldjump">
                  <a:extLst>
                    <a:ext uri="{A12FA001-AC4F-418D-AE19-62706E023703}">
                      <ahyp:hlinkClr xmlns:ahyp="http://schemas.microsoft.com/office/drawing/2018/hyperlinkcolor" val="tx"/>
                    </a:ext>
                  </a:extLst>
                </a:hlinkClick>
              </a:rPr>
              <a:t>Array &amp; Object of Types</a:t>
            </a:r>
            <a:r>
              <a:rPr lang="he-IL" sz="1600" dirty="0">
                <a:solidFill>
                  <a:schemeClr val="bg1"/>
                </a:solidFill>
              </a:rPr>
              <a:t> ................................................................................................................. 107</a:t>
            </a:r>
          </a:p>
          <a:p>
            <a:pPr lvl="1">
              <a:buSzPct val="50000"/>
              <a:buFont typeface="Wingdings" panose="05000000000000000000" pitchFamily="2" charset="2"/>
              <a:buChar char="Ø"/>
            </a:pPr>
            <a:r>
              <a:rPr lang="en-US" sz="1600" dirty="0">
                <a:solidFill>
                  <a:schemeClr val="bg1"/>
                </a:solidFill>
                <a:hlinkClick r:id="rId15" action="ppaction://hlinksldjump">
                  <a:extLst>
                    <a:ext uri="{A12FA001-AC4F-418D-AE19-62706E023703}">
                      <ahyp:hlinkClr xmlns:ahyp="http://schemas.microsoft.com/office/drawing/2018/hyperlinkcolor" val="tx"/>
                    </a:ext>
                  </a:extLst>
                </a:hlinkClick>
              </a:rPr>
              <a:t>oneOfType vs oneOf</a:t>
            </a:r>
            <a:r>
              <a:rPr lang="he-IL" sz="1600" dirty="0">
                <a:solidFill>
                  <a:schemeClr val="bg1"/>
                </a:solidFill>
              </a:rPr>
              <a:t> ...................................................................................................................... 109</a:t>
            </a:r>
          </a:p>
          <a:p>
            <a:pPr lvl="1">
              <a:buSzPct val="50000"/>
              <a:buFont typeface="Wingdings" panose="05000000000000000000" pitchFamily="2" charset="2"/>
              <a:buChar char="Ø"/>
            </a:pPr>
            <a:r>
              <a:rPr lang="en-US" sz="1600" dirty="0">
                <a:solidFill>
                  <a:schemeClr val="bg1"/>
                </a:solidFill>
                <a:hlinkClick r:id="rId16" action="ppaction://hlinksldjump">
                  <a:extLst>
                    <a:ext uri="{A12FA001-AC4F-418D-AE19-62706E023703}">
                      <ahyp:hlinkClr xmlns:ahyp="http://schemas.microsoft.com/office/drawing/2018/hyperlinkcolor" val="tx"/>
                    </a:ext>
                  </a:extLst>
                </a:hlinkClick>
              </a:rPr>
              <a:t>Exact &amp; isRequired</a:t>
            </a:r>
            <a:r>
              <a:rPr lang="he-IL" sz="1600" dirty="0">
                <a:solidFill>
                  <a:schemeClr val="bg1"/>
                </a:solidFill>
              </a:rPr>
              <a:t> ......................................................................................................................... 112</a:t>
            </a:r>
          </a:p>
          <a:p>
            <a:pPr lvl="1">
              <a:buSzPct val="50000"/>
              <a:buFont typeface="Wingdings" panose="05000000000000000000" pitchFamily="2" charset="2"/>
              <a:buChar char="Ø"/>
            </a:pPr>
            <a:r>
              <a:rPr lang="en-US" sz="1600" dirty="0">
                <a:solidFill>
                  <a:schemeClr val="bg1"/>
                </a:solidFill>
                <a:hlinkClick r:id="rId17" action="ppaction://hlinksldjump">
                  <a:extLst>
                    <a:ext uri="{A12FA001-AC4F-418D-AE19-62706E023703}">
                      <ahyp:hlinkClr xmlns:ahyp="http://schemas.microsoft.com/office/drawing/2018/hyperlinkcolor" val="tx"/>
                    </a:ext>
                  </a:extLst>
                </a:hlinkClick>
              </a:rPr>
              <a:t>Shape Any &amp; defaultProps</a:t>
            </a:r>
            <a:r>
              <a:rPr lang="he-IL" sz="1600" dirty="0">
                <a:solidFill>
                  <a:schemeClr val="bg1"/>
                </a:solidFill>
              </a:rPr>
              <a:t> .............................................................................................................. 116</a:t>
            </a:r>
          </a:p>
          <a:p>
            <a:pPr lvl="1">
              <a:buSzPct val="50000"/>
              <a:buFont typeface="Wingdings" panose="05000000000000000000" pitchFamily="2" charset="2"/>
              <a:buChar char="Ø"/>
            </a:pPr>
            <a:r>
              <a:rPr lang="en-US" sz="1600" dirty="0">
                <a:solidFill>
                  <a:schemeClr val="bg1"/>
                </a:solidFill>
                <a:hlinkClick r:id="rId18" action="ppaction://hlinksldjump">
                  <a:extLst>
                    <a:ext uri="{A12FA001-AC4F-418D-AE19-62706E023703}">
                      <ahyp:hlinkClr xmlns:ahyp="http://schemas.microsoft.com/office/drawing/2018/hyperlinkcolor" val="tx"/>
                    </a:ext>
                  </a:extLst>
                </a:hlinkClick>
              </a:rPr>
              <a:t>node &amp; children</a:t>
            </a:r>
            <a:r>
              <a:rPr lang="he-IL" sz="1600" dirty="0">
                <a:solidFill>
                  <a:schemeClr val="bg1"/>
                </a:solidFill>
              </a:rPr>
              <a:t> ............................................................................................................................. 119</a:t>
            </a:r>
            <a:endParaRPr lang="he-IL" sz="1600" dirty="0">
              <a:solidFill>
                <a:schemeClr val="bg1"/>
              </a:solidFill>
              <a:hlinkClick r:id="rId6" action="ppaction://hlinksldjump">
                <a:extLst>
                  <a:ext uri="{A12FA001-AC4F-418D-AE19-62706E023703}">
                    <ahyp:hlinkClr xmlns:ahyp="http://schemas.microsoft.com/office/drawing/2018/hyperlinkcolor" val="tx"/>
                  </a:ext>
                </a:extLst>
              </a:hlinkClick>
            </a:endParaRPr>
          </a:p>
          <a:p>
            <a:pPr>
              <a:buSzPct val="50000"/>
              <a:buFont typeface="Wingdings" panose="05000000000000000000" pitchFamily="2" charset="2"/>
              <a:buChar char="Ø"/>
            </a:pPr>
            <a:r>
              <a:rPr lang="en-US" sz="2000" dirty="0">
                <a:solidFill>
                  <a:schemeClr val="bg1"/>
                </a:solidFill>
                <a:hlinkClick r:id="rId19" action="ppaction://hlinksldjump">
                  <a:extLst>
                    <a:ext uri="{A12FA001-AC4F-418D-AE19-62706E023703}">
                      <ahyp:hlinkClr xmlns:ahyp="http://schemas.microsoft.com/office/drawing/2018/hyperlinkcolor" val="tx"/>
                    </a:ext>
                  </a:extLst>
                </a:hlinkClick>
              </a:rPr>
              <a:t>Shared Components</a:t>
            </a:r>
            <a:r>
              <a:rPr lang="he-IL" sz="2000" dirty="0">
                <a:solidFill>
                  <a:schemeClr val="bg1"/>
                </a:solidFill>
              </a:rPr>
              <a:t> </a:t>
            </a:r>
            <a:r>
              <a:rPr lang="he-IL" sz="1600" dirty="0">
                <a:solidFill>
                  <a:schemeClr val="bg1"/>
                </a:solidFill>
              </a:rPr>
              <a:t>....................................................................................................................... 128</a:t>
            </a:r>
          </a:p>
          <a:p>
            <a:pPr lvl="1">
              <a:buSzPct val="50000"/>
              <a:buFont typeface="Wingdings" panose="05000000000000000000" pitchFamily="2" charset="2"/>
              <a:buChar char="Ø"/>
            </a:pPr>
            <a:r>
              <a:rPr lang="en-US" sz="1600" dirty="0">
                <a:solidFill>
                  <a:schemeClr val="bg1"/>
                </a:solidFill>
                <a:hlinkClick r:id="rId20" action="ppaction://hlinksldjump">
                  <a:extLst>
                    <a:ext uri="{A12FA001-AC4F-418D-AE19-62706E023703}">
                      <ahyp:hlinkClr xmlns:ahyp="http://schemas.microsoft.com/office/drawing/2018/hyperlinkcolor" val="tx"/>
                    </a:ext>
                  </a:extLst>
                </a:hlinkClick>
              </a:rPr>
              <a:t>PageHeader.jsx</a:t>
            </a:r>
            <a:r>
              <a:rPr lang="he-IL" sz="1600" dirty="0">
                <a:solidFill>
                  <a:schemeClr val="bg1"/>
                </a:solidFill>
              </a:rPr>
              <a:t> .............................................................................................................................. 129</a:t>
            </a:r>
          </a:p>
          <a:p>
            <a:pPr>
              <a:buSzPct val="50000"/>
              <a:buFont typeface="Wingdings" panose="05000000000000000000" pitchFamily="2" charset="2"/>
              <a:buChar char="Ø"/>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Static Folder</a:t>
            </a:r>
            <a:r>
              <a:rPr lang="he-IL" sz="2000" dirty="0">
                <a:solidFill>
                  <a:schemeClr val="bg1"/>
                </a:solidFill>
              </a:rPr>
              <a:t> </a:t>
            </a:r>
            <a:r>
              <a:rPr lang="he-IL" sz="1600" dirty="0">
                <a:solidFill>
                  <a:schemeClr val="bg1"/>
                </a:solidFill>
              </a:rPr>
              <a:t>.....................................................................................................................................</a:t>
            </a:r>
            <a:r>
              <a:rPr lang="he-IL" sz="2000" dirty="0">
                <a:solidFill>
                  <a:schemeClr val="bg1"/>
                </a:solidFill>
              </a:rPr>
              <a:t> </a:t>
            </a:r>
            <a:r>
              <a:rPr lang="he-IL" sz="1600" dirty="0">
                <a:solidFill>
                  <a:schemeClr val="bg1"/>
                </a:solidFill>
              </a:rPr>
              <a:t>133</a:t>
            </a:r>
          </a:p>
          <a:p>
            <a:pPr>
              <a:buSzPct val="50000"/>
              <a:buFont typeface="Wingdings" panose="05000000000000000000" pitchFamily="2" charset="2"/>
              <a:buChar char="Ø"/>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React Hooks</a:t>
            </a:r>
            <a:r>
              <a:rPr lang="he-IL" sz="2000" dirty="0">
                <a:solidFill>
                  <a:schemeClr val="bg1"/>
                </a:solidFill>
              </a:rPr>
              <a:t> </a:t>
            </a:r>
            <a:r>
              <a:rPr lang="he-IL" sz="1600" dirty="0">
                <a:solidFill>
                  <a:schemeClr val="bg1"/>
                </a:solidFill>
              </a:rPr>
              <a:t>..................................................................................................................................... 137</a:t>
            </a:r>
          </a:p>
          <a:p>
            <a:pPr lvl="1">
              <a:buSzPct val="50000"/>
              <a:buFont typeface="Wingdings" panose="05000000000000000000" pitchFamily="2" charset="2"/>
              <a:buChar char="Ø"/>
            </a:pPr>
            <a:r>
              <a:rPr lang="en-US" sz="1600" dirty="0">
                <a:solidFill>
                  <a:schemeClr val="bg1"/>
                </a:solidFill>
                <a:hlinkClick r:id="rId23" action="ppaction://hlinksldjump">
                  <a:extLst>
                    <a:ext uri="{A12FA001-AC4F-418D-AE19-62706E023703}">
                      <ahyp:hlinkClr xmlns:ahyp="http://schemas.microsoft.com/office/drawing/2018/hyperlinkcolor" val="tx"/>
                    </a:ext>
                  </a:extLst>
                </a:hlinkClick>
              </a:rPr>
              <a:t>useState</a:t>
            </a:r>
            <a:r>
              <a:rPr lang="he-IL" sz="1600" dirty="0">
                <a:solidFill>
                  <a:schemeClr val="bg1"/>
                </a:solidFill>
              </a:rPr>
              <a:t> ....................................................................................................................................... 140</a:t>
            </a:r>
            <a:endParaRPr lang="he-IL" sz="1600" dirty="0">
              <a:solidFill>
                <a:schemeClr val="bg1"/>
              </a:solidFill>
              <a:hlinkClick r:id="rId11" action="ppaction://hlinksldjump">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597299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762044" y="701336"/>
            <a:ext cx="4429956" cy="843380"/>
          </a:xfrm>
        </p:spPr>
        <p:txBody>
          <a:bodyPr>
            <a:normAutofit fontScale="90000"/>
          </a:bodyPr>
          <a:lstStyle/>
          <a:p>
            <a:pPr algn="ctr"/>
            <a:r>
              <a:rPr lang="en-US" sz="5400" u="sng" dirty="0">
                <a:solidFill>
                  <a:schemeClr val="bg1"/>
                </a:solidFill>
                <a:latin typeface="Aharoni" panose="02010803020104030203" pitchFamily="2" charset="-79"/>
                <a:cs typeface="Aharoni" panose="02010803020104030203" pitchFamily="2" charset="-79"/>
              </a:rPr>
              <a:t>App.js</a:t>
            </a:r>
            <a:endParaRPr lang="he-IL" sz="54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62044" y="1544717"/>
            <a:ext cx="4429956" cy="156246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מחיקת ייבוא קובץ הלוגו של ריאקט</a:t>
            </a:r>
          </a:p>
          <a:p>
            <a:r>
              <a:rPr lang="he-IL" sz="2000" dirty="0">
                <a:solidFill>
                  <a:schemeClr val="bg1"/>
                </a:solidFill>
              </a:rPr>
              <a:t>מחיקת תוכן האלמנט </a:t>
            </a:r>
            <a:r>
              <a:rPr lang="en-US" sz="2000" dirty="0">
                <a:solidFill>
                  <a:schemeClr val="bg1"/>
                </a:solidFill>
              </a:rPr>
              <a:t>div</a:t>
            </a:r>
            <a:r>
              <a:rPr lang="he-IL" sz="2000" dirty="0">
                <a:solidFill>
                  <a:schemeClr val="bg1"/>
                </a:solidFill>
              </a:rPr>
              <a:t> עם המחלקה העיצובית </a:t>
            </a:r>
            <a:r>
              <a:rPr lang="en-US" sz="2000" dirty="0">
                <a:solidFill>
                  <a:schemeClr val="bg1"/>
                </a:solidFill>
              </a:rPr>
              <a:t>App</a:t>
            </a:r>
            <a:endParaRPr lang="he-IL" sz="2000" dirty="0">
              <a:solidFill>
                <a:schemeClr val="bg1"/>
              </a:solidFill>
            </a:endParaRPr>
          </a:p>
          <a:p>
            <a:r>
              <a:rPr lang="he-IL" sz="2000" dirty="0">
                <a:solidFill>
                  <a:schemeClr val="bg1"/>
                </a:solidFill>
              </a:rPr>
              <a:t>התוצאה</a:t>
            </a:r>
            <a:endParaRPr lang="en-US" sz="2000" dirty="0">
              <a:solidFill>
                <a:schemeClr val="bg1"/>
              </a:solidFill>
            </a:endParaRPr>
          </a:p>
        </p:txBody>
      </p:sp>
      <p:pic>
        <p:nvPicPr>
          <p:cNvPr id="7" name="תמונה 6">
            <a:extLst>
              <a:ext uri="{FF2B5EF4-FFF2-40B4-BE49-F238E27FC236}">
                <a16:creationId xmlns:a16="http://schemas.microsoft.com/office/drawing/2014/main" id="{C19427D4-25F1-F697-EFAF-E01004A58236}"/>
              </a:ext>
            </a:extLst>
          </p:cNvPr>
          <p:cNvPicPr>
            <a:picLocks noChangeAspect="1"/>
          </p:cNvPicPr>
          <p:nvPr/>
        </p:nvPicPr>
        <p:blipFill rotWithShape="1">
          <a:blip r:embed="rId4"/>
          <a:srcRect l="2249" t="9417" r="11891"/>
          <a:stretch/>
        </p:blipFill>
        <p:spPr>
          <a:xfrm>
            <a:off x="582731" y="213063"/>
            <a:ext cx="6451581" cy="4666746"/>
          </a:xfrm>
          <a:prstGeom prst="rect">
            <a:avLst/>
          </a:prstGeom>
        </p:spPr>
      </p:pic>
      <p:pic>
        <p:nvPicPr>
          <p:cNvPr id="10" name="תמונה 9">
            <a:extLst>
              <a:ext uri="{FF2B5EF4-FFF2-40B4-BE49-F238E27FC236}">
                <a16:creationId xmlns:a16="http://schemas.microsoft.com/office/drawing/2014/main" id="{CB82B096-6AD8-0B2A-6295-4B0C2E8DB349}"/>
              </a:ext>
            </a:extLst>
          </p:cNvPr>
          <p:cNvPicPr>
            <a:picLocks noChangeAspect="1"/>
          </p:cNvPicPr>
          <p:nvPr/>
        </p:nvPicPr>
        <p:blipFill rotWithShape="1">
          <a:blip r:embed="rId5"/>
          <a:srcRect l="2249" t="26567"/>
          <a:stretch/>
        </p:blipFill>
        <p:spPr>
          <a:xfrm>
            <a:off x="582731" y="4992532"/>
            <a:ext cx="6451581" cy="1538149"/>
          </a:xfrm>
          <a:prstGeom prst="rect">
            <a:avLst/>
          </a:prstGeom>
        </p:spPr>
      </p:pic>
      <p:cxnSp>
        <p:nvCxnSpPr>
          <p:cNvPr id="12" name="מחבר: מרפקי 11">
            <a:extLst>
              <a:ext uri="{FF2B5EF4-FFF2-40B4-BE49-F238E27FC236}">
                <a16:creationId xmlns:a16="http://schemas.microsoft.com/office/drawing/2014/main" id="{618D4220-AFC7-2EF5-1324-050400B7B3AB}"/>
              </a:ext>
            </a:extLst>
          </p:cNvPr>
          <p:cNvCxnSpPr/>
          <p:nvPr/>
        </p:nvCxnSpPr>
        <p:spPr>
          <a:xfrm rot="10800000">
            <a:off x="3355760" y="310718"/>
            <a:ext cx="5033639" cy="1411550"/>
          </a:xfrm>
          <a:prstGeom prst="bentConnector3">
            <a:avLst>
              <a:gd name="adj1" fmla="val 2178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סוגר מסולסל ימני 13">
            <a:extLst>
              <a:ext uri="{FF2B5EF4-FFF2-40B4-BE49-F238E27FC236}">
                <a16:creationId xmlns:a16="http://schemas.microsoft.com/office/drawing/2014/main" id="{0285D493-69DA-FA28-5A7C-9926895253E6}"/>
              </a:ext>
            </a:extLst>
          </p:cNvPr>
          <p:cNvSpPr/>
          <p:nvPr/>
        </p:nvSpPr>
        <p:spPr>
          <a:xfrm>
            <a:off x="5557421" y="1367161"/>
            <a:ext cx="409736" cy="2574524"/>
          </a:xfrm>
          <a:prstGeom prst="rightBrace">
            <a:avLst>
              <a:gd name="adj1" fmla="val 68520"/>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p>
        </p:txBody>
      </p:sp>
      <p:cxnSp>
        <p:nvCxnSpPr>
          <p:cNvPr id="16" name="מחבר: מרפקי 15">
            <a:extLst>
              <a:ext uri="{FF2B5EF4-FFF2-40B4-BE49-F238E27FC236}">
                <a16:creationId xmlns:a16="http://schemas.microsoft.com/office/drawing/2014/main" id="{E1E68A7E-EE93-B0BA-94BC-BF0ECEB31718}"/>
              </a:ext>
            </a:extLst>
          </p:cNvPr>
          <p:cNvCxnSpPr>
            <a:stCxn id="14" idx="1"/>
          </p:cNvCxnSpPr>
          <p:nvPr/>
        </p:nvCxnSpPr>
        <p:spPr>
          <a:xfrm rot="10800000" flipH="1">
            <a:off x="5967156" y="2112889"/>
            <a:ext cx="2147033" cy="541535"/>
          </a:xfrm>
          <a:prstGeom prst="bentConnector5">
            <a:avLst>
              <a:gd name="adj1" fmla="val 39385"/>
              <a:gd name="adj2" fmla="val 99590"/>
              <a:gd name="adj3" fmla="val 69084"/>
            </a:avLst>
          </a:prstGeom>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457F52A4-10A1-16A7-FD9C-DA23840A5926}"/>
              </a:ext>
            </a:extLst>
          </p:cNvPr>
          <p:cNvCxnSpPr/>
          <p:nvPr/>
        </p:nvCxnSpPr>
        <p:spPr>
          <a:xfrm rot="10800000" flipV="1">
            <a:off x="4776187" y="2814220"/>
            <a:ext cx="6161103" cy="2991775"/>
          </a:xfrm>
          <a:prstGeom prst="bentConnector3">
            <a:avLst>
              <a:gd name="adj1" fmla="val 5879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54751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143739"/>
            <a:ext cx="4673038" cy="1170651"/>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Form propTypes &amp; defaultProps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314390"/>
            <a:ext cx="4673037" cy="298557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נוודא באמצעות ספריית </a:t>
            </a:r>
            <a:r>
              <a:rPr lang="en-US" sz="2000" dirty="0">
                <a:solidFill>
                  <a:schemeClr val="bg1"/>
                </a:solidFill>
              </a:rPr>
              <a:t>propTypes</a:t>
            </a:r>
            <a:r>
              <a:rPr lang="he-IL" sz="2000" dirty="0">
                <a:solidFill>
                  <a:schemeClr val="bg1"/>
                </a:solidFill>
              </a:rPr>
              <a:t> שהקומפוננט תקבל את כל המפתחות באובייקט ה – </a:t>
            </a:r>
            <a:r>
              <a:rPr lang="en-US" sz="2000" dirty="0">
                <a:solidFill>
                  <a:schemeClr val="bg1"/>
                </a:solidFill>
              </a:rPr>
              <a:t>props</a:t>
            </a:r>
            <a:r>
              <a:rPr lang="he-IL" sz="2000" dirty="0">
                <a:solidFill>
                  <a:schemeClr val="bg1"/>
                </a:solidFill>
              </a:rPr>
              <a:t> הדרושים לה כדי לבצע את הלוגיקה שבתוכה</a:t>
            </a:r>
          </a:p>
          <a:p>
            <a:r>
              <a:rPr lang="he-IL" sz="2000" dirty="0">
                <a:solidFill>
                  <a:schemeClr val="bg1"/>
                </a:solidFill>
              </a:rPr>
              <a:t>ניתן ערכים דיפולטיביים למפתחות באובייקט ה – </a:t>
            </a:r>
            <a:r>
              <a:rPr lang="en-US" sz="2000" dirty="0">
                <a:solidFill>
                  <a:schemeClr val="bg1"/>
                </a:solidFill>
              </a:rPr>
              <a:t>props</a:t>
            </a:r>
            <a:r>
              <a:rPr lang="he-IL" sz="2000" dirty="0">
                <a:solidFill>
                  <a:schemeClr val="bg1"/>
                </a:solidFill>
              </a:rPr>
              <a:t> </a:t>
            </a:r>
          </a:p>
          <a:p>
            <a:r>
              <a:rPr lang="he-IL" sz="2000" dirty="0">
                <a:solidFill>
                  <a:schemeClr val="bg1"/>
                </a:solidFill>
              </a:rPr>
              <a:t>לבסוף נעטוף את ייצוא הקומפוננט במטודת </a:t>
            </a:r>
            <a:r>
              <a:rPr lang="en-US" sz="2000" dirty="0">
                <a:solidFill>
                  <a:schemeClr val="bg1"/>
                </a:solidFill>
              </a:rPr>
              <a:t>React.memo</a:t>
            </a:r>
            <a:r>
              <a:rPr lang="he-IL" sz="2000" dirty="0">
                <a:solidFill>
                  <a:schemeClr val="bg1"/>
                </a:solidFill>
              </a:rPr>
              <a:t> על מנת שהפונקציות שיועברו אליה יעברו תהליך של </a:t>
            </a:r>
            <a:r>
              <a:rPr lang="en-US" sz="2000" dirty="0">
                <a:solidFill>
                  <a:schemeClr val="bg1"/>
                </a:solidFill>
              </a:rPr>
              <a:t>memoization</a:t>
            </a:r>
            <a:endParaRPr lang="he-IL" sz="2000" dirty="0">
              <a:solidFill>
                <a:schemeClr val="bg1"/>
              </a:solidFill>
            </a:endParaRPr>
          </a:p>
        </p:txBody>
      </p:sp>
      <p:pic>
        <p:nvPicPr>
          <p:cNvPr id="6" name="תמונה 5">
            <a:extLst>
              <a:ext uri="{FF2B5EF4-FFF2-40B4-BE49-F238E27FC236}">
                <a16:creationId xmlns:a16="http://schemas.microsoft.com/office/drawing/2014/main" id="{87D424DD-3D20-A739-B737-761483F1A531}"/>
              </a:ext>
            </a:extLst>
          </p:cNvPr>
          <p:cNvPicPr>
            <a:picLocks noChangeAspect="1"/>
          </p:cNvPicPr>
          <p:nvPr/>
        </p:nvPicPr>
        <p:blipFill>
          <a:blip r:embed="rId4"/>
          <a:stretch>
            <a:fillRect/>
          </a:stretch>
        </p:blipFill>
        <p:spPr>
          <a:xfrm>
            <a:off x="1588117" y="681499"/>
            <a:ext cx="4201111" cy="5487166"/>
          </a:xfrm>
          <a:prstGeom prst="rect">
            <a:avLst/>
          </a:prstGeom>
        </p:spPr>
      </p:pic>
      <p:sp>
        <p:nvSpPr>
          <p:cNvPr id="8" name="סוגר מסולסל ימני 7">
            <a:extLst>
              <a:ext uri="{FF2B5EF4-FFF2-40B4-BE49-F238E27FC236}">
                <a16:creationId xmlns:a16="http://schemas.microsoft.com/office/drawing/2014/main" id="{4A018179-4ECD-E6D6-12E7-F3A81602998C}"/>
              </a:ext>
            </a:extLst>
          </p:cNvPr>
          <p:cNvSpPr/>
          <p:nvPr/>
        </p:nvSpPr>
        <p:spPr>
          <a:xfrm>
            <a:off x="5530788" y="681499"/>
            <a:ext cx="263204" cy="2629872"/>
          </a:xfrm>
          <a:prstGeom prst="rightBrace">
            <a:avLst>
              <a:gd name="adj1" fmla="val 7241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2" name="מחבר: מרפקי 11">
            <a:extLst>
              <a:ext uri="{FF2B5EF4-FFF2-40B4-BE49-F238E27FC236}">
                <a16:creationId xmlns:a16="http://schemas.microsoft.com/office/drawing/2014/main" id="{5AC65620-9556-71A6-EA62-4C45E47CD24F}"/>
              </a:ext>
            </a:extLst>
          </p:cNvPr>
          <p:cNvCxnSpPr>
            <a:endCxn id="8" idx="1"/>
          </p:cNvCxnSpPr>
          <p:nvPr/>
        </p:nvCxnSpPr>
        <p:spPr>
          <a:xfrm rot="10800000">
            <a:off x="5793993" y="1996435"/>
            <a:ext cx="2346831" cy="782276"/>
          </a:xfrm>
          <a:prstGeom prst="bentConnector5">
            <a:avLst>
              <a:gd name="adj1" fmla="val 445"/>
              <a:gd name="adj2" fmla="val -851"/>
              <a:gd name="adj3" fmla="val 72669"/>
            </a:avLst>
          </a:prstGeom>
        </p:spPr>
        <p:style>
          <a:lnRef idx="1">
            <a:schemeClr val="accent1"/>
          </a:lnRef>
          <a:fillRef idx="0">
            <a:schemeClr val="accent1"/>
          </a:fillRef>
          <a:effectRef idx="0">
            <a:schemeClr val="accent1"/>
          </a:effectRef>
          <a:fontRef idx="minor">
            <a:schemeClr val="tx1"/>
          </a:fontRef>
        </p:style>
      </p:cxnSp>
      <p:sp>
        <p:nvSpPr>
          <p:cNvPr id="17" name="סוגר מסולסל ימני 16">
            <a:extLst>
              <a:ext uri="{FF2B5EF4-FFF2-40B4-BE49-F238E27FC236}">
                <a16:creationId xmlns:a16="http://schemas.microsoft.com/office/drawing/2014/main" id="{966604F9-1187-32DC-D1ED-23FDF4C14D9F}"/>
              </a:ext>
            </a:extLst>
          </p:cNvPr>
          <p:cNvSpPr/>
          <p:nvPr/>
        </p:nvSpPr>
        <p:spPr>
          <a:xfrm>
            <a:off x="4620577" y="3807179"/>
            <a:ext cx="271019" cy="1625955"/>
          </a:xfrm>
          <a:prstGeom prst="rightBrace">
            <a:avLst>
              <a:gd name="adj1" fmla="val 3781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9" name="מחבר: מרפקי 18">
            <a:extLst>
              <a:ext uri="{FF2B5EF4-FFF2-40B4-BE49-F238E27FC236}">
                <a16:creationId xmlns:a16="http://schemas.microsoft.com/office/drawing/2014/main" id="{B9D30D89-D4F0-879E-D694-90CD249DEAED}"/>
              </a:ext>
            </a:extLst>
          </p:cNvPr>
          <p:cNvCxnSpPr>
            <a:stCxn id="3" idx="1"/>
          </p:cNvCxnSpPr>
          <p:nvPr/>
        </p:nvCxnSpPr>
        <p:spPr>
          <a:xfrm rot="10800000" flipV="1">
            <a:off x="4891597" y="3807180"/>
            <a:ext cx="2556769" cy="8180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A784F533-DD56-7295-87E4-6C5979C517B1}"/>
              </a:ext>
            </a:extLst>
          </p:cNvPr>
          <p:cNvCxnSpPr>
            <a:stCxn id="3" idx="2"/>
          </p:cNvCxnSpPr>
          <p:nvPr/>
        </p:nvCxnSpPr>
        <p:spPr>
          <a:xfrm rot="5400000">
            <a:off x="7351557" y="3612366"/>
            <a:ext cx="745724" cy="41209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856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63196" y="1937548"/>
            <a:ext cx="4081397"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useForm.js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Custom hook</a:t>
            </a:r>
            <a:r>
              <a:rPr lang="he-IL" sz="2400" dirty="0">
                <a:solidFill>
                  <a:schemeClr val="bg1"/>
                </a:solidFill>
              </a:rPr>
              <a:t> שיעזור לנו בניהול טפסים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73786" y="2910950"/>
            <a:ext cx="1047750" cy="1104900"/>
            <a:chOff x="385766" y="2800350"/>
            <a:chExt cx="1047750" cy="1104900"/>
          </a:xfrm>
        </p:grpSpPr>
        <p:pic>
          <p:nvPicPr>
            <p:cNvPr id="8" name="גרפיקה 7" descr="לוח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
        <p:nvSpPr>
          <p:cNvPr id="11" name="תיבת טקסט 10">
            <a:extLst>
              <a:ext uri="{FF2B5EF4-FFF2-40B4-BE49-F238E27FC236}">
                <a16:creationId xmlns:a16="http://schemas.microsoft.com/office/drawing/2014/main" id="{0ABB16F4-AF85-D042-85C0-AB9F8DB47893}"/>
              </a:ext>
            </a:extLst>
          </p:cNvPr>
          <p:cNvSpPr txBox="1"/>
          <p:nvPr/>
        </p:nvSpPr>
        <p:spPr>
          <a:xfrm>
            <a:off x="-2" y="5264458"/>
            <a:ext cx="12192000" cy="338554"/>
          </a:xfrm>
          <a:prstGeom prst="rect">
            <a:avLst/>
          </a:prstGeom>
          <a:noFill/>
        </p:spPr>
        <p:txBody>
          <a:bodyPr wrap="square" rtlCol="1">
            <a:spAutoFit/>
          </a:bodyPr>
          <a:lstStyle/>
          <a:p>
            <a:pPr marL="285750" indent="-285750" algn="ctr">
              <a:buFont typeface="Calibri" panose="020F0502020204030204" pitchFamily="34" charset="0"/>
              <a:buChar char="!"/>
            </a:pPr>
            <a:r>
              <a:rPr lang="he-IL" sz="1600" b="1" dirty="0">
                <a:solidFill>
                  <a:schemeClr val="bg1"/>
                </a:solidFill>
              </a:rPr>
              <a:t>יש לעבור על מצגת </a:t>
            </a:r>
            <a:r>
              <a:rPr lang="en-US" sz="1600" b="1" dirty="0">
                <a:solidFill>
                  <a:schemeClr val="bg1"/>
                </a:solidFill>
              </a:rPr>
              <a:t>joi</a:t>
            </a:r>
            <a:r>
              <a:rPr lang="he-IL" sz="1600" b="1" dirty="0">
                <a:solidFill>
                  <a:schemeClr val="bg1"/>
                </a:solidFill>
              </a:rPr>
              <a:t> לפני שממשיכים במצגת זאת</a:t>
            </a:r>
          </a:p>
        </p:txBody>
      </p:sp>
    </p:spTree>
    <p:extLst>
      <p:ext uri="{BB962C8B-B14F-4D97-AF65-F5344CB8AC3E}">
        <p14:creationId xmlns:p14="http://schemas.microsoft.com/office/powerpoint/2010/main" val="11670362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useForm.js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36155"/>
            <a:ext cx="4673037" cy="511841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המטודות והספריות שיעזרו לנו ליצור את ה – </a:t>
            </a:r>
            <a:r>
              <a:rPr lang="en-US" sz="2000" dirty="0">
                <a:solidFill>
                  <a:schemeClr val="bg1"/>
                </a:solidFill>
              </a:rPr>
              <a:t>custom hook</a:t>
            </a:r>
          </a:p>
          <a:p>
            <a:r>
              <a:rPr lang="he-IL" sz="2000" dirty="0">
                <a:solidFill>
                  <a:schemeClr val="bg1"/>
                </a:solidFill>
              </a:rPr>
              <a:t>ניצור קבוע בשם </a:t>
            </a:r>
            <a:r>
              <a:rPr lang="en-US" sz="2000" dirty="0">
                <a:solidFill>
                  <a:schemeClr val="bg1"/>
                </a:solidFill>
              </a:rPr>
              <a:t>useForm</a:t>
            </a:r>
            <a:r>
              <a:rPr lang="he-IL" sz="2000" dirty="0">
                <a:solidFill>
                  <a:schemeClr val="bg1"/>
                </a:solidFill>
              </a:rPr>
              <a:t> שיהיה שווה ערך לפונקציה אנונימית שתקבל שלושה פרמטרים:</a:t>
            </a:r>
          </a:p>
          <a:p>
            <a:pPr lvl="1"/>
            <a:r>
              <a:rPr lang="en-US" sz="1600" dirty="0">
                <a:solidFill>
                  <a:schemeClr val="bg1"/>
                </a:solidFill>
              </a:rPr>
              <a:t>initialForm</a:t>
            </a:r>
            <a:r>
              <a:rPr lang="he-IL" sz="1600" dirty="0">
                <a:solidFill>
                  <a:schemeClr val="bg1"/>
                </a:solidFill>
              </a:rPr>
              <a:t> – אובייקט עם כל המפתחות שאנו מעוניינים לשנות באמצעות הטופס</a:t>
            </a:r>
          </a:p>
          <a:p>
            <a:pPr lvl="1"/>
            <a:r>
              <a:rPr lang="en-US" sz="1600" dirty="0">
                <a:solidFill>
                  <a:schemeClr val="bg1"/>
                </a:solidFill>
              </a:rPr>
              <a:t>schema</a:t>
            </a:r>
            <a:r>
              <a:rPr lang="he-IL" sz="1600" dirty="0">
                <a:solidFill>
                  <a:schemeClr val="bg1"/>
                </a:solidFill>
              </a:rPr>
              <a:t> – סכמה של </a:t>
            </a:r>
            <a:r>
              <a:rPr lang="en-US" sz="1600" dirty="0">
                <a:solidFill>
                  <a:schemeClr val="bg1"/>
                </a:solidFill>
              </a:rPr>
              <a:t>Joi</a:t>
            </a:r>
            <a:r>
              <a:rPr lang="he-IL" sz="1600" dirty="0">
                <a:solidFill>
                  <a:schemeClr val="bg1"/>
                </a:solidFill>
              </a:rPr>
              <a:t> שתעזור לנו לבצע את הוולידציות על הנתונים שיוכנסו לשדות בטופס</a:t>
            </a:r>
          </a:p>
          <a:p>
            <a:pPr lvl="1"/>
            <a:r>
              <a:rPr lang="en-US" sz="1600" dirty="0">
                <a:solidFill>
                  <a:schemeClr val="bg1"/>
                </a:solidFill>
              </a:rPr>
              <a:t>handleSubmit</a:t>
            </a:r>
            <a:r>
              <a:rPr lang="he-IL" sz="1600" dirty="0">
                <a:solidFill>
                  <a:schemeClr val="bg1"/>
                </a:solidFill>
              </a:rPr>
              <a:t> – פונקציית </a:t>
            </a:r>
            <a:r>
              <a:rPr lang="en-US" sz="1600" dirty="0">
                <a:solidFill>
                  <a:schemeClr val="bg1"/>
                </a:solidFill>
              </a:rPr>
              <a:t>callback</a:t>
            </a:r>
            <a:r>
              <a:rPr lang="he-IL" sz="1600" dirty="0">
                <a:solidFill>
                  <a:schemeClr val="bg1"/>
                </a:solidFill>
              </a:rPr>
              <a:t> שתופעל כאשר הטופס יישלח</a:t>
            </a: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עם הארגומנט </a:t>
            </a:r>
            <a:r>
              <a:rPr lang="en-US" sz="2000" dirty="0">
                <a:solidFill>
                  <a:schemeClr val="bg1"/>
                </a:solidFill>
              </a:rPr>
              <a:t>initialForm</a:t>
            </a:r>
            <a:r>
              <a:rPr lang="he-IL" sz="2000" dirty="0">
                <a:solidFill>
                  <a:schemeClr val="bg1"/>
                </a:solidFill>
              </a:rPr>
              <a:t> ונחלץ ממנה את המשתנה </a:t>
            </a:r>
            <a:r>
              <a:rPr lang="en-US" sz="2000" dirty="0">
                <a:solidFill>
                  <a:schemeClr val="bg1"/>
                </a:solidFill>
              </a:rPr>
              <a:t>data</a:t>
            </a:r>
            <a:r>
              <a:rPr lang="he-IL" sz="2000" dirty="0">
                <a:solidFill>
                  <a:schemeClr val="bg1"/>
                </a:solidFill>
              </a:rPr>
              <a:t> ואת מטודת </a:t>
            </a:r>
            <a:r>
              <a:rPr lang="en-US" sz="2000" dirty="0">
                <a:solidFill>
                  <a:schemeClr val="bg1"/>
                </a:solidFill>
              </a:rPr>
              <a:t>setData</a:t>
            </a:r>
          </a:p>
          <a:p>
            <a:r>
              <a:rPr lang="he-IL" sz="2000" dirty="0">
                <a:solidFill>
                  <a:schemeClr val="bg1"/>
                </a:solidFill>
              </a:rPr>
              <a:t>נפעיל את מטודת </a:t>
            </a:r>
            <a:r>
              <a:rPr lang="en-US" sz="2000" dirty="0">
                <a:solidFill>
                  <a:schemeClr val="bg1"/>
                </a:solidFill>
              </a:rPr>
              <a:t>useState</a:t>
            </a:r>
            <a:r>
              <a:rPr lang="he-IL" sz="2000" dirty="0">
                <a:solidFill>
                  <a:schemeClr val="bg1"/>
                </a:solidFill>
              </a:rPr>
              <a:t> עם אובייקט ריק ונחלץ ממנה את המשתנה </a:t>
            </a:r>
            <a:r>
              <a:rPr lang="en-US" sz="2000" dirty="0">
                <a:solidFill>
                  <a:schemeClr val="bg1"/>
                </a:solidFill>
              </a:rPr>
              <a:t>errors</a:t>
            </a:r>
            <a:r>
              <a:rPr lang="he-IL" sz="2000" dirty="0">
                <a:solidFill>
                  <a:schemeClr val="bg1"/>
                </a:solidFill>
              </a:rPr>
              <a:t> ואת מטודת </a:t>
            </a:r>
            <a:r>
              <a:rPr lang="en-US" sz="2000" dirty="0" err="1">
                <a:solidFill>
                  <a:schemeClr val="bg1"/>
                </a:solidFill>
              </a:rPr>
              <a:t>setErrors</a:t>
            </a:r>
            <a:endParaRPr lang="en-US" sz="2000" dirty="0">
              <a:solidFill>
                <a:schemeClr val="bg1"/>
              </a:solidFill>
            </a:endParaRPr>
          </a:p>
        </p:txBody>
      </p:sp>
      <p:pic>
        <p:nvPicPr>
          <p:cNvPr id="7" name="תמונה 6">
            <a:extLst>
              <a:ext uri="{FF2B5EF4-FFF2-40B4-BE49-F238E27FC236}">
                <a16:creationId xmlns:a16="http://schemas.microsoft.com/office/drawing/2014/main" id="{B7E5EFEE-55ED-BE03-8B12-9B861EB7B81E}"/>
              </a:ext>
            </a:extLst>
          </p:cNvPr>
          <p:cNvPicPr>
            <a:picLocks noChangeAspect="1"/>
          </p:cNvPicPr>
          <p:nvPr/>
        </p:nvPicPr>
        <p:blipFill rotWithShape="1">
          <a:blip r:embed="rId4"/>
          <a:srcRect b="34411"/>
          <a:stretch/>
        </p:blipFill>
        <p:spPr>
          <a:xfrm>
            <a:off x="216326" y="2163728"/>
            <a:ext cx="6944694" cy="2530544"/>
          </a:xfrm>
          <a:prstGeom prst="rect">
            <a:avLst/>
          </a:prstGeom>
        </p:spPr>
      </p:pic>
    </p:spTree>
    <p:extLst>
      <p:ext uri="{BB962C8B-B14F-4D97-AF65-F5344CB8AC3E}">
        <p14:creationId xmlns:p14="http://schemas.microsoft.com/office/powerpoint/2010/main" val="224556855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39488" y="1401191"/>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handleReset</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39489" y="2365458"/>
            <a:ext cx="4673037" cy="293450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handleReset</a:t>
            </a:r>
            <a:r>
              <a:rPr lang="he-IL" sz="2000" dirty="0">
                <a:solidFill>
                  <a:schemeClr val="bg1"/>
                </a:solidFill>
              </a:rPr>
              <a:t> שערכו יהיה הערך שיחזור הפעלת מטודת </a:t>
            </a:r>
            <a:r>
              <a:rPr lang="en-US" sz="2000" dirty="0">
                <a:solidFill>
                  <a:schemeClr val="bg1"/>
                </a:solidFill>
              </a:rPr>
              <a:t>useCallback</a:t>
            </a:r>
            <a:r>
              <a:rPr lang="he-IL" sz="2000" dirty="0">
                <a:solidFill>
                  <a:schemeClr val="bg1"/>
                </a:solidFill>
              </a:rPr>
              <a:t> שתקבל בארגומנט הראשון פונקציה אנונימית ש:</a:t>
            </a:r>
          </a:p>
          <a:p>
            <a:pPr lvl="1"/>
            <a:r>
              <a:rPr lang="he-IL" sz="1600" dirty="0">
                <a:solidFill>
                  <a:schemeClr val="bg1"/>
                </a:solidFill>
              </a:rPr>
              <a:t>תפעיל את מטודת </a:t>
            </a:r>
            <a:r>
              <a:rPr lang="en-US" sz="1600" dirty="0">
                <a:solidFill>
                  <a:schemeClr val="bg1"/>
                </a:solidFill>
              </a:rPr>
              <a:t>setData</a:t>
            </a:r>
            <a:r>
              <a:rPr lang="he-IL" sz="1600" dirty="0">
                <a:solidFill>
                  <a:schemeClr val="bg1"/>
                </a:solidFill>
              </a:rPr>
              <a:t> עם </a:t>
            </a:r>
            <a:r>
              <a:rPr lang="en-US" sz="1600" dirty="0">
                <a:solidFill>
                  <a:schemeClr val="bg1"/>
                </a:solidFill>
              </a:rPr>
              <a:t>initialForm</a:t>
            </a:r>
            <a:r>
              <a:rPr lang="he-IL" sz="1600" dirty="0">
                <a:solidFill>
                  <a:schemeClr val="bg1"/>
                </a:solidFill>
              </a:rPr>
              <a:t> (כלומר תאפס את שדות הטופס)</a:t>
            </a:r>
          </a:p>
          <a:p>
            <a:pPr lvl="1"/>
            <a:r>
              <a:rPr lang="he-IL" sz="1600" dirty="0">
                <a:solidFill>
                  <a:schemeClr val="bg1"/>
                </a:solidFill>
              </a:rPr>
              <a:t>תפעיל את מטודת </a:t>
            </a:r>
            <a:r>
              <a:rPr lang="en-US" sz="1600" dirty="0" err="1">
                <a:solidFill>
                  <a:schemeClr val="bg1"/>
                </a:solidFill>
              </a:rPr>
              <a:t>setErrors</a:t>
            </a:r>
            <a:r>
              <a:rPr lang="he-IL" sz="1600" dirty="0">
                <a:solidFill>
                  <a:schemeClr val="bg1"/>
                </a:solidFill>
              </a:rPr>
              <a:t> עם אובייקט ריק (כלומר תאפס את אובייקט השגיאות)</a:t>
            </a:r>
          </a:p>
          <a:p>
            <a:r>
              <a:rPr lang="he-IL" sz="2000" dirty="0">
                <a:solidFill>
                  <a:schemeClr val="bg1"/>
                </a:solidFill>
              </a:rPr>
              <a:t>וארגומנט השני היא תקבל מערך תלויות עם האובייקט </a:t>
            </a:r>
            <a:r>
              <a:rPr lang="en-US" sz="2000" dirty="0">
                <a:solidFill>
                  <a:schemeClr val="bg1"/>
                </a:solidFill>
              </a:rPr>
              <a:t>initialForm</a:t>
            </a:r>
            <a:endParaRPr lang="he-IL" sz="2000" dirty="0">
              <a:solidFill>
                <a:schemeClr val="bg1"/>
              </a:solidFill>
            </a:endParaRPr>
          </a:p>
        </p:txBody>
      </p:sp>
      <p:pic>
        <p:nvPicPr>
          <p:cNvPr id="7" name="תמונה 6">
            <a:extLst>
              <a:ext uri="{FF2B5EF4-FFF2-40B4-BE49-F238E27FC236}">
                <a16:creationId xmlns:a16="http://schemas.microsoft.com/office/drawing/2014/main" id="{B7E5EFEE-55ED-BE03-8B12-9B861EB7B81E}"/>
              </a:ext>
            </a:extLst>
          </p:cNvPr>
          <p:cNvPicPr>
            <a:picLocks noChangeAspect="1"/>
          </p:cNvPicPr>
          <p:nvPr/>
        </p:nvPicPr>
        <p:blipFill rotWithShape="1">
          <a:blip r:embed="rId4"/>
          <a:srcRect t="71802" r="22835"/>
          <a:stretch/>
        </p:blipFill>
        <p:spPr>
          <a:xfrm>
            <a:off x="1009247" y="2885039"/>
            <a:ext cx="5358851" cy="1087922"/>
          </a:xfrm>
          <a:prstGeom prst="rect">
            <a:avLst/>
          </a:prstGeom>
        </p:spPr>
      </p:pic>
    </p:spTree>
    <p:extLst>
      <p:ext uri="{BB962C8B-B14F-4D97-AF65-F5344CB8AC3E}">
        <p14:creationId xmlns:p14="http://schemas.microsoft.com/office/powerpoint/2010/main" val="13112721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5"/>
            <a:ext cx="4673038" cy="658428"/>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validateProperty</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754603"/>
            <a:ext cx="4673037" cy="5903650"/>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פונקציה שאחראית על יצירת </a:t>
            </a:r>
            <a:r>
              <a:rPr lang="en-US" sz="2000" dirty="0">
                <a:solidFill>
                  <a:schemeClr val="bg1"/>
                </a:solidFill>
              </a:rPr>
              <a:t>schema</a:t>
            </a:r>
            <a:r>
              <a:rPr lang="he-IL" sz="2000" dirty="0">
                <a:solidFill>
                  <a:schemeClr val="bg1"/>
                </a:solidFill>
              </a:rPr>
              <a:t> של </a:t>
            </a:r>
            <a:r>
              <a:rPr lang="en-US" sz="2000" dirty="0">
                <a:solidFill>
                  <a:schemeClr val="bg1"/>
                </a:solidFill>
              </a:rPr>
              <a:t>joi</a:t>
            </a:r>
            <a:r>
              <a:rPr lang="he-IL" sz="2000" dirty="0">
                <a:solidFill>
                  <a:schemeClr val="bg1"/>
                </a:solidFill>
              </a:rPr>
              <a:t> ובדיקת הערכים שהוכנסו לשדה בטופס ותחזיר מחרוזת תווים עם השגיאה או </a:t>
            </a:r>
            <a:r>
              <a:rPr lang="en-US" sz="2000" dirty="0">
                <a:solidFill>
                  <a:schemeClr val="bg1"/>
                </a:solidFill>
              </a:rPr>
              <a:t>null</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validateProperty</a:t>
            </a:r>
            <a:r>
              <a:rPr lang="he-IL" sz="2000" dirty="0">
                <a:solidFill>
                  <a:schemeClr val="bg1"/>
                </a:solidFill>
              </a:rPr>
              <a:t> שערכו יהיה הפונקציה שתחזור מהפעלת מטודת </a:t>
            </a:r>
            <a:r>
              <a:rPr lang="en-US" sz="2000" dirty="0">
                <a:solidFill>
                  <a:schemeClr val="bg1"/>
                </a:solidFill>
              </a:rPr>
              <a:t>useCallback</a:t>
            </a:r>
            <a:r>
              <a:rPr lang="he-IL" sz="2000" dirty="0">
                <a:solidFill>
                  <a:schemeClr val="bg1"/>
                </a:solidFill>
              </a:rPr>
              <a:t> שתקבל בארגומנט הראשון פונקציה אנונימית ש:</a:t>
            </a:r>
          </a:p>
          <a:p>
            <a:pPr lvl="1"/>
            <a:r>
              <a:rPr lang="he-IL" sz="1600" dirty="0">
                <a:solidFill>
                  <a:schemeClr val="bg1"/>
                </a:solidFill>
              </a:rPr>
              <a:t>תחלץ את המפתחות </a:t>
            </a:r>
            <a:r>
              <a:rPr lang="en-US" sz="1600" dirty="0">
                <a:solidFill>
                  <a:schemeClr val="bg1"/>
                </a:solidFill>
              </a:rPr>
              <a:t>name, value</a:t>
            </a:r>
            <a:r>
              <a:rPr lang="he-IL" sz="1600" dirty="0">
                <a:solidFill>
                  <a:schemeClr val="bg1"/>
                </a:solidFill>
              </a:rPr>
              <a:t> מהאובייקט שהועבר לה בפרמטר</a:t>
            </a:r>
          </a:p>
          <a:p>
            <a:pPr lvl="1"/>
            <a:r>
              <a:rPr lang="he-IL" sz="1600" dirty="0">
                <a:solidFill>
                  <a:schemeClr val="bg1"/>
                </a:solidFill>
              </a:rPr>
              <a:t>ניצור קבוע בשם </a:t>
            </a:r>
            <a:r>
              <a:rPr lang="en-US" sz="1600" dirty="0">
                <a:solidFill>
                  <a:schemeClr val="bg1"/>
                </a:solidFill>
              </a:rPr>
              <a:t>obj</a:t>
            </a:r>
            <a:r>
              <a:rPr lang="he-IL" sz="1600" dirty="0">
                <a:solidFill>
                  <a:schemeClr val="bg1"/>
                </a:solidFill>
              </a:rPr>
              <a:t> שיהיה שווה ערך לאובייקט שהמפתח שלו יהיה הערך שהעברנו ב – </a:t>
            </a:r>
            <a:r>
              <a:rPr lang="en-US" sz="1600" dirty="0">
                <a:solidFill>
                  <a:schemeClr val="bg1"/>
                </a:solidFill>
              </a:rPr>
              <a:t>name</a:t>
            </a:r>
            <a:r>
              <a:rPr lang="he-IL" sz="1600" dirty="0">
                <a:solidFill>
                  <a:schemeClr val="bg1"/>
                </a:solidFill>
              </a:rPr>
              <a:t> והערך יהיה הערך שהעברנו ב – </a:t>
            </a:r>
            <a:r>
              <a:rPr lang="en-US" sz="1600" dirty="0">
                <a:solidFill>
                  <a:schemeClr val="bg1"/>
                </a:solidFill>
              </a:rPr>
              <a:t>value</a:t>
            </a:r>
            <a:r>
              <a:rPr lang="he-IL" sz="1600" dirty="0">
                <a:solidFill>
                  <a:schemeClr val="bg1"/>
                </a:solidFill>
              </a:rPr>
              <a:t> (כלומר שם השדה והנתונים שהוכנסו בו)</a:t>
            </a:r>
          </a:p>
          <a:p>
            <a:pPr lvl="1"/>
            <a:r>
              <a:rPr lang="he-IL" sz="1600" dirty="0">
                <a:solidFill>
                  <a:schemeClr val="bg1"/>
                </a:solidFill>
              </a:rPr>
              <a:t>ניצור קבוע בשם </a:t>
            </a:r>
            <a:r>
              <a:rPr lang="en-US" sz="1600" dirty="0" err="1">
                <a:solidFill>
                  <a:schemeClr val="bg1"/>
                </a:solidFill>
              </a:rPr>
              <a:t>generateSchema</a:t>
            </a:r>
            <a:r>
              <a:rPr lang="he-IL" sz="1600" dirty="0">
                <a:solidFill>
                  <a:schemeClr val="bg1"/>
                </a:solidFill>
              </a:rPr>
              <a:t> שערכו יהיה הפעלת מטודת </a:t>
            </a:r>
            <a:r>
              <a:rPr lang="en-US" sz="1600" dirty="0">
                <a:solidFill>
                  <a:schemeClr val="bg1"/>
                </a:solidFill>
              </a:rPr>
              <a:t>Joi.object</a:t>
            </a:r>
            <a:r>
              <a:rPr lang="he-IL" sz="1600" dirty="0">
                <a:solidFill>
                  <a:schemeClr val="bg1"/>
                </a:solidFill>
              </a:rPr>
              <a:t> לה נעביר כארגומנט אובייקט עם מפתחות וערכים דינאמיים שהם למעשה ולידציות של </a:t>
            </a:r>
            <a:r>
              <a:rPr lang="en-US" sz="1600" dirty="0">
                <a:solidFill>
                  <a:schemeClr val="bg1"/>
                </a:solidFill>
              </a:rPr>
              <a:t>joi</a:t>
            </a:r>
            <a:r>
              <a:rPr lang="he-IL" sz="1600" dirty="0">
                <a:solidFill>
                  <a:schemeClr val="bg1"/>
                </a:solidFill>
              </a:rPr>
              <a:t>. מטודה זאת תיצור לנו את הסכמה שנבדוק בעזרתה את האובייקט שיצרנו</a:t>
            </a:r>
          </a:p>
          <a:p>
            <a:pPr lvl="1"/>
            <a:r>
              <a:rPr lang="he-IL" sz="1600" dirty="0">
                <a:solidFill>
                  <a:schemeClr val="bg1"/>
                </a:solidFill>
              </a:rPr>
              <a:t>נפעיל את מטודת </a:t>
            </a:r>
            <a:r>
              <a:rPr lang="en-US" sz="1600" dirty="0">
                <a:solidFill>
                  <a:schemeClr val="bg1"/>
                </a:solidFill>
              </a:rPr>
              <a:t>validate</a:t>
            </a:r>
            <a:r>
              <a:rPr lang="he-IL" sz="1600" dirty="0">
                <a:solidFill>
                  <a:schemeClr val="bg1"/>
                </a:solidFill>
              </a:rPr>
              <a:t> על הקבוע שיצרנו ונעביר לה את </a:t>
            </a:r>
            <a:r>
              <a:rPr lang="en-US" sz="1600" dirty="0">
                <a:solidFill>
                  <a:schemeClr val="bg1"/>
                </a:solidFill>
              </a:rPr>
              <a:t>obj</a:t>
            </a:r>
            <a:r>
              <a:rPr lang="he-IL" sz="1600" dirty="0">
                <a:solidFill>
                  <a:schemeClr val="bg1"/>
                </a:solidFill>
              </a:rPr>
              <a:t> כארגומנט ונחלץ ממנה את המפתח </a:t>
            </a:r>
            <a:r>
              <a:rPr lang="en-US" sz="1600" dirty="0">
                <a:solidFill>
                  <a:schemeClr val="bg1"/>
                </a:solidFill>
              </a:rPr>
              <a:t>error</a:t>
            </a:r>
            <a:endParaRPr lang="he-IL" sz="1600" dirty="0">
              <a:solidFill>
                <a:schemeClr val="bg1"/>
              </a:solidFill>
            </a:endParaRPr>
          </a:p>
          <a:p>
            <a:pPr lvl="1"/>
            <a:r>
              <a:rPr lang="he-IL" sz="1600" dirty="0">
                <a:solidFill>
                  <a:schemeClr val="bg1"/>
                </a:solidFill>
              </a:rPr>
              <a:t>נתנה שאם ערכו של הקבוע </a:t>
            </a:r>
            <a:r>
              <a:rPr lang="en-US" sz="1600" dirty="0">
                <a:solidFill>
                  <a:schemeClr val="bg1"/>
                </a:solidFill>
              </a:rPr>
              <a:t>error</a:t>
            </a:r>
            <a:r>
              <a:rPr lang="he-IL" sz="1600" dirty="0">
                <a:solidFill>
                  <a:schemeClr val="bg1"/>
                </a:solidFill>
              </a:rPr>
              <a:t> הוא מחרוזת תווים נחזיר אותה אחרת נחזיר מהפונקציה </a:t>
            </a:r>
            <a:r>
              <a:rPr lang="en-US" sz="1600" dirty="0">
                <a:solidFill>
                  <a:schemeClr val="bg1"/>
                </a:solidFill>
              </a:rPr>
              <a:t>null</a:t>
            </a:r>
            <a:endParaRPr lang="he-IL" sz="1600" dirty="0">
              <a:solidFill>
                <a:schemeClr val="bg1"/>
              </a:solidFill>
            </a:endParaRPr>
          </a:p>
          <a:p>
            <a:r>
              <a:rPr lang="he-IL" sz="2000" dirty="0">
                <a:solidFill>
                  <a:schemeClr val="bg1"/>
                </a:solidFill>
              </a:rPr>
              <a:t>ובארגומנט השני תקבל מערך של תלויות עם המשתנה </a:t>
            </a:r>
            <a:r>
              <a:rPr lang="en-US" sz="2000" dirty="0">
                <a:solidFill>
                  <a:schemeClr val="bg1"/>
                </a:solidFill>
              </a:rPr>
              <a:t>schema</a:t>
            </a:r>
            <a:endParaRPr lang="he-IL" sz="1600" dirty="0">
              <a:solidFill>
                <a:schemeClr val="bg1"/>
              </a:solidFill>
            </a:endParaRPr>
          </a:p>
        </p:txBody>
      </p:sp>
      <p:pic>
        <p:nvPicPr>
          <p:cNvPr id="6" name="תמונה 5">
            <a:extLst>
              <a:ext uri="{FF2B5EF4-FFF2-40B4-BE49-F238E27FC236}">
                <a16:creationId xmlns:a16="http://schemas.microsoft.com/office/drawing/2014/main" id="{D8698112-AB60-9D9C-8262-730D5A0BEC3B}"/>
              </a:ext>
            </a:extLst>
          </p:cNvPr>
          <p:cNvPicPr>
            <a:picLocks noChangeAspect="1"/>
          </p:cNvPicPr>
          <p:nvPr/>
        </p:nvPicPr>
        <p:blipFill rotWithShape="1">
          <a:blip r:embed="rId4"/>
          <a:srcRect r="13568" b="65174"/>
          <a:stretch/>
        </p:blipFill>
        <p:spPr>
          <a:xfrm>
            <a:off x="496323" y="2464691"/>
            <a:ext cx="6386477" cy="1928617"/>
          </a:xfrm>
          <a:prstGeom prst="rect">
            <a:avLst/>
          </a:prstGeom>
        </p:spPr>
      </p:pic>
      <p:cxnSp>
        <p:nvCxnSpPr>
          <p:cNvPr id="7" name="מחבר: מרפקי 6">
            <a:extLst>
              <a:ext uri="{FF2B5EF4-FFF2-40B4-BE49-F238E27FC236}">
                <a16:creationId xmlns:a16="http://schemas.microsoft.com/office/drawing/2014/main" id="{49317E33-0340-10C8-1F2C-E795A4F86593}"/>
              </a:ext>
            </a:extLst>
          </p:cNvPr>
          <p:cNvCxnSpPr/>
          <p:nvPr/>
        </p:nvCxnSpPr>
        <p:spPr>
          <a:xfrm rot="10800000" flipV="1">
            <a:off x="3400149" y="2689934"/>
            <a:ext cx="4527611" cy="115410"/>
          </a:xfrm>
          <a:prstGeom prst="bentConnector3">
            <a:avLst>
              <a:gd name="adj1" fmla="val 713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4656D1B3-2929-B643-882D-40A61076ECB9}"/>
              </a:ext>
            </a:extLst>
          </p:cNvPr>
          <p:cNvCxnSpPr/>
          <p:nvPr/>
        </p:nvCxnSpPr>
        <p:spPr>
          <a:xfrm rot="10800000">
            <a:off x="4208017" y="2991776"/>
            <a:ext cx="3665651" cy="115409"/>
          </a:xfrm>
          <a:prstGeom prst="bentConnector3">
            <a:avLst>
              <a:gd name="adj1" fmla="val 163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5F8BC03D-20C9-B3C9-DE60-EC4DF255B5FC}"/>
              </a:ext>
            </a:extLst>
          </p:cNvPr>
          <p:cNvCxnSpPr>
            <a:cxnSpLocks/>
          </p:cNvCxnSpPr>
          <p:nvPr/>
        </p:nvCxnSpPr>
        <p:spPr>
          <a:xfrm rot="10800000">
            <a:off x="6773663" y="3218980"/>
            <a:ext cx="1100007" cy="761006"/>
          </a:xfrm>
          <a:prstGeom prst="bentConnector3">
            <a:avLst>
              <a:gd name="adj1" fmla="val 556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18C5ED43-4DB7-3885-8E8F-47090E72C94B}"/>
              </a:ext>
            </a:extLst>
          </p:cNvPr>
          <p:cNvCxnSpPr/>
          <p:nvPr/>
        </p:nvCxnSpPr>
        <p:spPr>
          <a:xfrm rot="10800000">
            <a:off x="5663954" y="3463774"/>
            <a:ext cx="1864310" cy="1427823"/>
          </a:xfrm>
          <a:prstGeom prst="bentConnector3">
            <a:avLst>
              <a:gd name="adj1" fmla="val 23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CC4A2D52-E4AD-7203-35C3-B4169C33456E}"/>
              </a:ext>
            </a:extLst>
          </p:cNvPr>
          <p:cNvCxnSpPr>
            <a:cxnSpLocks/>
          </p:cNvCxnSpPr>
          <p:nvPr/>
        </p:nvCxnSpPr>
        <p:spPr>
          <a:xfrm rot="10800000">
            <a:off x="4743636" y="3781119"/>
            <a:ext cx="2704730" cy="1714162"/>
          </a:xfrm>
          <a:prstGeom prst="bentConnector3">
            <a:avLst>
              <a:gd name="adj1" fmla="val 998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A983748B-F89C-6F81-CA2A-333E7EE0BBEF}"/>
              </a:ext>
            </a:extLst>
          </p:cNvPr>
          <p:cNvCxnSpPr/>
          <p:nvPr/>
        </p:nvCxnSpPr>
        <p:spPr>
          <a:xfrm rot="10800000">
            <a:off x="1727774" y="4177686"/>
            <a:ext cx="5926527" cy="1879131"/>
          </a:xfrm>
          <a:prstGeom prst="bentConnector3">
            <a:avLst>
              <a:gd name="adj1" fmla="val 10003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03594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handleChange</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060441"/>
            <a:ext cx="4673037" cy="563332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פונקציה שתופעל בכל פעם שיתנה נתון באחד משדות הטופס</a:t>
            </a:r>
          </a:p>
          <a:p>
            <a:r>
              <a:rPr lang="he-IL" sz="2000" dirty="0">
                <a:solidFill>
                  <a:schemeClr val="bg1"/>
                </a:solidFill>
              </a:rPr>
              <a:t>ניצור קבוע בשם </a:t>
            </a:r>
            <a:r>
              <a:rPr lang="en-US" sz="2000" dirty="0">
                <a:solidFill>
                  <a:schemeClr val="bg1"/>
                </a:solidFill>
              </a:rPr>
              <a:t>handleChange</a:t>
            </a:r>
            <a:r>
              <a:rPr lang="he-IL" sz="2000" dirty="0">
                <a:solidFill>
                  <a:schemeClr val="bg1"/>
                </a:solidFill>
              </a:rPr>
              <a:t> שערכו יהיה הפונקציה שתחזור מהפעלת מטודת </a:t>
            </a:r>
            <a:r>
              <a:rPr lang="en-US" sz="2000" dirty="0">
                <a:solidFill>
                  <a:schemeClr val="bg1"/>
                </a:solidFill>
              </a:rPr>
              <a:t>useCallback</a:t>
            </a:r>
            <a:r>
              <a:rPr lang="he-IL" sz="2000" dirty="0">
                <a:solidFill>
                  <a:schemeClr val="bg1"/>
                </a:solidFill>
              </a:rPr>
              <a:t> כאשר בארגומנט הראשון נעביר פונקציה אנונימית ש:</a:t>
            </a:r>
          </a:p>
          <a:p>
            <a:pPr lvl="1"/>
            <a:r>
              <a:rPr lang="he-IL" sz="1600" dirty="0">
                <a:solidFill>
                  <a:schemeClr val="bg1"/>
                </a:solidFill>
              </a:rPr>
              <a:t>תחלץ בפרמטר את </a:t>
            </a:r>
            <a:r>
              <a:rPr lang="en-US" sz="1600" dirty="0">
                <a:solidFill>
                  <a:schemeClr val="bg1"/>
                </a:solidFill>
              </a:rPr>
              <a:t>target</a:t>
            </a:r>
            <a:endParaRPr lang="he-IL" sz="1600" dirty="0">
              <a:solidFill>
                <a:schemeClr val="bg1"/>
              </a:solidFill>
            </a:endParaRPr>
          </a:p>
          <a:p>
            <a:pPr lvl="1"/>
            <a:r>
              <a:rPr lang="he-IL" sz="1600" dirty="0">
                <a:solidFill>
                  <a:schemeClr val="bg1"/>
                </a:solidFill>
              </a:rPr>
              <a:t>ניצור קבוע בשם </a:t>
            </a:r>
            <a:r>
              <a:rPr lang="en-US" sz="1600" dirty="0">
                <a:solidFill>
                  <a:schemeClr val="bg1"/>
                </a:solidFill>
              </a:rPr>
              <a:t>errorMessage</a:t>
            </a:r>
            <a:r>
              <a:rPr lang="he-IL" sz="1600" dirty="0">
                <a:solidFill>
                  <a:schemeClr val="bg1"/>
                </a:solidFill>
              </a:rPr>
              <a:t> שהערך שלו יהיה הערך שיחזור מהפעלת מטודת </a:t>
            </a:r>
            <a:r>
              <a:rPr lang="en-US" sz="1600" dirty="0">
                <a:solidFill>
                  <a:schemeClr val="bg1"/>
                </a:solidFill>
              </a:rPr>
              <a:t>validateProperty</a:t>
            </a:r>
            <a:r>
              <a:rPr lang="he-IL" sz="1600" dirty="0">
                <a:solidFill>
                  <a:schemeClr val="bg1"/>
                </a:solidFill>
              </a:rPr>
              <a:t> שיצרנו בשקף הקודם ואליה נעביר את אובייקט </a:t>
            </a:r>
            <a:r>
              <a:rPr lang="en-US" sz="1600" dirty="0">
                <a:solidFill>
                  <a:schemeClr val="bg1"/>
                </a:solidFill>
              </a:rPr>
              <a:t>target</a:t>
            </a:r>
            <a:endParaRPr lang="he-IL" sz="1600" dirty="0">
              <a:solidFill>
                <a:schemeClr val="bg1"/>
              </a:solidFill>
            </a:endParaRPr>
          </a:p>
          <a:p>
            <a:pPr lvl="1"/>
            <a:r>
              <a:rPr lang="he-IL" sz="1600" dirty="0">
                <a:solidFill>
                  <a:schemeClr val="bg1"/>
                </a:solidFill>
              </a:rPr>
              <a:t>נבדוק ואם הערך של הקבוע </a:t>
            </a:r>
            <a:r>
              <a:rPr lang="en-US" sz="1600" dirty="0">
                <a:solidFill>
                  <a:schemeClr val="bg1"/>
                </a:solidFill>
              </a:rPr>
              <a:t>errorMessage</a:t>
            </a:r>
            <a:r>
              <a:rPr lang="he-IL" sz="1600" dirty="0">
                <a:solidFill>
                  <a:schemeClr val="bg1"/>
                </a:solidFill>
              </a:rPr>
              <a:t> הוא מחרוזת תווים נעדכן את משתנה </a:t>
            </a:r>
            <a:r>
              <a:rPr lang="en-US" sz="1600" dirty="0">
                <a:solidFill>
                  <a:schemeClr val="bg1"/>
                </a:solidFill>
              </a:rPr>
              <a:t>errors</a:t>
            </a:r>
            <a:r>
              <a:rPr lang="he-IL" sz="1600" dirty="0">
                <a:solidFill>
                  <a:schemeClr val="bg1"/>
                </a:solidFill>
              </a:rPr>
              <a:t> עם השגיאה במפתח המתאים</a:t>
            </a:r>
          </a:p>
          <a:p>
            <a:pPr lvl="1"/>
            <a:r>
              <a:rPr lang="he-IL" sz="1600" dirty="0">
                <a:solidFill>
                  <a:schemeClr val="bg1"/>
                </a:solidFill>
              </a:rPr>
              <a:t>אחרת נמחק מאובייקט </a:t>
            </a:r>
            <a:r>
              <a:rPr lang="en-US" sz="1600" dirty="0">
                <a:solidFill>
                  <a:schemeClr val="bg1"/>
                </a:solidFill>
              </a:rPr>
              <a:t>errors</a:t>
            </a:r>
            <a:r>
              <a:rPr lang="he-IL" sz="1600" dirty="0">
                <a:solidFill>
                  <a:schemeClr val="bg1"/>
                </a:solidFill>
              </a:rPr>
              <a:t> את המפתח שבדקנו</a:t>
            </a:r>
          </a:p>
          <a:p>
            <a:pPr lvl="1"/>
            <a:r>
              <a:rPr lang="he-IL" sz="1600" dirty="0">
                <a:solidFill>
                  <a:schemeClr val="bg1"/>
                </a:solidFill>
              </a:rPr>
              <a:t>לבסוף נשנה את ערכו של המפתח באובייקט </a:t>
            </a:r>
            <a:r>
              <a:rPr lang="en-US" sz="1600" dirty="0">
                <a:solidFill>
                  <a:schemeClr val="bg1"/>
                </a:solidFill>
              </a:rPr>
              <a:t>data</a:t>
            </a:r>
            <a:r>
              <a:rPr lang="he-IL" sz="1600" dirty="0">
                <a:solidFill>
                  <a:schemeClr val="bg1"/>
                </a:solidFill>
              </a:rPr>
              <a:t> כך שנתונים שהוכנסו לשדה יישמרו</a:t>
            </a:r>
          </a:p>
          <a:p>
            <a:r>
              <a:rPr lang="he-IL" sz="2000" dirty="0">
                <a:solidFill>
                  <a:schemeClr val="bg1"/>
                </a:solidFill>
              </a:rPr>
              <a:t>ובארגומנט השני נעביר למערך התלויות את מטודת </a:t>
            </a:r>
            <a:r>
              <a:rPr lang="en-US" sz="2000" dirty="0">
                <a:solidFill>
                  <a:schemeClr val="bg1"/>
                </a:solidFill>
              </a:rPr>
              <a:t>validateProperty</a:t>
            </a:r>
            <a:endParaRPr lang="he-IL" sz="1600" dirty="0">
              <a:solidFill>
                <a:schemeClr val="bg1"/>
              </a:solidFill>
            </a:endParaRPr>
          </a:p>
        </p:txBody>
      </p:sp>
      <p:pic>
        <p:nvPicPr>
          <p:cNvPr id="6" name="תמונה 5">
            <a:extLst>
              <a:ext uri="{FF2B5EF4-FFF2-40B4-BE49-F238E27FC236}">
                <a16:creationId xmlns:a16="http://schemas.microsoft.com/office/drawing/2014/main" id="{D8698112-AB60-9D9C-8262-730D5A0BEC3B}"/>
              </a:ext>
            </a:extLst>
          </p:cNvPr>
          <p:cNvPicPr>
            <a:picLocks noChangeAspect="1"/>
          </p:cNvPicPr>
          <p:nvPr/>
        </p:nvPicPr>
        <p:blipFill rotWithShape="1">
          <a:blip r:embed="rId4"/>
          <a:srcRect t="37956"/>
          <a:stretch/>
        </p:blipFill>
        <p:spPr>
          <a:xfrm>
            <a:off x="283261" y="1845473"/>
            <a:ext cx="6810824" cy="3167053"/>
          </a:xfrm>
          <a:prstGeom prst="rect">
            <a:avLst/>
          </a:prstGeom>
        </p:spPr>
      </p:pic>
      <p:cxnSp>
        <p:nvCxnSpPr>
          <p:cNvPr id="7" name="מחבר: מרפקי 6">
            <a:extLst>
              <a:ext uri="{FF2B5EF4-FFF2-40B4-BE49-F238E27FC236}">
                <a16:creationId xmlns:a16="http://schemas.microsoft.com/office/drawing/2014/main" id="{A7C3D75C-0B0E-55C8-7D56-DBBD81A82E9D}"/>
              </a:ext>
            </a:extLst>
          </p:cNvPr>
          <p:cNvCxnSpPr/>
          <p:nvPr/>
        </p:nvCxnSpPr>
        <p:spPr>
          <a:xfrm rot="10800000">
            <a:off x="2610036" y="2112886"/>
            <a:ext cx="6640497" cy="905523"/>
          </a:xfrm>
          <a:prstGeom prst="bentConnector3">
            <a:avLst>
              <a:gd name="adj1" fmla="val 292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05A65812-0A19-70F4-2DE1-CAEC9CC8B803}"/>
              </a:ext>
            </a:extLst>
          </p:cNvPr>
          <p:cNvCxnSpPr/>
          <p:nvPr/>
        </p:nvCxnSpPr>
        <p:spPr>
          <a:xfrm rot="10800000">
            <a:off x="4998128" y="2556769"/>
            <a:ext cx="2849732" cy="763480"/>
          </a:xfrm>
          <a:prstGeom prst="bentConnector3">
            <a:avLst>
              <a:gd name="adj1" fmla="val 228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E531979F-165E-FD41-8433-28A5FF57A506}"/>
              </a:ext>
            </a:extLst>
          </p:cNvPr>
          <p:cNvCxnSpPr/>
          <p:nvPr/>
        </p:nvCxnSpPr>
        <p:spPr>
          <a:xfrm rot="16200000" flipV="1">
            <a:off x="6242461" y="2939967"/>
            <a:ext cx="1373123" cy="1305017"/>
          </a:xfrm>
          <a:prstGeom prst="bentConnector3">
            <a:avLst>
              <a:gd name="adj1" fmla="val 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B741D3AE-D32B-CAB0-8024-5D7D2B6ECB97}"/>
              </a:ext>
            </a:extLst>
          </p:cNvPr>
          <p:cNvCxnSpPr>
            <a:cxnSpLocks/>
          </p:cNvCxnSpPr>
          <p:nvPr/>
        </p:nvCxnSpPr>
        <p:spPr>
          <a:xfrm rot="10800000">
            <a:off x="3053917" y="3537753"/>
            <a:ext cx="4944864" cy="13893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2A9F8F7B-53FA-0F4F-7597-086380326E20}"/>
              </a:ext>
            </a:extLst>
          </p:cNvPr>
          <p:cNvCxnSpPr/>
          <p:nvPr/>
        </p:nvCxnSpPr>
        <p:spPr>
          <a:xfrm rot="10800000">
            <a:off x="4998128" y="4301235"/>
            <a:ext cx="2849732" cy="1155175"/>
          </a:xfrm>
          <a:prstGeom prst="bentConnector3">
            <a:avLst>
              <a:gd name="adj1" fmla="val 880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ACD943BC-EDF4-4C2B-12F2-9486B5DF71B7}"/>
              </a:ext>
            </a:extLst>
          </p:cNvPr>
          <p:cNvCxnSpPr/>
          <p:nvPr/>
        </p:nvCxnSpPr>
        <p:spPr>
          <a:xfrm rot="10800000">
            <a:off x="1837679" y="4864964"/>
            <a:ext cx="5823751" cy="1200007"/>
          </a:xfrm>
          <a:prstGeom prst="bentConnector3">
            <a:avLst>
              <a:gd name="adj1" fmla="val 998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0633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673222"/>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validateForm</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637489"/>
            <a:ext cx="4673037" cy="474555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validateForm</a:t>
            </a:r>
            <a:r>
              <a:rPr lang="he-IL" sz="2000" dirty="0">
                <a:solidFill>
                  <a:schemeClr val="bg1"/>
                </a:solidFill>
              </a:rPr>
              <a:t> שיהיה שווה ערך לפונקציה שתחזור מהפעלת מטודת </a:t>
            </a:r>
            <a:r>
              <a:rPr lang="en-US" sz="2000" dirty="0">
                <a:solidFill>
                  <a:schemeClr val="bg1"/>
                </a:solidFill>
              </a:rPr>
              <a:t>useCallback</a:t>
            </a:r>
            <a:r>
              <a:rPr lang="he-IL" sz="2000" dirty="0">
                <a:solidFill>
                  <a:schemeClr val="bg1"/>
                </a:solidFill>
              </a:rPr>
              <a:t> שתקבל כארגומנט ראשון פונקציה אנונימית ש:</a:t>
            </a:r>
          </a:p>
          <a:p>
            <a:pPr lvl="1"/>
            <a:r>
              <a:rPr lang="he-IL" sz="1600" dirty="0">
                <a:solidFill>
                  <a:schemeClr val="bg1"/>
                </a:solidFill>
              </a:rPr>
              <a:t>ניצור קבוע בשם </a:t>
            </a:r>
            <a:r>
              <a:rPr lang="en-US" sz="1600" dirty="0">
                <a:solidFill>
                  <a:schemeClr val="bg1"/>
                </a:solidFill>
              </a:rPr>
              <a:t>schemaForValidation</a:t>
            </a:r>
            <a:r>
              <a:rPr lang="he-IL" sz="1600" dirty="0">
                <a:solidFill>
                  <a:schemeClr val="bg1"/>
                </a:solidFill>
              </a:rPr>
              <a:t> ונשווה את הערך שלה למטודת </a:t>
            </a:r>
            <a:r>
              <a:rPr lang="en-US" sz="1600" dirty="0">
                <a:solidFill>
                  <a:schemeClr val="bg1"/>
                </a:solidFill>
              </a:rPr>
              <a:t>Joi.object</a:t>
            </a:r>
            <a:r>
              <a:rPr lang="he-IL" sz="1600" dirty="0">
                <a:solidFill>
                  <a:schemeClr val="bg1"/>
                </a:solidFill>
              </a:rPr>
              <a:t> ונעביר לה כארגומנט את אובייקט </a:t>
            </a:r>
            <a:r>
              <a:rPr lang="en-US" sz="1600" dirty="0">
                <a:solidFill>
                  <a:schemeClr val="bg1"/>
                </a:solidFill>
              </a:rPr>
              <a:t>schema</a:t>
            </a:r>
            <a:r>
              <a:rPr lang="he-IL" sz="1600" dirty="0">
                <a:solidFill>
                  <a:schemeClr val="bg1"/>
                </a:solidFill>
              </a:rPr>
              <a:t> שמטודת </a:t>
            </a:r>
            <a:r>
              <a:rPr lang="en-US" sz="1600" dirty="0">
                <a:solidFill>
                  <a:schemeClr val="bg1"/>
                </a:solidFill>
              </a:rPr>
              <a:t>useForm</a:t>
            </a:r>
            <a:r>
              <a:rPr lang="he-IL" sz="1600" dirty="0">
                <a:solidFill>
                  <a:schemeClr val="bg1"/>
                </a:solidFill>
              </a:rPr>
              <a:t> קיבלה כפרמטר</a:t>
            </a:r>
          </a:p>
          <a:p>
            <a:pPr lvl="1"/>
            <a:r>
              <a:rPr lang="he-IL" sz="1600" dirty="0">
                <a:solidFill>
                  <a:schemeClr val="bg1"/>
                </a:solidFill>
              </a:rPr>
              <a:t>נפעיל את מטודת </a:t>
            </a:r>
            <a:r>
              <a:rPr lang="en-US" sz="1600" dirty="0">
                <a:solidFill>
                  <a:schemeClr val="bg1"/>
                </a:solidFill>
              </a:rPr>
              <a:t>validate</a:t>
            </a:r>
            <a:r>
              <a:rPr lang="he-IL" sz="1600" dirty="0">
                <a:solidFill>
                  <a:schemeClr val="bg1"/>
                </a:solidFill>
              </a:rPr>
              <a:t> על </a:t>
            </a:r>
            <a:r>
              <a:rPr lang="en-US" sz="1600" dirty="0">
                <a:solidFill>
                  <a:schemeClr val="bg1"/>
                </a:solidFill>
              </a:rPr>
              <a:t>schemaForValidation</a:t>
            </a:r>
            <a:r>
              <a:rPr lang="he-IL" sz="1600" dirty="0">
                <a:solidFill>
                  <a:schemeClr val="bg1"/>
                </a:solidFill>
              </a:rPr>
              <a:t> ונחלץ מהערך שיחזור את המפתח </a:t>
            </a:r>
            <a:r>
              <a:rPr lang="en-US" sz="1600" dirty="0">
                <a:solidFill>
                  <a:schemeClr val="bg1"/>
                </a:solidFill>
              </a:rPr>
              <a:t>error</a:t>
            </a:r>
          </a:p>
          <a:p>
            <a:pPr lvl="1"/>
            <a:r>
              <a:rPr lang="he-IL" sz="1600" dirty="0">
                <a:solidFill>
                  <a:schemeClr val="bg1"/>
                </a:solidFill>
              </a:rPr>
              <a:t>נתנה ואם הערך של </a:t>
            </a:r>
            <a:r>
              <a:rPr lang="en-US" sz="1600" dirty="0">
                <a:solidFill>
                  <a:schemeClr val="bg1"/>
                </a:solidFill>
              </a:rPr>
              <a:t>error</a:t>
            </a:r>
            <a:r>
              <a:rPr lang="he-IL" sz="1600" dirty="0">
                <a:solidFill>
                  <a:schemeClr val="bg1"/>
                </a:solidFill>
              </a:rPr>
              <a:t> לא יהיה פולסיבי נחזיר את השגיאה של </a:t>
            </a:r>
            <a:r>
              <a:rPr lang="en-US" sz="1600" dirty="0">
                <a:solidFill>
                  <a:schemeClr val="bg1"/>
                </a:solidFill>
              </a:rPr>
              <a:t>Joi</a:t>
            </a:r>
            <a:r>
              <a:rPr lang="he-IL" sz="1600" dirty="0">
                <a:solidFill>
                  <a:schemeClr val="bg1"/>
                </a:solidFill>
              </a:rPr>
              <a:t> </a:t>
            </a:r>
          </a:p>
          <a:p>
            <a:pPr lvl="1"/>
            <a:r>
              <a:rPr lang="he-IL" sz="1600" dirty="0">
                <a:solidFill>
                  <a:schemeClr val="bg1"/>
                </a:solidFill>
              </a:rPr>
              <a:t>אחרת נחזיר </a:t>
            </a:r>
            <a:r>
              <a:rPr lang="en-US" sz="1600" dirty="0">
                <a:solidFill>
                  <a:schemeClr val="bg1"/>
                </a:solidFill>
              </a:rPr>
              <a:t>null</a:t>
            </a:r>
            <a:endParaRPr lang="he-IL" sz="1600" dirty="0">
              <a:solidFill>
                <a:schemeClr val="bg1"/>
              </a:solidFill>
            </a:endParaRPr>
          </a:p>
          <a:p>
            <a:r>
              <a:rPr lang="he-IL" sz="2000" dirty="0">
                <a:solidFill>
                  <a:schemeClr val="bg1"/>
                </a:solidFill>
              </a:rPr>
              <a:t>וכארגומנט שני תקבל מערך של תלויות שיסתכלו על המשתנים </a:t>
            </a:r>
            <a:r>
              <a:rPr lang="en-US" sz="2000" dirty="0">
                <a:solidFill>
                  <a:schemeClr val="bg1"/>
                </a:solidFill>
              </a:rPr>
              <a:t>handleSubmit, data</a:t>
            </a:r>
            <a:endParaRPr lang="he-IL" sz="1600" dirty="0">
              <a:solidFill>
                <a:schemeClr val="bg1"/>
              </a:solidFill>
            </a:endParaRPr>
          </a:p>
        </p:txBody>
      </p:sp>
      <p:pic>
        <p:nvPicPr>
          <p:cNvPr id="7" name="תמונה 6">
            <a:extLst>
              <a:ext uri="{FF2B5EF4-FFF2-40B4-BE49-F238E27FC236}">
                <a16:creationId xmlns:a16="http://schemas.microsoft.com/office/drawing/2014/main" id="{7D8D2B03-5D50-EA60-FDFC-456AAEBBDCA9}"/>
              </a:ext>
            </a:extLst>
          </p:cNvPr>
          <p:cNvPicPr>
            <a:picLocks noChangeAspect="1"/>
          </p:cNvPicPr>
          <p:nvPr/>
        </p:nvPicPr>
        <p:blipFill rotWithShape="1">
          <a:blip r:embed="rId4"/>
          <a:srcRect b="40562"/>
          <a:stretch/>
        </p:blipFill>
        <p:spPr>
          <a:xfrm>
            <a:off x="368747" y="2653269"/>
            <a:ext cx="6639852" cy="1551462"/>
          </a:xfrm>
          <a:prstGeom prst="rect">
            <a:avLst/>
          </a:prstGeom>
        </p:spPr>
      </p:pic>
      <p:cxnSp>
        <p:nvCxnSpPr>
          <p:cNvPr id="6" name="מחבר: מרפקי 5">
            <a:extLst>
              <a:ext uri="{FF2B5EF4-FFF2-40B4-BE49-F238E27FC236}">
                <a16:creationId xmlns:a16="http://schemas.microsoft.com/office/drawing/2014/main" id="{E7E60E52-C6A7-F0D4-5E03-F5C8D95D6124}"/>
              </a:ext>
            </a:extLst>
          </p:cNvPr>
          <p:cNvCxnSpPr>
            <a:cxnSpLocks/>
          </p:cNvCxnSpPr>
          <p:nvPr/>
        </p:nvCxnSpPr>
        <p:spPr>
          <a:xfrm rot="10800000" flipV="1">
            <a:off x="6329458" y="2982896"/>
            <a:ext cx="1358606" cy="74131"/>
          </a:xfrm>
          <a:prstGeom prst="bentConnector3">
            <a:avLst>
              <a:gd name="adj1" fmla="val 362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8A97381B-6B6F-784B-0EAB-99AEB3A671B3}"/>
              </a:ext>
            </a:extLst>
          </p:cNvPr>
          <p:cNvCxnSpPr>
            <a:cxnSpLocks/>
          </p:cNvCxnSpPr>
          <p:nvPr/>
        </p:nvCxnSpPr>
        <p:spPr>
          <a:xfrm rot="10800000">
            <a:off x="6955335" y="3265653"/>
            <a:ext cx="2002235" cy="640122"/>
          </a:xfrm>
          <a:prstGeom prst="bentConnector3">
            <a:avLst>
              <a:gd name="adj1" fmla="val 881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9F546EB1-804F-359E-716D-001B4FC6FC14}"/>
              </a:ext>
            </a:extLst>
          </p:cNvPr>
          <p:cNvCxnSpPr>
            <a:cxnSpLocks/>
          </p:cNvCxnSpPr>
          <p:nvPr/>
        </p:nvCxnSpPr>
        <p:spPr>
          <a:xfrm rot="10800000">
            <a:off x="4128118" y="3499846"/>
            <a:ext cx="3320248" cy="1134300"/>
          </a:xfrm>
          <a:prstGeom prst="bentConnector3">
            <a:avLst>
              <a:gd name="adj1" fmla="val 227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34A7DE7C-A18A-292E-3FF8-DB2E5DC8AE56}"/>
              </a:ext>
            </a:extLst>
          </p:cNvPr>
          <p:cNvCxnSpPr>
            <a:cxnSpLocks/>
          </p:cNvCxnSpPr>
          <p:nvPr/>
        </p:nvCxnSpPr>
        <p:spPr>
          <a:xfrm rot="10800000">
            <a:off x="2828907" y="3805349"/>
            <a:ext cx="7158472" cy="12716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11469250-DCA8-5B6C-881C-31EC3CCF7761}"/>
              </a:ext>
            </a:extLst>
          </p:cNvPr>
          <p:cNvCxnSpPr/>
          <p:nvPr/>
        </p:nvCxnSpPr>
        <p:spPr>
          <a:xfrm rot="10800000">
            <a:off x="2157275" y="4348595"/>
            <a:ext cx="5672831" cy="1420359"/>
          </a:xfrm>
          <a:prstGeom prst="bentConnector3">
            <a:avLst>
              <a:gd name="adj1" fmla="val 9976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1528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694155"/>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onSubmit</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658422"/>
            <a:ext cx="4673037" cy="247287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onSubmit</a:t>
            </a:r>
            <a:r>
              <a:rPr lang="he-IL" sz="2000" dirty="0">
                <a:solidFill>
                  <a:schemeClr val="bg1"/>
                </a:solidFill>
              </a:rPr>
              <a:t> שהערך שלו יהיה הפונקציה שתחזור מהפעלת מטודת </a:t>
            </a:r>
            <a:r>
              <a:rPr lang="en-US" sz="2000" dirty="0">
                <a:solidFill>
                  <a:schemeClr val="bg1"/>
                </a:solidFill>
              </a:rPr>
              <a:t>useCallback</a:t>
            </a:r>
            <a:r>
              <a:rPr lang="he-IL" sz="2000" dirty="0">
                <a:solidFill>
                  <a:schemeClr val="bg1"/>
                </a:solidFill>
              </a:rPr>
              <a:t> כאשר בארגומנט הראשון נעביר לו פונקציה אנונימית ש:</a:t>
            </a:r>
          </a:p>
          <a:p>
            <a:pPr lvl="1"/>
            <a:r>
              <a:rPr lang="he-IL" sz="1600" dirty="0">
                <a:solidFill>
                  <a:schemeClr val="bg1"/>
                </a:solidFill>
              </a:rPr>
              <a:t>תפעיל את מטודת </a:t>
            </a:r>
            <a:r>
              <a:rPr lang="en-US" sz="1600" dirty="0">
                <a:solidFill>
                  <a:schemeClr val="bg1"/>
                </a:solidFill>
              </a:rPr>
              <a:t>handleSubmit</a:t>
            </a:r>
            <a:r>
              <a:rPr lang="he-IL" sz="1600" dirty="0">
                <a:solidFill>
                  <a:schemeClr val="bg1"/>
                </a:solidFill>
              </a:rPr>
              <a:t> עם המשתנה הדינאמי </a:t>
            </a:r>
            <a:r>
              <a:rPr lang="en-US" sz="1600" dirty="0">
                <a:solidFill>
                  <a:schemeClr val="bg1"/>
                </a:solidFill>
              </a:rPr>
              <a:t>data</a:t>
            </a:r>
            <a:endParaRPr lang="he-IL" sz="1600" dirty="0">
              <a:solidFill>
                <a:schemeClr val="bg1"/>
              </a:solidFill>
            </a:endParaRPr>
          </a:p>
          <a:p>
            <a:r>
              <a:rPr lang="he-IL" sz="2000" dirty="0">
                <a:solidFill>
                  <a:schemeClr val="bg1"/>
                </a:solidFill>
              </a:rPr>
              <a:t>ובארגומנט השני מערך של תלויות עם המשתנים </a:t>
            </a:r>
            <a:r>
              <a:rPr lang="en-US" sz="2000" dirty="0">
                <a:solidFill>
                  <a:schemeClr val="bg1"/>
                </a:solidFill>
              </a:rPr>
              <a:t>handleSubmit, data</a:t>
            </a:r>
            <a:endParaRPr lang="he-IL" sz="1600" dirty="0">
              <a:solidFill>
                <a:schemeClr val="bg1"/>
              </a:solidFill>
            </a:endParaRPr>
          </a:p>
        </p:txBody>
      </p:sp>
      <p:pic>
        <p:nvPicPr>
          <p:cNvPr id="7" name="תמונה 6">
            <a:extLst>
              <a:ext uri="{FF2B5EF4-FFF2-40B4-BE49-F238E27FC236}">
                <a16:creationId xmlns:a16="http://schemas.microsoft.com/office/drawing/2014/main" id="{8798A084-5933-A0D7-5DED-8C4EF8251D00}"/>
              </a:ext>
            </a:extLst>
          </p:cNvPr>
          <p:cNvPicPr>
            <a:picLocks noChangeAspect="1"/>
          </p:cNvPicPr>
          <p:nvPr/>
        </p:nvPicPr>
        <p:blipFill>
          <a:blip r:embed="rId4"/>
          <a:stretch>
            <a:fillRect/>
          </a:stretch>
        </p:blipFill>
        <p:spPr>
          <a:xfrm>
            <a:off x="887427" y="2949761"/>
            <a:ext cx="5576594" cy="958477"/>
          </a:xfrm>
          <a:prstGeom prst="rect">
            <a:avLst/>
          </a:prstGeom>
        </p:spPr>
      </p:pic>
      <p:cxnSp>
        <p:nvCxnSpPr>
          <p:cNvPr id="9" name="מחבר: מרפקי 8">
            <a:extLst>
              <a:ext uri="{FF2B5EF4-FFF2-40B4-BE49-F238E27FC236}">
                <a16:creationId xmlns:a16="http://schemas.microsoft.com/office/drawing/2014/main" id="{CA6ACE5A-162C-1B9B-B422-A8B203B498C7}"/>
              </a:ext>
            </a:extLst>
          </p:cNvPr>
          <p:cNvCxnSpPr/>
          <p:nvPr/>
        </p:nvCxnSpPr>
        <p:spPr>
          <a:xfrm rot="10800000">
            <a:off x="4518734" y="3364637"/>
            <a:ext cx="3071674" cy="639192"/>
          </a:xfrm>
          <a:prstGeom prst="bentConnector3">
            <a:avLst>
              <a:gd name="adj1" fmla="val 1936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3190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433525"/>
            <a:ext cx="4673038" cy="1288743"/>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Value return &amp; propTypes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722268"/>
            <a:ext cx="4673037" cy="441220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תהליך של </a:t>
            </a:r>
            <a:r>
              <a:rPr lang="en-US" sz="2000" dirty="0">
                <a:solidFill>
                  <a:schemeClr val="bg1"/>
                </a:solidFill>
              </a:rPr>
              <a:t>memoization</a:t>
            </a:r>
            <a:r>
              <a:rPr lang="he-IL" sz="2000" dirty="0">
                <a:solidFill>
                  <a:schemeClr val="bg1"/>
                </a:solidFill>
              </a:rPr>
              <a:t> למפתחות </a:t>
            </a:r>
            <a:r>
              <a:rPr lang="en-US" sz="2000" dirty="0">
                <a:solidFill>
                  <a:schemeClr val="bg1"/>
                </a:solidFill>
              </a:rPr>
              <a:t>data, errors</a:t>
            </a:r>
            <a:endParaRPr lang="he-IL" sz="2000" dirty="0">
              <a:solidFill>
                <a:schemeClr val="bg1"/>
              </a:solidFill>
            </a:endParaRPr>
          </a:p>
          <a:p>
            <a:pPr lvl="1"/>
            <a:r>
              <a:rPr lang="he-IL" sz="1600" dirty="0">
                <a:solidFill>
                  <a:schemeClr val="bg1"/>
                </a:solidFill>
              </a:rPr>
              <a:t>ניצור קבוע בשם </a:t>
            </a:r>
            <a:r>
              <a:rPr lang="en-US" sz="1600" dirty="0">
                <a:solidFill>
                  <a:schemeClr val="bg1"/>
                </a:solidFill>
              </a:rPr>
              <a:t>value</a:t>
            </a:r>
            <a:r>
              <a:rPr lang="he-IL" sz="1600" dirty="0">
                <a:solidFill>
                  <a:schemeClr val="bg1"/>
                </a:solidFill>
              </a:rPr>
              <a:t> שהערך שלו יהיה הערך שיחזור מהפעלת מטודת </a:t>
            </a:r>
            <a:r>
              <a:rPr lang="en-US" sz="1600" dirty="0">
                <a:solidFill>
                  <a:schemeClr val="bg1"/>
                </a:solidFill>
              </a:rPr>
              <a:t>useMemo</a:t>
            </a:r>
            <a:r>
              <a:rPr lang="he-IL" sz="1600" dirty="0">
                <a:solidFill>
                  <a:schemeClr val="bg1"/>
                </a:solidFill>
              </a:rPr>
              <a:t> שבארגומנט הראשון מקבלת פונקציה אנונימית שמחזירה אובייקט עם המפתחות והערכים של </a:t>
            </a:r>
            <a:r>
              <a:rPr lang="en-US" sz="1600" dirty="0">
                <a:solidFill>
                  <a:schemeClr val="bg1"/>
                </a:solidFill>
              </a:rPr>
              <a:t>data, errors</a:t>
            </a:r>
            <a:r>
              <a:rPr lang="he-IL" sz="1600" dirty="0">
                <a:solidFill>
                  <a:schemeClr val="bg1"/>
                </a:solidFill>
              </a:rPr>
              <a:t> ובארגומנט השני מקבלת מערך תלויות עם אותם משתנים</a:t>
            </a:r>
          </a:p>
          <a:p>
            <a:r>
              <a:rPr lang="he-IL" sz="2000" dirty="0">
                <a:solidFill>
                  <a:schemeClr val="bg1"/>
                </a:solidFill>
              </a:rPr>
              <a:t>הפונקציה </a:t>
            </a:r>
            <a:r>
              <a:rPr lang="en-US" sz="2000" dirty="0">
                <a:solidFill>
                  <a:schemeClr val="bg1"/>
                </a:solidFill>
              </a:rPr>
              <a:t>useForm</a:t>
            </a:r>
            <a:r>
              <a:rPr lang="he-IL" sz="2000" dirty="0">
                <a:solidFill>
                  <a:schemeClr val="bg1"/>
                </a:solidFill>
              </a:rPr>
              <a:t> מחזירה את </a:t>
            </a:r>
            <a:r>
              <a:rPr lang="en-US" sz="2000" dirty="0">
                <a:solidFill>
                  <a:schemeClr val="bg1"/>
                </a:solidFill>
              </a:rPr>
              <a:t>value</a:t>
            </a:r>
            <a:r>
              <a:rPr lang="he-IL" sz="2000" dirty="0">
                <a:solidFill>
                  <a:schemeClr val="bg1"/>
                </a:solidFill>
              </a:rPr>
              <a:t> ואת כל הפונקציות שיצרנו</a:t>
            </a:r>
          </a:p>
          <a:p>
            <a:r>
              <a:rPr lang="he-IL" sz="2000" dirty="0">
                <a:solidFill>
                  <a:schemeClr val="bg1"/>
                </a:solidFill>
              </a:rPr>
              <a:t>בעזרת ספריית </a:t>
            </a:r>
            <a:r>
              <a:rPr lang="en-US" sz="2000" dirty="0">
                <a:solidFill>
                  <a:schemeClr val="bg1"/>
                </a:solidFill>
              </a:rPr>
              <a:t>propTypes</a:t>
            </a:r>
            <a:r>
              <a:rPr lang="he-IL" sz="2000" dirty="0">
                <a:solidFill>
                  <a:schemeClr val="bg1"/>
                </a:solidFill>
              </a:rPr>
              <a:t> אני מוודא שהפונקציה </a:t>
            </a:r>
            <a:r>
              <a:rPr lang="en-US" sz="2000" dirty="0">
                <a:solidFill>
                  <a:schemeClr val="bg1"/>
                </a:solidFill>
              </a:rPr>
              <a:t>useForm</a:t>
            </a:r>
            <a:r>
              <a:rPr lang="he-IL" sz="2000" dirty="0">
                <a:solidFill>
                  <a:schemeClr val="bg1"/>
                </a:solidFill>
              </a:rPr>
              <a:t> מקבלת כארגומנטים את סוגי הערכים שהיא צריכה לכדי להפעיל את הלוגיקה שלה</a:t>
            </a:r>
          </a:p>
          <a:p>
            <a:r>
              <a:rPr lang="he-IL" sz="2000" dirty="0">
                <a:solidFill>
                  <a:schemeClr val="bg1"/>
                </a:solidFill>
              </a:rPr>
              <a:t>ולבסוף נייצא את הפונקציה מהמודול</a:t>
            </a:r>
            <a:endParaRPr lang="he-IL" sz="1600" dirty="0">
              <a:solidFill>
                <a:schemeClr val="bg1"/>
              </a:solidFill>
            </a:endParaRPr>
          </a:p>
        </p:txBody>
      </p:sp>
      <p:pic>
        <p:nvPicPr>
          <p:cNvPr id="6" name="תמונה 5">
            <a:extLst>
              <a:ext uri="{FF2B5EF4-FFF2-40B4-BE49-F238E27FC236}">
                <a16:creationId xmlns:a16="http://schemas.microsoft.com/office/drawing/2014/main" id="{DDDFCD70-5A68-B690-9B82-7DE6B134BB48}"/>
              </a:ext>
            </a:extLst>
          </p:cNvPr>
          <p:cNvPicPr>
            <a:picLocks noChangeAspect="1"/>
          </p:cNvPicPr>
          <p:nvPr/>
        </p:nvPicPr>
        <p:blipFill>
          <a:blip r:embed="rId4"/>
          <a:stretch>
            <a:fillRect/>
          </a:stretch>
        </p:blipFill>
        <p:spPr>
          <a:xfrm>
            <a:off x="1311854" y="804496"/>
            <a:ext cx="4753638" cy="5249008"/>
          </a:xfrm>
          <a:prstGeom prst="rect">
            <a:avLst/>
          </a:prstGeom>
        </p:spPr>
      </p:pic>
      <p:cxnSp>
        <p:nvCxnSpPr>
          <p:cNvPr id="7" name="מחבר: מרפקי 6">
            <a:extLst>
              <a:ext uri="{FF2B5EF4-FFF2-40B4-BE49-F238E27FC236}">
                <a16:creationId xmlns:a16="http://schemas.microsoft.com/office/drawing/2014/main" id="{4AA21F32-797B-1761-41A9-59417F07514D}"/>
              </a:ext>
            </a:extLst>
          </p:cNvPr>
          <p:cNvCxnSpPr/>
          <p:nvPr/>
        </p:nvCxnSpPr>
        <p:spPr>
          <a:xfrm rot="10800000">
            <a:off x="5362114" y="949911"/>
            <a:ext cx="2379215" cy="949910"/>
          </a:xfrm>
          <a:prstGeom prst="bentConnector3">
            <a:avLst>
              <a:gd name="adj1" fmla="val 28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4D77D3BD-39EE-F7CA-278B-1074AE7036D1}"/>
              </a:ext>
            </a:extLst>
          </p:cNvPr>
          <p:cNvCxnSpPr>
            <a:stCxn id="3" idx="1"/>
          </p:cNvCxnSpPr>
          <p:nvPr/>
        </p:nvCxnSpPr>
        <p:spPr>
          <a:xfrm rot="10800000">
            <a:off x="3284739" y="1988599"/>
            <a:ext cx="4163627" cy="1939771"/>
          </a:xfrm>
          <a:prstGeom prst="bentConnector3">
            <a:avLst>
              <a:gd name="adj1" fmla="val 16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F5E97948-C434-8EFE-BD2C-0DC122D794CD}"/>
              </a:ext>
            </a:extLst>
          </p:cNvPr>
          <p:cNvCxnSpPr/>
          <p:nvPr/>
        </p:nvCxnSpPr>
        <p:spPr>
          <a:xfrm flipH="1">
            <a:off x="5681709" y="4958180"/>
            <a:ext cx="18820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B104F3FC-1163-FB1D-B24A-C9BDAA4E479E}"/>
              </a:ext>
            </a:extLst>
          </p:cNvPr>
          <p:cNvCxnSpPr/>
          <p:nvPr/>
        </p:nvCxnSpPr>
        <p:spPr>
          <a:xfrm flipH="1">
            <a:off x="4572000" y="5921406"/>
            <a:ext cx="3613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6006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63196" y="1937548"/>
            <a:ext cx="4081397" cy="2982897"/>
          </a:xfrm>
        </p:spPr>
        <p:txBody>
          <a:bodyPr>
            <a:normAutofit/>
          </a:bodyPr>
          <a:lstStyle/>
          <a:p>
            <a:pPr algn="l" rtl="0"/>
            <a:r>
              <a:rPr lang="en-US" sz="3200" dirty="0">
                <a:solidFill>
                  <a:schemeClr val="bg1"/>
                </a:solidFill>
                <a:latin typeface="Verdana Pro Black" panose="020B0A04030504040204" pitchFamily="34" charset="0"/>
                <a:cs typeface="Aharoni" panose="02010803020104030203" pitchFamily="2" charset="-79"/>
              </a:rPr>
              <a:t>Form implementation</a:t>
            </a:r>
            <a:endParaRPr lang="en-US" sz="16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99171" y="1937548"/>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924238" y="193755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דוגמה לעבודה עם הקומפוננטות והמטודות שקשורות לטפסים שיצרנו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73786" y="2910950"/>
            <a:ext cx="1047750" cy="1104900"/>
            <a:chOff x="385766" y="2800350"/>
            <a:chExt cx="1047750" cy="1104900"/>
          </a:xfrm>
        </p:grpSpPr>
        <p:pic>
          <p:nvPicPr>
            <p:cNvPr id="8" name="גרפיקה 7" descr="הורד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43416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242320"/>
            <a:ext cx="4429956" cy="976822"/>
          </a:xfrm>
        </p:spPr>
        <p:txBody>
          <a:bodyPr>
            <a:normAutofit/>
          </a:bodyPr>
          <a:lstStyle/>
          <a:p>
            <a:pPr algn="ctr"/>
            <a:r>
              <a:rPr lang="en-US" sz="6000" u="sng" dirty="0">
                <a:solidFill>
                  <a:schemeClr val="bg1"/>
                </a:solidFill>
                <a:latin typeface="Aharoni" panose="02010803020104030203" pitchFamily="2" charset="-79"/>
                <a:cs typeface="Aharoni" panose="02010803020104030203" pitchFamily="2" charset="-79"/>
              </a:rPr>
              <a:t>index.css</a:t>
            </a:r>
            <a:endParaRPr lang="he-IL" sz="6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694824" y="2219142"/>
            <a:ext cx="4429956" cy="124232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מחיקת תוכן הקובץ</a:t>
            </a:r>
          </a:p>
          <a:p>
            <a:r>
              <a:rPr lang="he-IL" sz="2000" dirty="0">
                <a:solidFill>
                  <a:schemeClr val="bg1"/>
                </a:solidFill>
              </a:rPr>
              <a:t>יצירה של מחלקות עיצוביות משלנו</a:t>
            </a:r>
          </a:p>
          <a:p>
            <a:r>
              <a:rPr lang="he-IL" sz="2000" dirty="0">
                <a:solidFill>
                  <a:schemeClr val="bg1"/>
                </a:solidFill>
              </a:rPr>
              <a:t>מחיקת התוכן של הקובץ </a:t>
            </a:r>
            <a:r>
              <a:rPr lang="en-US" sz="2000" dirty="0">
                <a:solidFill>
                  <a:schemeClr val="bg1"/>
                </a:solidFill>
              </a:rPr>
              <a:t>App.css</a:t>
            </a:r>
          </a:p>
        </p:txBody>
      </p:sp>
      <p:pic>
        <p:nvPicPr>
          <p:cNvPr id="7" name="תמונה 6">
            <a:extLst>
              <a:ext uri="{FF2B5EF4-FFF2-40B4-BE49-F238E27FC236}">
                <a16:creationId xmlns:a16="http://schemas.microsoft.com/office/drawing/2014/main" id="{85DA878B-4FD5-8EF1-65A2-DA7B2BC2226C}"/>
              </a:ext>
            </a:extLst>
          </p:cNvPr>
          <p:cNvPicPr>
            <a:picLocks noChangeAspect="1"/>
          </p:cNvPicPr>
          <p:nvPr/>
        </p:nvPicPr>
        <p:blipFill>
          <a:blip r:embed="rId4"/>
          <a:stretch>
            <a:fillRect/>
          </a:stretch>
        </p:blipFill>
        <p:spPr>
          <a:xfrm>
            <a:off x="429125" y="380292"/>
            <a:ext cx="6483200" cy="2815673"/>
          </a:xfrm>
          <a:prstGeom prst="rect">
            <a:avLst/>
          </a:prstGeom>
        </p:spPr>
      </p:pic>
      <p:pic>
        <p:nvPicPr>
          <p:cNvPr id="10" name="תמונה 9">
            <a:extLst>
              <a:ext uri="{FF2B5EF4-FFF2-40B4-BE49-F238E27FC236}">
                <a16:creationId xmlns:a16="http://schemas.microsoft.com/office/drawing/2014/main" id="{B55015D0-3522-566F-A18E-F59F29273CE9}"/>
              </a:ext>
            </a:extLst>
          </p:cNvPr>
          <p:cNvPicPr>
            <a:picLocks noChangeAspect="1"/>
          </p:cNvPicPr>
          <p:nvPr/>
        </p:nvPicPr>
        <p:blipFill>
          <a:blip r:embed="rId5"/>
          <a:stretch>
            <a:fillRect/>
          </a:stretch>
        </p:blipFill>
        <p:spPr>
          <a:xfrm>
            <a:off x="429124" y="3336731"/>
            <a:ext cx="6475947" cy="3312644"/>
          </a:xfrm>
          <a:prstGeom prst="rect">
            <a:avLst/>
          </a:prstGeom>
        </p:spPr>
      </p:pic>
      <p:cxnSp>
        <p:nvCxnSpPr>
          <p:cNvPr id="12" name="מחבר: מרפקי 11">
            <a:extLst>
              <a:ext uri="{FF2B5EF4-FFF2-40B4-BE49-F238E27FC236}">
                <a16:creationId xmlns:a16="http://schemas.microsoft.com/office/drawing/2014/main" id="{A2FD06F6-6753-C091-EB42-E1851BC584AE}"/>
              </a:ext>
            </a:extLst>
          </p:cNvPr>
          <p:cNvCxnSpPr>
            <a:endCxn id="7" idx="3"/>
          </p:cNvCxnSpPr>
          <p:nvPr/>
        </p:nvCxnSpPr>
        <p:spPr>
          <a:xfrm rot="10800000">
            <a:off x="6912325" y="1788130"/>
            <a:ext cx="2968522" cy="591087"/>
          </a:xfrm>
          <a:prstGeom prst="bentConnector3">
            <a:avLst>
              <a:gd name="adj1" fmla="val 85887"/>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סוגר מסולסל ימני 16">
            <a:extLst>
              <a:ext uri="{FF2B5EF4-FFF2-40B4-BE49-F238E27FC236}">
                <a16:creationId xmlns:a16="http://schemas.microsoft.com/office/drawing/2014/main" id="{27DD8F71-F52A-2E80-9967-DF309F73DF7D}"/>
              </a:ext>
            </a:extLst>
          </p:cNvPr>
          <p:cNvSpPr/>
          <p:nvPr/>
        </p:nvSpPr>
        <p:spPr>
          <a:xfrm>
            <a:off x="3382393" y="3728621"/>
            <a:ext cx="330424" cy="2749087"/>
          </a:xfrm>
          <a:prstGeom prst="rightBrace">
            <a:avLst>
              <a:gd name="adj1" fmla="val 78188"/>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9" name="מחבר: מרפקי 18">
            <a:extLst>
              <a:ext uri="{FF2B5EF4-FFF2-40B4-BE49-F238E27FC236}">
                <a16:creationId xmlns:a16="http://schemas.microsoft.com/office/drawing/2014/main" id="{5B05F525-FBFE-B75B-3077-F85DCD7824CC}"/>
              </a:ext>
            </a:extLst>
          </p:cNvPr>
          <p:cNvCxnSpPr/>
          <p:nvPr/>
        </p:nvCxnSpPr>
        <p:spPr>
          <a:xfrm flipV="1">
            <a:off x="3728621" y="2787588"/>
            <a:ext cx="4669655" cy="2308195"/>
          </a:xfrm>
          <a:prstGeom prst="bentConnector3">
            <a:avLst>
              <a:gd name="adj1" fmla="val 77567"/>
            </a:avLst>
          </a:prstGeom>
        </p:spPr>
        <p:style>
          <a:lnRef idx="1">
            <a:schemeClr val="accent1"/>
          </a:lnRef>
          <a:fillRef idx="0">
            <a:schemeClr val="accent1"/>
          </a:fillRef>
          <a:effectRef idx="0">
            <a:schemeClr val="accent1"/>
          </a:effectRef>
          <a:fontRef idx="minor">
            <a:schemeClr val="tx1"/>
          </a:fontRef>
        </p:style>
      </p:cxnSp>
      <p:pic>
        <p:nvPicPr>
          <p:cNvPr id="22" name="תמונה 21">
            <a:extLst>
              <a:ext uri="{FF2B5EF4-FFF2-40B4-BE49-F238E27FC236}">
                <a16:creationId xmlns:a16="http://schemas.microsoft.com/office/drawing/2014/main" id="{1A715AFD-C423-206B-4404-CB3DD0627E20}"/>
              </a:ext>
            </a:extLst>
          </p:cNvPr>
          <p:cNvPicPr>
            <a:picLocks noChangeAspect="1"/>
          </p:cNvPicPr>
          <p:nvPr/>
        </p:nvPicPr>
        <p:blipFill rotWithShape="1">
          <a:blip r:embed="rId6"/>
          <a:srcRect l="42" r="73068"/>
          <a:stretch/>
        </p:blipFill>
        <p:spPr>
          <a:xfrm>
            <a:off x="8904352" y="5391706"/>
            <a:ext cx="2010899" cy="1086002"/>
          </a:xfrm>
          <a:prstGeom prst="rect">
            <a:avLst/>
          </a:prstGeom>
        </p:spPr>
      </p:pic>
      <p:cxnSp>
        <p:nvCxnSpPr>
          <p:cNvPr id="24" name="מחבר חץ ישר 23">
            <a:extLst>
              <a:ext uri="{FF2B5EF4-FFF2-40B4-BE49-F238E27FC236}">
                <a16:creationId xmlns:a16="http://schemas.microsoft.com/office/drawing/2014/main" id="{366355DC-5816-5507-CE45-3FA21A4710BC}"/>
              </a:ext>
            </a:extLst>
          </p:cNvPr>
          <p:cNvCxnSpPr>
            <a:stCxn id="3" idx="2"/>
            <a:endCxn id="22" idx="0"/>
          </p:cNvCxnSpPr>
          <p:nvPr/>
        </p:nvCxnSpPr>
        <p:spPr>
          <a:xfrm>
            <a:off x="9909802" y="3461462"/>
            <a:ext cx="0" cy="1930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64436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FormTest.jsx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36155"/>
            <a:ext cx="4673037" cy="526330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קומפוננט </a:t>
            </a:r>
            <a:r>
              <a:rPr lang="en-US" sz="2000" dirty="0">
                <a:solidFill>
                  <a:schemeClr val="bg1"/>
                </a:solidFill>
              </a:rPr>
              <a:t>Form</a:t>
            </a:r>
            <a:r>
              <a:rPr lang="he-IL" sz="2000" dirty="0">
                <a:solidFill>
                  <a:schemeClr val="bg1"/>
                </a:solidFill>
              </a:rPr>
              <a:t> את מטודת </a:t>
            </a:r>
            <a:r>
              <a:rPr lang="en-US" sz="2000" dirty="0">
                <a:solidFill>
                  <a:schemeClr val="bg1"/>
                </a:solidFill>
              </a:rPr>
              <a:t>useForm</a:t>
            </a:r>
            <a:r>
              <a:rPr lang="he-IL" sz="2000" dirty="0">
                <a:solidFill>
                  <a:schemeClr val="bg1"/>
                </a:solidFill>
              </a:rPr>
              <a:t> ואת כל הספריות שדרושות לנו</a:t>
            </a:r>
          </a:p>
          <a:p>
            <a:r>
              <a:rPr lang="he-IL" sz="2000" dirty="0">
                <a:solidFill>
                  <a:schemeClr val="bg1"/>
                </a:solidFill>
              </a:rPr>
              <a:t>ניצור קומפוננט בשם </a:t>
            </a:r>
            <a:r>
              <a:rPr lang="en-US" sz="2000" dirty="0" err="1">
                <a:solidFill>
                  <a:schemeClr val="bg1"/>
                </a:solidFill>
              </a:rPr>
              <a:t>FormTest</a:t>
            </a:r>
            <a:endParaRPr lang="he-IL" sz="2000" dirty="0">
              <a:solidFill>
                <a:schemeClr val="bg1"/>
              </a:solidFill>
            </a:endParaRPr>
          </a:p>
          <a:p>
            <a:pPr lvl="1"/>
            <a:r>
              <a:rPr lang="he-IL" sz="1600" dirty="0">
                <a:solidFill>
                  <a:schemeClr val="bg1"/>
                </a:solidFill>
              </a:rPr>
              <a:t>ניצור קבוע בשם </a:t>
            </a:r>
            <a:r>
              <a:rPr lang="en-US" sz="1600" dirty="0">
                <a:solidFill>
                  <a:schemeClr val="bg1"/>
                </a:solidFill>
              </a:rPr>
              <a:t>handleSubmit</a:t>
            </a:r>
            <a:r>
              <a:rPr lang="he-IL" sz="1600" dirty="0">
                <a:solidFill>
                  <a:schemeClr val="bg1"/>
                </a:solidFill>
              </a:rPr>
              <a:t> שיהיה שווה ערך לפונקציה אנונימית שתקבל בפרמטר </a:t>
            </a:r>
            <a:r>
              <a:rPr lang="en-US" sz="1600" dirty="0">
                <a:solidFill>
                  <a:schemeClr val="bg1"/>
                </a:solidFill>
              </a:rPr>
              <a:t>data</a:t>
            </a:r>
            <a:r>
              <a:rPr lang="he-IL" sz="1600" dirty="0">
                <a:solidFill>
                  <a:schemeClr val="bg1"/>
                </a:solidFill>
              </a:rPr>
              <a:t> מסוג של אובייקט ותדפיס אותו בקונסול</a:t>
            </a:r>
          </a:p>
          <a:p>
            <a:pPr lvl="1"/>
            <a:r>
              <a:rPr lang="he-IL" sz="1600" dirty="0">
                <a:solidFill>
                  <a:schemeClr val="bg1"/>
                </a:solidFill>
              </a:rPr>
              <a:t>ניצור קבוע בשם </a:t>
            </a:r>
            <a:r>
              <a:rPr lang="en-US" sz="1600" dirty="0">
                <a:solidFill>
                  <a:schemeClr val="bg1"/>
                </a:solidFill>
              </a:rPr>
              <a:t>schema</a:t>
            </a:r>
            <a:r>
              <a:rPr lang="he-IL" sz="1600" dirty="0">
                <a:solidFill>
                  <a:schemeClr val="bg1"/>
                </a:solidFill>
              </a:rPr>
              <a:t> שיהיה שווה ערך לאובייקט עם מפתחות שאנו מעוניינים לשנות בתוך הטופס ובערך נציב מטודות של </a:t>
            </a:r>
            <a:r>
              <a:rPr lang="en-US" sz="1600" dirty="0">
                <a:solidFill>
                  <a:schemeClr val="bg1"/>
                </a:solidFill>
              </a:rPr>
              <a:t>Joi</a:t>
            </a:r>
            <a:r>
              <a:rPr lang="he-IL" sz="1600" dirty="0">
                <a:solidFill>
                  <a:schemeClr val="bg1"/>
                </a:solidFill>
              </a:rPr>
              <a:t> שהמטודה </a:t>
            </a:r>
            <a:r>
              <a:rPr lang="en-US" sz="1600" dirty="0">
                <a:solidFill>
                  <a:schemeClr val="bg1"/>
                </a:solidFill>
              </a:rPr>
              <a:t>useForm</a:t>
            </a:r>
            <a:r>
              <a:rPr lang="he-IL" sz="1600" dirty="0">
                <a:solidFill>
                  <a:schemeClr val="bg1"/>
                </a:solidFill>
              </a:rPr>
              <a:t> תבדוק לפיהם את הנתונים שיוכנסו לשדות. </a:t>
            </a:r>
          </a:p>
          <a:p>
            <a:pPr lvl="1"/>
            <a:r>
              <a:rPr lang="he-IL" sz="1600" dirty="0">
                <a:solidFill>
                  <a:schemeClr val="bg1"/>
                </a:solidFill>
              </a:rPr>
              <a:t>ניצור קבוע בשם </a:t>
            </a:r>
            <a:r>
              <a:rPr lang="en-US" sz="1600" dirty="0">
                <a:solidFill>
                  <a:schemeClr val="bg1"/>
                </a:solidFill>
              </a:rPr>
              <a:t>INITIAL_FORM</a:t>
            </a:r>
            <a:r>
              <a:rPr lang="he-IL" sz="1600" dirty="0">
                <a:solidFill>
                  <a:schemeClr val="bg1"/>
                </a:solidFill>
              </a:rPr>
              <a:t> שיהיה שווה ערך לאובייקט עם המפתחות שאנו מעוניינים לתת להם ערכים באמצעות הטופס </a:t>
            </a:r>
          </a:p>
          <a:p>
            <a:pPr lvl="1"/>
            <a:r>
              <a:rPr lang="he-IL" sz="1600" dirty="0">
                <a:solidFill>
                  <a:schemeClr val="bg1"/>
                </a:solidFill>
              </a:rPr>
              <a:t>נפעיל את מטודת </a:t>
            </a:r>
            <a:r>
              <a:rPr lang="en-US" sz="1600" dirty="0">
                <a:solidFill>
                  <a:schemeClr val="bg1"/>
                </a:solidFill>
              </a:rPr>
              <a:t>useForm</a:t>
            </a:r>
            <a:r>
              <a:rPr lang="he-IL" sz="1600" dirty="0">
                <a:solidFill>
                  <a:schemeClr val="bg1"/>
                </a:solidFill>
              </a:rPr>
              <a:t> עם שלושת הארגומנטים שיצרנו לפי הסדר שהמטודה מצפה לקבל את הארגומנטים ונחלץ ממנה את </a:t>
            </a:r>
            <a:r>
              <a:rPr lang="en-US" sz="1600" dirty="0">
                <a:solidFill>
                  <a:schemeClr val="bg1"/>
                </a:solidFill>
              </a:rPr>
              <a:t>value </a:t>
            </a:r>
            <a:r>
              <a:rPr lang="he-IL" sz="1600" dirty="0">
                <a:solidFill>
                  <a:schemeClr val="bg1"/>
                </a:solidFill>
              </a:rPr>
              <a:t> ואובייקט </a:t>
            </a:r>
            <a:r>
              <a:rPr lang="en-US" sz="1600" dirty="0">
                <a:solidFill>
                  <a:schemeClr val="bg1"/>
                </a:solidFill>
              </a:rPr>
              <a:t>rest</a:t>
            </a:r>
            <a:r>
              <a:rPr lang="he-IL" sz="1600" dirty="0">
                <a:solidFill>
                  <a:schemeClr val="bg1"/>
                </a:solidFill>
              </a:rPr>
              <a:t> שיכיל בתוכו את כל המטודות של הפונקציה שחוזרות. </a:t>
            </a:r>
          </a:p>
        </p:txBody>
      </p:sp>
      <p:pic>
        <p:nvPicPr>
          <p:cNvPr id="6" name="תמונה 5">
            <a:extLst>
              <a:ext uri="{FF2B5EF4-FFF2-40B4-BE49-F238E27FC236}">
                <a16:creationId xmlns:a16="http://schemas.microsoft.com/office/drawing/2014/main" id="{811A66B4-290A-E01F-6828-F849E8E18E3A}"/>
              </a:ext>
            </a:extLst>
          </p:cNvPr>
          <p:cNvPicPr>
            <a:picLocks noChangeAspect="1"/>
          </p:cNvPicPr>
          <p:nvPr/>
        </p:nvPicPr>
        <p:blipFill>
          <a:blip r:embed="rId4"/>
          <a:stretch>
            <a:fillRect/>
          </a:stretch>
        </p:blipFill>
        <p:spPr>
          <a:xfrm>
            <a:off x="569685" y="936155"/>
            <a:ext cx="6250566" cy="4988675"/>
          </a:xfrm>
          <a:prstGeom prst="rect">
            <a:avLst/>
          </a:prstGeom>
        </p:spPr>
      </p:pic>
      <p:sp>
        <p:nvSpPr>
          <p:cNvPr id="7" name="תיבת טקסט 6">
            <a:extLst>
              <a:ext uri="{FF2B5EF4-FFF2-40B4-BE49-F238E27FC236}">
                <a16:creationId xmlns:a16="http://schemas.microsoft.com/office/drawing/2014/main" id="{418CB259-EC34-9B1D-5397-EC7E3D3C2AC2}"/>
              </a:ext>
            </a:extLst>
          </p:cNvPr>
          <p:cNvSpPr txBox="1"/>
          <p:nvPr/>
        </p:nvSpPr>
        <p:spPr>
          <a:xfrm>
            <a:off x="7776594" y="6177051"/>
            <a:ext cx="4211274" cy="584775"/>
          </a:xfrm>
          <a:prstGeom prst="rect">
            <a:avLst/>
          </a:prstGeom>
          <a:noFill/>
        </p:spPr>
        <p:txBody>
          <a:bodyPr wrap="square" rtlCol="1">
            <a:spAutoFit/>
          </a:bodyPr>
          <a:lstStyle/>
          <a:p>
            <a:pPr marL="285750" indent="-285750">
              <a:buFont typeface="Calibri" panose="020F0502020204030204" pitchFamily="34" charset="0"/>
              <a:buChar char="!"/>
            </a:pPr>
            <a:r>
              <a:rPr lang="he-IL" sz="1600" b="1" dirty="0">
                <a:solidFill>
                  <a:schemeClr val="bg1"/>
                </a:solidFill>
              </a:rPr>
              <a:t>אנחנו לא יוצרים פה סכמה של </a:t>
            </a:r>
            <a:r>
              <a:rPr lang="en-US" sz="1600" b="1" dirty="0">
                <a:solidFill>
                  <a:schemeClr val="bg1"/>
                </a:solidFill>
              </a:rPr>
              <a:t>joi</a:t>
            </a:r>
            <a:r>
              <a:rPr lang="he-IL" sz="1600" b="1" dirty="0">
                <a:solidFill>
                  <a:schemeClr val="bg1"/>
                </a:solidFill>
              </a:rPr>
              <a:t>. את הסכמה עצמה אנו יוצרים בתוך מטודת </a:t>
            </a:r>
            <a:r>
              <a:rPr lang="en-US" sz="1600" b="1" dirty="0">
                <a:solidFill>
                  <a:schemeClr val="bg1"/>
                </a:solidFill>
              </a:rPr>
              <a:t>useForm</a:t>
            </a:r>
            <a:endParaRPr lang="he-IL" sz="1600" b="1" dirty="0">
              <a:solidFill>
                <a:schemeClr val="bg1"/>
              </a:solidFill>
            </a:endParaRPr>
          </a:p>
        </p:txBody>
      </p:sp>
      <p:cxnSp>
        <p:nvCxnSpPr>
          <p:cNvPr id="10" name="מחבר: מרפקי 9">
            <a:extLst>
              <a:ext uri="{FF2B5EF4-FFF2-40B4-BE49-F238E27FC236}">
                <a16:creationId xmlns:a16="http://schemas.microsoft.com/office/drawing/2014/main" id="{7DF215F9-FD2B-6BFC-D2D4-7C6F3467C686}"/>
              </a:ext>
            </a:extLst>
          </p:cNvPr>
          <p:cNvCxnSpPr/>
          <p:nvPr/>
        </p:nvCxnSpPr>
        <p:spPr>
          <a:xfrm rot="10800000" flipV="1">
            <a:off x="5905851" y="2105636"/>
            <a:ext cx="1542515" cy="14177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FB9ECA23-9C3C-5982-DBA1-5F8E540CE3E0}"/>
              </a:ext>
            </a:extLst>
          </p:cNvPr>
          <p:cNvCxnSpPr/>
          <p:nvPr/>
        </p:nvCxnSpPr>
        <p:spPr>
          <a:xfrm rot="10800000" flipV="1">
            <a:off x="3145872" y="3498209"/>
            <a:ext cx="4454554" cy="486562"/>
          </a:xfrm>
          <a:prstGeom prst="bentConnector3">
            <a:avLst>
              <a:gd name="adj1" fmla="val 130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988077E9-E713-6A51-56FA-FA52406AF3BE}"/>
              </a:ext>
            </a:extLst>
          </p:cNvPr>
          <p:cNvCxnSpPr/>
          <p:nvPr/>
        </p:nvCxnSpPr>
        <p:spPr>
          <a:xfrm rot="10800000" flipV="1">
            <a:off x="5754848" y="3984771"/>
            <a:ext cx="2021746" cy="1140902"/>
          </a:xfrm>
          <a:prstGeom prst="bentConnector3">
            <a:avLst>
              <a:gd name="adj1" fmla="val 284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חץ ישר 17">
            <a:extLst>
              <a:ext uri="{FF2B5EF4-FFF2-40B4-BE49-F238E27FC236}">
                <a16:creationId xmlns:a16="http://schemas.microsoft.com/office/drawing/2014/main" id="{1A7032E6-252A-4ED7-D939-BDAC7EF2F738}"/>
              </a:ext>
            </a:extLst>
          </p:cNvPr>
          <p:cNvCxnSpPr/>
          <p:nvPr/>
        </p:nvCxnSpPr>
        <p:spPr>
          <a:xfrm flipH="1">
            <a:off x="6891271" y="5600365"/>
            <a:ext cx="2818699" cy="14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03600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095999"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181724" y="0"/>
            <a:ext cx="5939677"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FormTest return</a:t>
            </a:r>
            <a:endParaRPr lang="he-IL" u="sng" dirty="0">
              <a:latin typeface="Arial Black" panose="020B0A04020102020204" pitchFamily="34" charset="0"/>
              <a:cs typeface="Aharoni" panose="02010803020104030203" pitchFamily="2" charset="-79"/>
            </a:endParaRPr>
          </a:p>
        </p:txBody>
      </p:sp>
      <p:pic>
        <p:nvPicPr>
          <p:cNvPr id="6" name="תמונה 5">
            <a:extLst>
              <a:ext uri="{FF2B5EF4-FFF2-40B4-BE49-F238E27FC236}">
                <a16:creationId xmlns:a16="http://schemas.microsoft.com/office/drawing/2014/main" id="{FC0FC1E6-3D33-5F31-5439-EF4CDF1D43DC}"/>
              </a:ext>
            </a:extLst>
          </p:cNvPr>
          <p:cNvPicPr>
            <a:picLocks noChangeAspect="1"/>
          </p:cNvPicPr>
          <p:nvPr/>
        </p:nvPicPr>
        <p:blipFill rotWithShape="1">
          <a:blip r:embed="rId4"/>
          <a:srcRect r="27862"/>
          <a:stretch/>
        </p:blipFill>
        <p:spPr>
          <a:xfrm>
            <a:off x="0" y="-1"/>
            <a:ext cx="4989250" cy="6858000"/>
          </a:xfrm>
          <a:prstGeom prst="rect">
            <a:avLst/>
          </a:prstGeom>
        </p:spPr>
      </p:pic>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181725" y="936154"/>
            <a:ext cx="5939677" cy="592184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הקומפוננט תחזיר:</a:t>
            </a:r>
          </a:p>
          <a:p>
            <a:pPr lvl="1"/>
            <a:r>
              <a:rPr lang="he-IL" sz="1800" dirty="0">
                <a:solidFill>
                  <a:schemeClr val="bg1"/>
                </a:solidFill>
              </a:rPr>
              <a:t>נעטוף את הטופס עם הקומפוננט </a:t>
            </a:r>
            <a:r>
              <a:rPr lang="en-US" sz="1800" dirty="0">
                <a:solidFill>
                  <a:schemeClr val="bg1"/>
                </a:solidFill>
              </a:rPr>
              <a:t>Container</a:t>
            </a:r>
            <a:r>
              <a:rPr lang="he-IL" sz="1800" dirty="0">
                <a:solidFill>
                  <a:schemeClr val="bg1"/>
                </a:solidFill>
              </a:rPr>
              <a:t> של </a:t>
            </a:r>
            <a:r>
              <a:rPr lang="en-US" sz="1800" dirty="0">
                <a:solidFill>
                  <a:schemeClr val="bg1"/>
                </a:solidFill>
              </a:rPr>
              <a:t>MUI</a:t>
            </a:r>
            <a:endParaRPr lang="he-IL" sz="1800" dirty="0">
              <a:solidFill>
                <a:schemeClr val="bg1"/>
              </a:solidFill>
            </a:endParaRPr>
          </a:p>
          <a:p>
            <a:pPr lvl="1"/>
            <a:r>
              <a:rPr lang="he-IL" sz="1800" dirty="0">
                <a:solidFill>
                  <a:schemeClr val="bg1"/>
                </a:solidFill>
              </a:rPr>
              <a:t>נציב את הקומפוננט </a:t>
            </a:r>
            <a:r>
              <a:rPr lang="en-US" sz="1800" dirty="0">
                <a:solidFill>
                  <a:schemeClr val="bg1"/>
                </a:solidFill>
              </a:rPr>
              <a:t>Form</a:t>
            </a:r>
            <a:r>
              <a:rPr lang="he-IL" sz="1800" dirty="0">
                <a:solidFill>
                  <a:schemeClr val="bg1"/>
                </a:solidFill>
              </a:rPr>
              <a:t> שיצרנו עם המאפיינים:</a:t>
            </a:r>
          </a:p>
          <a:p>
            <a:pPr lvl="2"/>
            <a:r>
              <a:rPr lang="en-US" sz="1600" dirty="0">
                <a:solidFill>
                  <a:schemeClr val="bg1"/>
                </a:solidFill>
              </a:rPr>
              <a:t>title</a:t>
            </a:r>
            <a:r>
              <a:rPr lang="he-IL" sz="1600" dirty="0">
                <a:solidFill>
                  <a:schemeClr val="bg1"/>
                </a:solidFill>
              </a:rPr>
              <a:t> – כותרת הטופס</a:t>
            </a:r>
          </a:p>
          <a:p>
            <a:pPr lvl="2"/>
            <a:r>
              <a:rPr lang="en-US" sz="1600" dirty="0">
                <a:solidFill>
                  <a:schemeClr val="bg1"/>
                </a:solidFill>
              </a:rPr>
              <a:t>onSubmit</a:t>
            </a:r>
            <a:r>
              <a:rPr lang="he-IL" sz="1600" dirty="0">
                <a:solidFill>
                  <a:schemeClr val="bg1"/>
                </a:solidFill>
              </a:rPr>
              <a:t> – כשילחצו על כפתור </a:t>
            </a:r>
            <a:r>
              <a:rPr lang="en-US" sz="1600" dirty="0">
                <a:solidFill>
                  <a:schemeClr val="bg1"/>
                </a:solidFill>
              </a:rPr>
              <a:t> onSubmit</a:t>
            </a:r>
            <a:r>
              <a:rPr lang="he-IL" sz="1600" dirty="0">
                <a:solidFill>
                  <a:schemeClr val="bg1"/>
                </a:solidFill>
              </a:rPr>
              <a:t>תופעל מטודת </a:t>
            </a:r>
            <a:r>
              <a:rPr lang="en-US" sz="1600" dirty="0">
                <a:solidFill>
                  <a:schemeClr val="bg1"/>
                </a:solidFill>
              </a:rPr>
              <a:t>onSubmit</a:t>
            </a:r>
            <a:r>
              <a:rPr lang="he-IL" sz="1600" dirty="0">
                <a:solidFill>
                  <a:schemeClr val="bg1"/>
                </a:solidFill>
              </a:rPr>
              <a:t> מתוך האובייקט </a:t>
            </a:r>
            <a:r>
              <a:rPr lang="en-US" sz="1600" dirty="0">
                <a:solidFill>
                  <a:schemeClr val="bg1"/>
                </a:solidFill>
              </a:rPr>
              <a:t>rest</a:t>
            </a:r>
            <a:endParaRPr lang="he-IL" sz="1600" dirty="0">
              <a:solidFill>
                <a:schemeClr val="bg1"/>
              </a:solidFill>
            </a:endParaRPr>
          </a:p>
          <a:p>
            <a:pPr lvl="2"/>
            <a:r>
              <a:rPr lang="en-US" sz="1600" dirty="0">
                <a:solidFill>
                  <a:schemeClr val="bg1"/>
                </a:solidFill>
              </a:rPr>
              <a:t>onReset</a:t>
            </a:r>
            <a:r>
              <a:rPr lang="he-IL" sz="1600" dirty="0">
                <a:solidFill>
                  <a:schemeClr val="bg1"/>
                </a:solidFill>
              </a:rPr>
              <a:t> – כשילחצו על כפתור </a:t>
            </a:r>
            <a:r>
              <a:rPr lang="en-US" sz="1600" dirty="0">
                <a:solidFill>
                  <a:schemeClr val="bg1"/>
                </a:solidFill>
              </a:rPr>
              <a:t>reset</a:t>
            </a:r>
            <a:r>
              <a:rPr lang="he-IL" sz="1600" dirty="0">
                <a:solidFill>
                  <a:schemeClr val="bg1"/>
                </a:solidFill>
              </a:rPr>
              <a:t> תופעל מטודת </a:t>
            </a:r>
            <a:r>
              <a:rPr lang="en-US" sz="1600" dirty="0">
                <a:solidFill>
                  <a:schemeClr val="bg1"/>
                </a:solidFill>
              </a:rPr>
              <a:t>handleReset</a:t>
            </a:r>
            <a:endParaRPr lang="he-IL" sz="1600" dirty="0">
              <a:solidFill>
                <a:schemeClr val="bg1"/>
              </a:solidFill>
            </a:endParaRPr>
          </a:p>
          <a:p>
            <a:pPr lvl="2"/>
            <a:r>
              <a:rPr lang="en-US" sz="1600" dirty="0">
                <a:solidFill>
                  <a:schemeClr val="bg1"/>
                </a:solidFill>
              </a:rPr>
              <a:t>onChange</a:t>
            </a:r>
            <a:r>
              <a:rPr lang="he-IL" sz="1600" dirty="0">
                <a:solidFill>
                  <a:schemeClr val="bg1"/>
                </a:solidFill>
              </a:rPr>
              <a:t> – בכל שינוי כפתור ה – </a:t>
            </a:r>
            <a:r>
              <a:rPr lang="en-US" sz="1600" dirty="0">
                <a:solidFill>
                  <a:schemeClr val="bg1"/>
                </a:solidFill>
              </a:rPr>
              <a:t>submit</a:t>
            </a:r>
            <a:r>
              <a:rPr lang="he-IL" sz="1600" dirty="0">
                <a:solidFill>
                  <a:schemeClr val="bg1"/>
                </a:solidFill>
              </a:rPr>
              <a:t> יפעיל את מטודת </a:t>
            </a:r>
            <a:r>
              <a:rPr lang="en-US" sz="1600" dirty="0">
                <a:solidFill>
                  <a:schemeClr val="bg1"/>
                </a:solidFill>
              </a:rPr>
              <a:t>validateForm</a:t>
            </a:r>
            <a:endParaRPr lang="he-IL" sz="1600" dirty="0">
              <a:solidFill>
                <a:schemeClr val="bg1"/>
              </a:solidFill>
            </a:endParaRPr>
          </a:p>
          <a:p>
            <a:pPr lvl="2"/>
            <a:r>
              <a:rPr lang="en-US" sz="1600" dirty="0">
                <a:solidFill>
                  <a:schemeClr val="bg1"/>
                </a:solidFill>
              </a:rPr>
              <a:t>styles</a:t>
            </a:r>
            <a:r>
              <a:rPr lang="he-IL" sz="1600" dirty="0">
                <a:solidFill>
                  <a:schemeClr val="bg1"/>
                </a:solidFill>
              </a:rPr>
              <a:t> – עיצוב הטופס</a:t>
            </a:r>
          </a:p>
          <a:p>
            <a:pPr lvl="1"/>
            <a:r>
              <a:rPr lang="he-IL" sz="1800" dirty="0">
                <a:solidFill>
                  <a:schemeClr val="bg1"/>
                </a:solidFill>
              </a:rPr>
              <a:t>הקומפוננט </a:t>
            </a:r>
            <a:r>
              <a:rPr lang="en-US" sz="1800" dirty="0">
                <a:solidFill>
                  <a:schemeClr val="bg1"/>
                </a:solidFill>
              </a:rPr>
              <a:t>Form</a:t>
            </a:r>
            <a:r>
              <a:rPr lang="he-IL" sz="1800" dirty="0">
                <a:solidFill>
                  <a:schemeClr val="bg1"/>
                </a:solidFill>
              </a:rPr>
              <a:t> יעטוף קומפוננטות בנים של </a:t>
            </a:r>
            <a:r>
              <a:rPr lang="en-US" sz="1800" dirty="0">
                <a:solidFill>
                  <a:schemeClr val="bg1"/>
                </a:solidFill>
              </a:rPr>
              <a:t>Input</a:t>
            </a:r>
            <a:r>
              <a:rPr lang="he-IL" sz="1800" dirty="0">
                <a:solidFill>
                  <a:schemeClr val="bg1"/>
                </a:solidFill>
              </a:rPr>
              <a:t> שיקבלו את המאפיינים:</a:t>
            </a:r>
          </a:p>
          <a:p>
            <a:pPr lvl="2"/>
            <a:r>
              <a:rPr lang="en-US" sz="1600" dirty="0">
                <a:solidFill>
                  <a:schemeClr val="bg1"/>
                </a:solidFill>
              </a:rPr>
              <a:t>label</a:t>
            </a:r>
            <a:r>
              <a:rPr lang="he-IL" sz="1600" dirty="0">
                <a:solidFill>
                  <a:schemeClr val="bg1"/>
                </a:solidFill>
              </a:rPr>
              <a:t> – הכיתוב על השדה</a:t>
            </a:r>
          </a:p>
          <a:p>
            <a:pPr lvl="2"/>
            <a:r>
              <a:rPr lang="en-US" sz="1600" dirty="0">
                <a:solidFill>
                  <a:schemeClr val="bg1"/>
                </a:solidFill>
              </a:rPr>
              <a:t>name</a:t>
            </a:r>
            <a:r>
              <a:rPr lang="he-IL" sz="1600" dirty="0">
                <a:solidFill>
                  <a:schemeClr val="bg1"/>
                </a:solidFill>
              </a:rPr>
              <a:t> – מחרוזת תווים שתהווה שם השדה</a:t>
            </a:r>
          </a:p>
          <a:p>
            <a:pPr lvl="2"/>
            <a:r>
              <a:rPr lang="en-US" sz="1600" dirty="0">
                <a:solidFill>
                  <a:schemeClr val="bg1"/>
                </a:solidFill>
              </a:rPr>
              <a:t>type</a:t>
            </a:r>
            <a:r>
              <a:rPr lang="he-IL" sz="1600" dirty="0">
                <a:solidFill>
                  <a:schemeClr val="bg1"/>
                </a:solidFill>
              </a:rPr>
              <a:t> – סוג אלמנט ה – </a:t>
            </a:r>
            <a:r>
              <a:rPr lang="en-US" sz="1600" dirty="0">
                <a:solidFill>
                  <a:schemeClr val="bg1"/>
                </a:solidFill>
              </a:rPr>
              <a:t>input</a:t>
            </a:r>
          </a:p>
          <a:p>
            <a:pPr lvl="2"/>
            <a:r>
              <a:rPr lang="en-US" sz="1600" dirty="0">
                <a:solidFill>
                  <a:schemeClr val="bg1"/>
                </a:solidFill>
              </a:rPr>
              <a:t>error</a:t>
            </a:r>
            <a:r>
              <a:rPr lang="he-IL" sz="1600" dirty="0">
                <a:solidFill>
                  <a:schemeClr val="bg1"/>
                </a:solidFill>
              </a:rPr>
              <a:t> – המפתח בתוך אובייקט </a:t>
            </a:r>
            <a:r>
              <a:rPr lang="en-US" sz="1600" dirty="0">
                <a:solidFill>
                  <a:schemeClr val="bg1"/>
                </a:solidFill>
              </a:rPr>
              <a:t>errors</a:t>
            </a:r>
            <a:endParaRPr lang="he-IL" sz="1600" dirty="0">
              <a:solidFill>
                <a:schemeClr val="bg1"/>
              </a:solidFill>
            </a:endParaRPr>
          </a:p>
          <a:p>
            <a:pPr lvl="2"/>
            <a:r>
              <a:rPr lang="en-US" sz="1600" dirty="0">
                <a:solidFill>
                  <a:schemeClr val="bg1"/>
                </a:solidFill>
              </a:rPr>
              <a:t>onChange</a:t>
            </a:r>
            <a:r>
              <a:rPr lang="he-IL" sz="1600" dirty="0">
                <a:solidFill>
                  <a:schemeClr val="bg1"/>
                </a:solidFill>
              </a:rPr>
              <a:t> – האירוע יפעיל את מטודת </a:t>
            </a:r>
            <a:r>
              <a:rPr lang="en-US" sz="1600" dirty="0" err="1">
                <a:solidFill>
                  <a:schemeClr val="bg1"/>
                </a:solidFill>
              </a:rPr>
              <a:t>handeleChange</a:t>
            </a:r>
            <a:r>
              <a:rPr lang="he-IL" sz="1600" dirty="0">
                <a:solidFill>
                  <a:schemeClr val="bg1"/>
                </a:solidFill>
              </a:rPr>
              <a:t> של מטודת </a:t>
            </a:r>
            <a:r>
              <a:rPr lang="en-US" sz="1600" dirty="0">
                <a:solidFill>
                  <a:schemeClr val="bg1"/>
                </a:solidFill>
              </a:rPr>
              <a:t>useForm</a:t>
            </a:r>
          </a:p>
          <a:p>
            <a:pPr lvl="2"/>
            <a:r>
              <a:rPr lang="en-US" sz="1600" dirty="0">
                <a:solidFill>
                  <a:schemeClr val="bg1"/>
                </a:solidFill>
              </a:rPr>
              <a:t>data</a:t>
            </a:r>
            <a:r>
              <a:rPr lang="he-IL" sz="1600" dirty="0">
                <a:solidFill>
                  <a:schemeClr val="bg1"/>
                </a:solidFill>
              </a:rPr>
              <a:t> – אובייקט </a:t>
            </a:r>
            <a:r>
              <a:rPr lang="en-US" sz="1600" dirty="0">
                <a:solidFill>
                  <a:schemeClr val="bg1"/>
                </a:solidFill>
              </a:rPr>
              <a:t>data</a:t>
            </a:r>
            <a:r>
              <a:rPr lang="he-IL" sz="1600" dirty="0">
                <a:solidFill>
                  <a:schemeClr val="bg1"/>
                </a:solidFill>
              </a:rPr>
              <a:t> שחילצנו ממטודת </a:t>
            </a:r>
            <a:r>
              <a:rPr lang="en-US" sz="1600" dirty="0">
                <a:solidFill>
                  <a:schemeClr val="bg1"/>
                </a:solidFill>
              </a:rPr>
              <a:t>useForm</a:t>
            </a:r>
            <a:endParaRPr lang="he-IL" sz="1600" dirty="0">
              <a:solidFill>
                <a:schemeClr val="bg1"/>
              </a:solidFill>
            </a:endParaRPr>
          </a:p>
        </p:txBody>
      </p:sp>
      <p:cxnSp>
        <p:nvCxnSpPr>
          <p:cNvPr id="12" name="מחבר: מרפקי 11">
            <a:extLst>
              <a:ext uri="{FF2B5EF4-FFF2-40B4-BE49-F238E27FC236}">
                <a16:creationId xmlns:a16="http://schemas.microsoft.com/office/drawing/2014/main" id="{49952AD6-5B42-9621-878B-ED1FF4429D2E}"/>
              </a:ext>
            </a:extLst>
          </p:cNvPr>
          <p:cNvCxnSpPr/>
          <p:nvPr/>
        </p:nvCxnSpPr>
        <p:spPr>
          <a:xfrm rot="10800000">
            <a:off x="1624615" y="275208"/>
            <a:ext cx="5024761" cy="1136342"/>
          </a:xfrm>
          <a:prstGeom prst="bentConnector3">
            <a:avLst>
              <a:gd name="adj1" fmla="val 14134"/>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סוגר מסולסל ימני 13">
            <a:extLst>
              <a:ext uri="{FF2B5EF4-FFF2-40B4-BE49-F238E27FC236}">
                <a16:creationId xmlns:a16="http://schemas.microsoft.com/office/drawing/2014/main" id="{9174C91B-EC21-619D-673B-9594CBB68E41}"/>
              </a:ext>
            </a:extLst>
          </p:cNvPr>
          <p:cNvSpPr/>
          <p:nvPr/>
        </p:nvSpPr>
        <p:spPr>
          <a:xfrm>
            <a:off x="3626481" y="1651247"/>
            <a:ext cx="182039" cy="1154097"/>
          </a:xfrm>
          <a:prstGeom prst="rightBrace">
            <a:avLst>
              <a:gd name="adj1" fmla="val 3711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2" name="מחבר: מרפקי 21">
            <a:extLst>
              <a:ext uri="{FF2B5EF4-FFF2-40B4-BE49-F238E27FC236}">
                <a16:creationId xmlns:a16="http://schemas.microsoft.com/office/drawing/2014/main" id="{C6BCDAC2-5365-7F36-59BB-332D99EBFD72}"/>
              </a:ext>
            </a:extLst>
          </p:cNvPr>
          <p:cNvCxnSpPr/>
          <p:nvPr/>
        </p:nvCxnSpPr>
        <p:spPr>
          <a:xfrm rot="10800000" flipV="1">
            <a:off x="3808520" y="1743075"/>
            <a:ext cx="3144730" cy="48522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3" name="סוגר מסולסל ימני 22">
            <a:extLst>
              <a:ext uri="{FF2B5EF4-FFF2-40B4-BE49-F238E27FC236}">
                <a16:creationId xmlns:a16="http://schemas.microsoft.com/office/drawing/2014/main" id="{237DACCA-57EE-4772-AEDA-E3A457408823}"/>
              </a:ext>
            </a:extLst>
          </p:cNvPr>
          <p:cNvSpPr/>
          <p:nvPr/>
        </p:nvSpPr>
        <p:spPr>
          <a:xfrm>
            <a:off x="3626481" y="2895600"/>
            <a:ext cx="182039" cy="1154097"/>
          </a:xfrm>
          <a:prstGeom prst="rightBrace">
            <a:avLst>
              <a:gd name="adj1" fmla="val 39727"/>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5" name="מחבר: מרפקי 24">
            <a:extLst>
              <a:ext uri="{FF2B5EF4-FFF2-40B4-BE49-F238E27FC236}">
                <a16:creationId xmlns:a16="http://schemas.microsoft.com/office/drawing/2014/main" id="{C66977E6-9F17-F265-F157-1C26AE786A1C}"/>
              </a:ext>
            </a:extLst>
          </p:cNvPr>
          <p:cNvCxnSpPr>
            <a:endCxn id="23" idx="1"/>
          </p:cNvCxnSpPr>
          <p:nvPr/>
        </p:nvCxnSpPr>
        <p:spPr>
          <a:xfrm rot="10800000">
            <a:off x="3808521" y="3472649"/>
            <a:ext cx="2947387" cy="966186"/>
          </a:xfrm>
          <a:prstGeom prst="bentConnector3">
            <a:avLst>
              <a:gd name="adj1" fmla="val 4616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1883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48161" y="17108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48161" y="2482373"/>
            <a:ext cx="4054136" cy="1893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קוראים לקומפוננט </a:t>
            </a:r>
            <a:r>
              <a:rPr lang="en-US" sz="2000" dirty="0">
                <a:solidFill>
                  <a:schemeClr val="bg1"/>
                </a:solidFill>
              </a:rPr>
              <a:t>useEffect</a:t>
            </a:r>
            <a:r>
              <a:rPr lang="he-IL" sz="2000" dirty="0">
                <a:solidFill>
                  <a:schemeClr val="bg1"/>
                </a:solidFill>
              </a:rPr>
              <a:t> נכנס לפעולה ומעדכן את הערך של </a:t>
            </a:r>
            <a:r>
              <a:rPr lang="en-US" sz="2000" dirty="0">
                <a:solidFill>
                  <a:schemeClr val="bg1"/>
                </a:solidFill>
              </a:rPr>
              <a:t>name</a:t>
            </a:r>
            <a:r>
              <a:rPr lang="he-IL" sz="2000" dirty="0">
                <a:solidFill>
                  <a:schemeClr val="bg1"/>
                </a:solidFill>
              </a:rPr>
              <a:t> ל – </a:t>
            </a:r>
            <a:r>
              <a:rPr lang="en-US" sz="2000" dirty="0" err="1">
                <a:solidFill>
                  <a:schemeClr val="bg1"/>
                </a:solidFill>
              </a:rPr>
              <a:t>david</a:t>
            </a:r>
            <a:endParaRPr lang="en-US" sz="2000" dirty="0">
              <a:solidFill>
                <a:schemeClr val="bg1"/>
              </a:solidFill>
            </a:endParaRPr>
          </a:p>
          <a:p>
            <a:r>
              <a:rPr lang="he-IL" sz="2000" dirty="0">
                <a:solidFill>
                  <a:schemeClr val="bg1"/>
                </a:solidFill>
              </a:rPr>
              <a:t>כאשר כותבים באלמנט </a:t>
            </a:r>
            <a:r>
              <a:rPr lang="en-US" sz="2000" dirty="0">
                <a:solidFill>
                  <a:schemeClr val="bg1"/>
                </a:solidFill>
              </a:rPr>
              <a:t>input</a:t>
            </a:r>
            <a:r>
              <a:rPr lang="he-IL" sz="2000" dirty="0">
                <a:solidFill>
                  <a:schemeClr val="bg1"/>
                </a:solidFill>
              </a:rPr>
              <a:t> שבקומפוננט </a:t>
            </a:r>
            <a:r>
              <a:rPr lang="en-US" sz="2000" dirty="0">
                <a:solidFill>
                  <a:schemeClr val="bg1"/>
                </a:solidFill>
              </a:rPr>
              <a:t>C</a:t>
            </a:r>
            <a:r>
              <a:rPr lang="he-IL" sz="2000" dirty="0">
                <a:solidFill>
                  <a:schemeClr val="bg1"/>
                </a:solidFill>
              </a:rPr>
              <a:t> כל שאר הקומפוננטות מתעדכנות בערך</a:t>
            </a:r>
          </a:p>
        </p:txBody>
      </p:sp>
      <p:pic>
        <p:nvPicPr>
          <p:cNvPr id="6" name="תמונה 5">
            <a:extLst>
              <a:ext uri="{FF2B5EF4-FFF2-40B4-BE49-F238E27FC236}">
                <a16:creationId xmlns:a16="http://schemas.microsoft.com/office/drawing/2014/main" id="{7690763E-E6B4-B9EE-DF6C-730E8D825858}"/>
              </a:ext>
            </a:extLst>
          </p:cNvPr>
          <p:cNvPicPr>
            <a:picLocks noChangeAspect="1"/>
          </p:cNvPicPr>
          <p:nvPr/>
        </p:nvPicPr>
        <p:blipFill>
          <a:blip r:embed="rId4"/>
          <a:stretch>
            <a:fillRect/>
          </a:stretch>
        </p:blipFill>
        <p:spPr>
          <a:xfrm>
            <a:off x="2227276" y="213097"/>
            <a:ext cx="3454002" cy="2547420"/>
          </a:xfrm>
          <a:prstGeom prst="rect">
            <a:avLst/>
          </a:prstGeom>
          <a:effectLst>
            <a:outerShdw blurRad="50800" dist="38100" dir="2700000" algn="tl" rotWithShape="0">
              <a:prstClr val="black">
                <a:alpha val="40000"/>
              </a:prstClr>
            </a:outerShdw>
          </a:effectLst>
        </p:spPr>
      </p:pic>
      <p:pic>
        <p:nvPicPr>
          <p:cNvPr id="8" name="תמונה 7">
            <a:extLst>
              <a:ext uri="{FF2B5EF4-FFF2-40B4-BE49-F238E27FC236}">
                <a16:creationId xmlns:a16="http://schemas.microsoft.com/office/drawing/2014/main" id="{3C8E775F-701C-6DA1-3136-A6CA8E1EEF02}"/>
              </a:ext>
            </a:extLst>
          </p:cNvPr>
          <p:cNvPicPr>
            <a:picLocks noChangeAspect="1"/>
          </p:cNvPicPr>
          <p:nvPr/>
        </p:nvPicPr>
        <p:blipFill>
          <a:blip r:embed="rId5"/>
          <a:stretch>
            <a:fillRect/>
          </a:stretch>
        </p:blipFill>
        <p:spPr>
          <a:xfrm>
            <a:off x="2227275" y="2851564"/>
            <a:ext cx="3446573" cy="2332833"/>
          </a:xfrm>
          <a:prstGeom prst="rect">
            <a:avLst/>
          </a:prstGeom>
          <a:effectLst>
            <a:outerShdw blurRad="50800" dist="38100" dir="2700000" algn="tl" rotWithShape="0">
              <a:prstClr val="black">
                <a:alpha val="40000"/>
              </a:prstClr>
            </a:outerShdw>
          </a:effectLst>
        </p:spPr>
      </p:pic>
      <p:pic>
        <p:nvPicPr>
          <p:cNvPr id="10" name="תמונה 9">
            <a:extLst>
              <a:ext uri="{FF2B5EF4-FFF2-40B4-BE49-F238E27FC236}">
                <a16:creationId xmlns:a16="http://schemas.microsoft.com/office/drawing/2014/main" id="{33B35E0E-8975-07E9-9B08-13CECDB6F26C}"/>
              </a:ext>
            </a:extLst>
          </p:cNvPr>
          <p:cNvPicPr>
            <a:picLocks noChangeAspect="1"/>
          </p:cNvPicPr>
          <p:nvPr/>
        </p:nvPicPr>
        <p:blipFill>
          <a:blip r:embed="rId6"/>
          <a:stretch>
            <a:fillRect/>
          </a:stretch>
        </p:blipFill>
        <p:spPr>
          <a:xfrm>
            <a:off x="1635664" y="5275444"/>
            <a:ext cx="4629796" cy="1467055"/>
          </a:xfrm>
          <a:prstGeom prst="rect">
            <a:avLst/>
          </a:prstGeom>
        </p:spPr>
      </p:pic>
    </p:spTree>
    <p:extLst>
      <p:ext uri="{BB962C8B-B14F-4D97-AF65-F5344CB8AC3E}">
        <p14:creationId xmlns:p14="http://schemas.microsoft.com/office/powerpoint/2010/main" val="32781715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Login</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429000"/>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latin typeface="almoniNeue"/>
              </a:rPr>
              <a:t>התחברות לאפליקציה</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818407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788242" y="367566"/>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63954" y="1389883"/>
            <a:ext cx="6355889" cy="4666021"/>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src/users</a:t>
            </a:r>
            <a:r>
              <a:rPr lang="he-IL" sz="2000" b="1" dirty="0">
                <a:solidFill>
                  <a:schemeClr val="bg1"/>
                </a:solidFill>
                <a:latin typeface="almoniNeue"/>
              </a:rPr>
              <a:t> ובתוכו את התיקיות והקבצים:</a:t>
            </a:r>
          </a:p>
          <a:p>
            <a:pPr marL="800100" lvl="1" indent="-342900">
              <a:lnSpc>
                <a:spcPct val="150000"/>
              </a:lnSpc>
              <a:buFont typeface="Arial" panose="020B0604020202020204" pitchFamily="34" charset="0"/>
              <a:buChar char="•"/>
            </a:pPr>
            <a:r>
              <a:rPr lang="he-IL" b="1" dirty="0">
                <a:solidFill>
                  <a:schemeClr val="bg1"/>
                </a:solidFill>
                <a:latin typeface="almoniNeue"/>
              </a:rPr>
              <a:t>תיקיית </a:t>
            </a:r>
            <a:r>
              <a:rPr lang="en-US" b="1" dirty="0">
                <a:solidFill>
                  <a:schemeClr val="bg1"/>
                </a:solidFill>
                <a:latin typeface="almoniNeue"/>
              </a:rPr>
              <a:t>helpers</a:t>
            </a:r>
            <a:r>
              <a:rPr lang="he-IL" b="1" dirty="0">
                <a:solidFill>
                  <a:schemeClr val="bg1"/>
                </a:solidFill>
                <a:latin typeface="almoniNeue"/>
              </a:rPr>
              <a:t> ובתוכה התיקייה </a:t>
            </a:r>
            <a:r>
              <a:rPr lang="en-US" b="1" dirty="0">
                <a:solidFill>
                  <a:schemeClr val="bg1"/>
                </a:solidFill>
                <a:latin typeface="almoniNeue"/>
              </a:rPr>
              <a:t>initialForms</a:t>
            </a:r>
            <a:r>
              <a:rPr lang="he-IL" b="1" dirty="0">
                <a:solidFill>
                  <a:schemeClr val="bg1"/>
                </a:solidFill>
                <a:latin typeface="almoniNeue"/>
              </a:rPr>
              <a:t> ובתוכה הקובץ </a:t>
            </a:r>
            <a:r>
              <a:rPr lang="en-US" b="1" dirty="0">
                <a:solidFill>
                  <a:schemeClr val="bg1"/>
                </a:solidFill>
                <a:latin typeface="almoniNeue"/>
              </a:rPr>
              <a:t>initialLoginForm.js</a:t>
            </a:r>
            <a:endParaRPr lang="he-IL"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תיקיית </a:t>
            </a:r>
            <a:r>
              <a:rPr lang="en-US" b="1" dirty="0">
                <a:solidFill>
                  <a:schemeClr val="bg1"/>
                </a:solidFill>
                <a:latin typeface="almoniNeue"/>
              </a:rPr>
              <a:t>hooks</a:t>
            </a:r>
            <a:r>
              <a:rPr lang="he-IL" b="1" dirty="0">
                <a:solidFill>
                  <a:schemeClr val="bg1"/>
                </a:solidFill>
                <a:latin typeface="almoniNeue"/>
              </a:rPr>
              <a:t> ובתוכה הקובץ </a:t>
            </a:r>
            <a:r>
              <a:rPr lang="en-US" b="1" dirty="0">
                <a:solidFill>
                  <a:schemeClr val="bg1"/>
                </a:solidFill>
                <a:latin typeface="almoniNeue"/>
              </a:rPr>
              <a:t>useUsers.js</a:t>
            </a:r>
          </a:p>
          <a:p>
            <a:pPr marL="800100" lvl="1" indent="-342900">
              <a:lnSpc>
                <a:spcPct val="150000"/>
              </a:lnSpc>
              <a:buFont typeface="Arial" panose="020B0604020202020204" pitchFamily="34" charset="0"/>
              <a:buChar char="•"/>
            </a:pPr>
            <a:r>
              <a:rPr lang="he-IL" b="1" dirty="0">
                <a:solidFill>
                  <a:schemeClr val="bg1"/>
                </a:solidFill>
                <a:latin typeface="almoniNeue"/>
              </a:rPr>
              <a:t>התיקייה </a:t>
            </a:r>
            <a:r>
              <a:rPr lang="en-US" b="1" dirty="0">
                <a:solidFill>
                  <a:schemeClr val="bg1"/>
                </a:solidFill>
                <a:latin typeface="almoniNeue"/>
              </a:rPr>
              <a:t>models</a:t>
            </a:r>
            <a:r>
              <a:rPr lang="he-IL" b="1" dirty="0">
                <a:solidFill>
                  <a:schemeClr val="bg1"/>
                </a:solidFill>
                <a:latin typeface="almoniNeue"/>
              </a:rPr>
              <a:t> ובתוכה התיקייה </a:t>
            </a:r>
            <a:r>
              <a:rPr lang="en-US" b="1" dirty="0">
                <a:solidFill>
                  <a:schemeClr val="bg1"/>
                </a:solidFill>
                <a:latin typeface="almoniNeue"/>
              </a:rPr>
              <a:t>joi-schema</a:t>
            </a:r>
            <a:r>
              <a:rPr lang="he-IL" b="1" dirty="0">
                <a:solidFill>
                  <a:schemeClr val="bg1"/>
                </a:solidFill>
                <a:latin typeface="almoniNeue"/>
              </a:rPr>
              <a:t> ובתוכה הקובץ </a:t>
            </a:r>
            <a:r>
              <a:rPr lang="en-US" b="1" dirty="0">
                <a:solidFill>
                  <a:schemeClr val="bg1"/>
                </a:solidFill>
                <a:latin typeface="almoniNeue"/>
              </a:rPr>
              <a:t>loginSchema.js</a:t>
            </a:r>
            <a:endParaRPr lang="he-IL"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התיקייה </a:t>
            </a:r>
            <a:r>
              <a:rPr lang="en-US" b="1" dirty="0">
                <a:solidFill>
                  <a:schemeClr val="bg1"/>
                </a:solidFill>
                <a:latin typeface="almoniNeue"/>
              </a:rPr>
              <a:t>pages</a:t>
            </a:r>
            <a:r>
              <a:rPr lang="he-IL" b="1" dirty="0">
                <a:solidFill>
                  <a:schemeClr val="bg1"/>
                </a:solidFill>
                <a:latin typeface="almoniNeue"/>
              </a:rPr>
              <a:t> ובתוכה הקובץ </a:t>
            </a:r>
            <a:r>
              <a:rPr lang="en-US" b="1" dirty="0">
                <a:solidFill>
                  <a:schemeClr val="bg1"/>
                </a:solidFill>
                <a:latin typeface="almoniNeue"/>
              </a:rPr>
              <a:t>LoginPage.js</a:t>
            </a:r>
          </a:p>
          <a:p>
            <a:pPr marL="800100" lvl="1" indent="-342900">
              <a:lnSpc>
                <a:spcPct val="150000"/>
              </a:lnSpc>
              <a:buFont typeface="Arial" panose="020B0604020202020204" pitchFamily="34" charset="0"/>
              <a:buChar char="•"/>
            </a:pPr>
            <a:r>
              <a:rPr lang="he-IL" b="1" dirty="0">
                <a:solidFill>
                  <a:schemeClr val="bg1"/>
                </a:solidFill>
                <a:latin typeface="almoniNeue"/>
              </a:rPr>
              <a:t>התיקייה </a:t>
            </a:r>
            <a:r>
              <a:rPr lang="en-US" b="1" dirty="0">
                <a:solidFill>
                  <a:schemeClr val="bg1"/>
                </a:solidFill>
                <a:latin typeface="almoniNeue"/>
              </a:rPr>
              <a:t>providers</a:t>
            </a:r>
            <a:r>
              <a:rPr lang="he-IL" b="1" dirty="0">
                <a:solidFill>
                  <a:schemeClr val="bg1"/>
                </a:solidFill>
                <a:latin typeface="almoniNeue"/>
              </a:rPr>
              <a:t> ובתוכה הקובץ </a:t>
            </a:r>
            <a:r>
              <a:rPr lang="en-US" b="1" dirty="0">
                <a:solidFill>
                  <a:schemeClr val="bg1"/>
                </a:solidFill>
                <a:latin typeface="almoniNeue"/>
              </a:rPr>
              <a:t>UserProvider</a:t>
            </a:r>
          </a:p>
          <a:p>
            <a:pPr marL="800100" lvl="1" indent="-342900">
              <a:lnSpc>
                <a:spcPct val="150000"/>
              </a:lnSpc>
              <a:buFont typeface="Arial" panose="020B0604020202020204" pitchFamily="34" charset="0"/>
              <a:buChar char="•"/>
            </a:pPr>
            <a:r>
              <a:rPr lang="he-IL" b="1" dirty="0">
                <a:solidFill>
                  <a:schemeClr val="bg1"/>
                </a:solidFill>
                <a:latin typeface="almoniNeue"/>
              </a:rPr>
              <a:t>התיקייה </a:t>
            </a:r>
            <a:r>
              <a:rPr lang="en-US" b="1" dirty="0">
                <a:solidFill>
                  <a:schemeClr val="bg1"/>
                </a:solidFill>
                <a:latin typeface="almoniNeue"/>
              </a:rPr>
              <a:t>services</a:t>
            </a:r>
            <a:r>
              <a:rPr lang="he-IL" b="1" dirty="0">
                <a:solidFill>
                  <a:schemeClr val="bg1"/>
                </a:solidFill>
                <a:latin typeface="almoniNeue"/>
              </a:rPr>
              <a:t> ובתוכה הקבצים </a:t>
            </a:r>
          </a:p>
          <a:p>
            <a:pPr marL="1257300" lvl="2" indent="-342900">
              <a:lnSpc>
                <a:spcPct val="150000"/>
              </a:lnSpc>
              <a:buFont typeface="Arial" panose="020B0604020202020204" pitchFamily="34" charset="0"/>
              <a:buChar char="•"/>
            </a:pPr>
            <a:r>
              <a:rPr lang="en-US" b="1" dirty="0">
                <a:solidFill>
                  <a:schemeClr val="bg1"/>
                </a:solidFill>
                <a:latin typeface="almoniNeue"/>
              </a:rPr>
              <a:t>localStorageService.js</a:t>
            </a:r>
          </a:p>
          <a:p>
            <a:pPr marL="1257300" lvl="2" indent="-342900">
              <a:lnSpc>
                <a:spcPct val="150000"/>
              </a:lnSpc>
              <a:buFont typeface="Arial" panose="020B0604020202020204" pitchFamily="34" charset="0"/>
              <a:buChar char="•"/>
            </a:pPr>
            <a:r>
              <a:rPr lang="en-US" b="1" dirty="0">
                <a:solidFill>
                  <a:schemeClr val="bg1"/>
                </a:solidFill>
                <a:latin typeface="almoniNeue"/>
              </a:rPr>
              <a:t>usersApiService.js</a:t>
            </a: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87D86E5F-2FD0-D240-8ACB-86C465108A4E}"/>
              </a:ext>
            </a:extLst>
          </p:cNvPr>
          <p:cNvPicPr>
            <a:picLocks noChangeAspect="1"/>
          </p:cNvPicPr>
          <p:nvPr/>
        </p:nvPicPr>
        <p:blipFill rotWithShape="1">
          <a:blip r:embed="rId4"/>
          <a:srcRect t="436" b="-1"/>
          <a:stretch/>
        </p:blipFill>
        <p:spPr>
          <a:xfrm>
            <a:off x="622156" y="1020932"/>
            <a:ext cx="2572109" cy="4837282"/>
          </a:xfrm>
          <a:prstGeom prst="rect">
            <a:avLst/>
          </a:prstGeom>
        </p:spPr>
      </p:pic>
    </p:spTree>
    <p:extLst>
      <p:ext uri="{BB962C8B-B14F-4D97-AF65-F5344CB8AC3E}">
        <p14:creationId xmlns:p14="http://schemas.microsoft.com/office/powerpoint/2010/main" val="40653036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44121" y="1937548"/>
            <a:ext cx="4747101"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jwt-decode</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656296"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239140" y="204791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3200" i="1" dirty="0">
                <a:solidFill>
                  <a:schemeClr val="bg1"/>
                </a:solidFill>
              </a:rPr>
              <a:t>“A small browser library that helps decoding JWTs token” </a:t>
            </a:r>
          </a:p>
          <a:p>
            <a:pPr marL="0" indent="0" rtl="0">
              <a:buNone/>
            </a:pPr>
            <a:r>
              <a:rPr lang="en-US" sz="1800" dirty="0">
                <a:solidFill>
                  <a:schemeClr val="bg1"/>
                </a:solidFill>
              </a:rPr>
              <a:t>npm jwt-decode</a:t>
            </a:r>
            <a:r>
              <a:rPr lang="he-IL" sz="1800" dirty="0">
                <a:solidFill>
                  <a:schemeClr val="bg1"/>
                </a:solidFill>
              </a:rPr>
              <a:t>  </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58789" y="3033455"/>
            <a:ext cx="750164" cy="791082"/>
            <a:chOff x="385766" y="2800350"/>
            <a:chExt cx="1047750" cy="1104900"/>
          </a:xfrm>
        </p:grpSpPr>
        <p:pic>
          <p:nvPicPr>
            <p:cNvPr id="8" name="גרפיקה 7" descr="מצפ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77619615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787032"/>
            <a:ext cx="2939988" cy="1279495"/>
          </a:xfrm>
          <a:effectLst>
            <a:outerShdw blurRad="50800" dist="38100" dir="2700000" algn="tl" rotWithShape="0">
              <a:prstClr val="black">
                <a:alpha val="40000"/>
              </a:prstClr>
            </a:outerShdw>
          </a:effectLst>
        </p:spPr>
        <p:txBody>
          <a:bodyPr>
            <a:noAutofit/>
          </a:bodyPr>
          <a:lstStyle/>
          <a:p>
            <a:pPr algn="l" rtl="0">
              <a:lnSpc>
                <a:spcPct val="100000"/>
              </a:lnSpc>
            </a:pPr>
            <a:r>
              <a:rPr lang="en-US" dirty="0">
                <a:solidFill>
                  <a:schemeClr val="bg1"/>
                </a:solidFill>
              </a:rPr>
              <a:t>jwt-decode Installation</a:t>
            </a:r>
            <a:endParaRPr lang="he-IL" sz="2400"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1263164"/>
            <a:ext cx="6339394" cy="4327232"/>
          </a:xfrm>
          <a:effectLst>
            <a:outerShdw blurRad="50800" dist="38100" dir="2700000" algn="tl" rotWithShape="0">
              <a:prstClr val="black">
                <a:alpha val="40000"/>
              </a:prstClr>
            </a:outerShdw>
          </a:effectLst>
        </p:spPr>
        <p:txBody>
          <a:bodyPr anchor="ctr">
            <a:normAutofit/>
          </a:bodyPr>
          <a:lstStyle/>
          <a:p>
            <a:pPr marL="0" indent="0" algn="ctr" rtl="0">
              <a:buNone/>
            </a:pPr>
            <a:r>
              <a:rPr lang="en-US" sz="3200" dirty="0">
                <a:solidFill>
                  <a:schemeClr val="bg1"/>
                </a:solidFill>
              </a:rPr>
              <a:t>npm i jwt-decode</a:t>
            </a:r>
            <a:endParaRPr lang="he-IL" sz="3200" dirty="0">
              <a:solidFill>
                <a:schemeClr val="bg1"/>
              </a:solidFill>
            </a:endParaRPr>
          </a:p>
        </p:txBody>
      </p:sp>
      <p:pic>
        <p:nvPicPr>
          <p:cNvPr id="5" name="גרפיקה 4" descr="גלגלי שיניים קו מיתאר">
            <a:extLst>
              <a:ext uri="{FF2B5EF4-FFF2-40B4-BE49-F238E27FC236}">
                <a16:creationId xmlns:a16="http://schemas.microsoft.com/office/drawing/2014/main" id="{7C6EB050-B802-8BE4-B3C3-2BE0373E45B1}"/>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7706265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1937548"/>
            <a:ext cx="4821059" cy="2982897"/>
          </a:xfrm>
        </p:spPr>
        <p:txBody>
          <a:bodyPr>
            <a:normAutofit/>
          </a:bodyPr>
          <a:lstStyle/>
          <a:p>
            <a:pPr algn="l" rtl="0"/>
            <a:r>
              <a:rPr lang="en-US" sz="2800" dirty="0">
                <a:solidFill>
                  <a:schemeClr val="bg1"/>
                </a:solidFill>
                <a:latin typeface="Verdana Pro Black" panose="020B0A04030504040204" pitchFamily="34" charset="0"/>
                <a:cs typeface="Aharoni" panose="02010803020104030203" pitchFamily="2" charset="-79"/>
              </a:rPr>
              <a:t>localStorageService.js</a:t>
            </a:r>
            <a:endParaRPr lang="en-US" sz="1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103971"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239140" y="204791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שירות של שמירה הבאה ומחיקת מפתחות  וערכים מתוך ה - </a:t>
            </a:r>
            <a:r>
              <a:rPr lang="en-US" sz="2400" dirty="0">
                <a:solidFill>
                  <a:schemeClr val="bg1"/>
                </a:solidFill>
              </a:rPr>
              <a:t>localStorage</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58789" y="3033455"/>
            <a:ext cx="750164" cy="791082"/>
            <a:chOff x="385766" y="2800350"/>
            <a:chExt cx="1047750" cy="1104900"/>
          </a:xfrm>
        </p:grpSpPr>
        <p:pic>
          <p:nvPicPr>
            <p:cNvPr id="8" name="גרפיקה 7" descr="מחס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95577986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5428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587231" y="0"/>
            <a:ext cx="5534172" cy="614040"/>
          </a:xfrm>
        </p:spPr>
        <p:txBody>
          <a:bodyPr>
            <a:noAutofit/>
          </a:bodyPr>
          <a:lstStyle/>
          <a:p>
            <a:pPr algn="ctr"/>
            <a:r>
              <a:rPr lang="en-US" sz="2700" u="sng" dirty="0">
                <a:solidFill>
                  <a:schemeClr val="bg1"/>
                </a:solidFill>
                <a:latin typeface="Arial Black" panose="020B0A04020102020204" pitchFamily="34" charset="0"/>
                <a:cs typeface="Aharoni" panose="02010803020104030203" pitchFamily="2" charset="-79"/>
              </a:rPr>
              <a:t>LocalStorageService.js</a:t>
            </a:r>
            <a:endParaRPr lang="he-IL" sz="27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631619" y="523784"/>
            <a:ext cx="5489783" cy="6334216"/>
          </a:xfrm>
          <a:effectLst>
            <a:outerShdw blurRad="50800" dist="38100" dir="2700000" algn="tl" rotWithShape="0">
              <a:prstClr val="black">
                <a:alpha val="40000"/>
              </a:prstClr>
            </a:outerShdw>
          </a:effectLst>
        </p:spPr>
        <p:txBody>
          <a:bodyPr>
            <a:normAutofit fontScale="92500" lnSpcReduction="10000"/>
          </a:bodyPr>
          <a:lstStyle/>
          <a:p>
            <a:r>
              <a:rPr lang="he-IL" sz="2000" dirty="0">
                <a:solidFill>
                  <a:schemeClr val="bg1"/>
                </a:solidFill>
              </a:rPr>
              <a:t>נייבא את </a:t>
            </a:r>
            <a:r>
              <a:rPr lang="he-IL" sz="2000" dirty="0" err="1">
                <a:solidFill>
                  <a:schemeClr val="bg1"/>
                </a:solidFill>
              </a:rPr>
              <a:t>הפונקצייה</a:t>
            </a:r>
            <a:r>
              <a:rPr lang="he-IL" sz="2000" dirty="0">
                <a:solidFill>
                  <a:schemeClr val="bg1"/>
                </a:solidFill>
              </a:rPr>
              <a:t> </a:t>
            </a:r>
            <a:r>
              <a:rPr lang="en-US" sz="2000" dirty="0">
                <a:solidFill>
                  <a:schemeClr val="bg1"/>
                </a:solidFill>
              </a:rPr>
              <a:t>JwtDecode</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TOKEN</a:t>
            </a:r>
            <a:r>
              <a:rPr lang="he-IL" sz="2000" dirty="0">
                <a:solidFill>
                  <a:schemeClr val="bg1"/>
                </a:solidFill>
              </a:rPr>
              <a:t> שהערך שלו יהיה מחרוזת התווים "</a:t>
            </a:r>
            <a:r>
              <a:rPr lang="en-US" sz="2000" dirty="0">
                <a:solidFill>
                  <a:schemeClr val="bg1"/>
                </a:solidFill>
              </a:rPr>
              <a:t>token</a:t>
            </a:r>
            <a:r>
              <a:rPr lang="he-IL" sz="2000" dirty="0">
                <a:solidFill>
                  <a:schemeClr val="bg1"/>
                </a:solidFill>
              </a:rPr>
              <a:t>"</a:t>
            </a:r>
          </a:p>
          <a:p>
            <a:r>
              <a:rPr lang="he-IL" sz="2000" dirty="0">
                <a:solidFill>
                  <a:schemeClr val="bg1"/>
                </a:solidFill>
              </a:rPr>
              <a:t>ניצור קבוע בשם </a:t>
            </a:r>
            <a:r>
              <a:rPr lang="en-US" sz="2000" dirty="0">
                <a:solidFill>
                  <a:schemeClr val="bg1"/>
                </a:solidFill>
              </a:rPr>
              <a:t>setTokenInLocalStorage</a:t>
            </a:r>
            <a:r>
              <a:rPr lang="he-IL" sz="2000" dirty="0">
                <a:solidFill>
                  <a:schemeClr val="bg1"/>
                </a:solidFill>
              </a:rPr>
              <a:t> ונשווה את הערך שלו לפונקציה אנונימית שתקבל </a:t>
            </a:r>
            <a:r>
              <a:rPr lang="en-US" sz="2000" dirty="0">
                <a:solidFill>
                  <a:schemeClr val="bg1"/>
                </a:solidFill>
              </a:rPr>
              <a:t>encryptedToken</a:t>
            </a:r>
            <a:r>
              <a:rPr lang="he-IL" sz="2000" dirty="0">
                <a:solidFill>
                  <a:schemeClr val="bg1"/>
                </a:solidFill>
              </a:rPr>
              <a:t> מסוג של מחרוזת תווים ותפעיל את מטודת </a:t>
            </a:r>
            <a:r>
              <a:rPr lang="en-US" sz="2000" dirty="0">
                <a:solidFill>
                  <a:schemeClr val="bg1"/>
                </a:solidFill>
              </a:rPr>
              <a:t>setItem</a:t>
            </a:r>
            <a:r>
              <a:rPr lang="he-IL" sz="2000" dirty="0">
                <a:solidFill>
                  <a:schemeClr val="bg1"/>
                </a:solidFill>
              </a:rPr>
              <a:t> עם הארגומנטים </a:t>
            </a:r>
            <a:r>
              <a:rPr lang="en-US" sz="2000" dirty="0">
                <a:solidFill>
                  <a:schemeClr val="bg1"/>
                </a:solidFill>
              </a:rPr>
              <a:t>TOKEN</a:t>
            </a:r>
            <a:r>
              <a:rPr lang="he-IL" sz="2000" dirty="0">
                <a:solidFill>
                  <a:schemeClr val="bg1"/>
                </a:solidFill>
              </a:rPr>
              <a:t> שיהווה את המפתח בתוך אובייקט ה – </a:t>
            </a:r>
            <a:r>
              <a:rPr lang="en-US" sz="2000" dirty="0">
                <a:solidFill>
                  <a:schemeClr val="bg1"/>
                </a:solidFill>
              </a:rPr>
              <a:t>localStorage</a:t>
            </a:r>
            <a:r>
              <a:rPr lang="he-IL" sz="2000" dirty="0">
                <a:solidFill>
                  <a:schemeClr val="bg1"/>
                </a:solidFill>
              </a:rPr>
              <a:t> ו – </a:t>
            </a:r>
            <a:r>
              <a:rPr lang="en-US" sz="2000" dirty="0">
                <a:solidFill>
                  <a:schemeClr val="bg1"/>
                </a:solidFill>
              </a:rPr>
              <a:t>encryptedToken</a:t>
            </a:r>
            <a:r>
              <a:rPr lang="he-IL" sz="2000" dirty="0">
                <a:solidFill>
                  <a:schemeClr val="bg1"/>
                </a:solidFill>
              </a:rPr>
              <a:t> שיהיה הערך</a:t>
            </a:r>
          </a:p>
          <a:p>
            <a:r>
              <a:rPr lang="he-IL" sz="2000" dirty="0">
                <a:solidFill>
                  <a:schemeClr val="bg1"/>
                </a:solidFill>
              </a:rPr>
              <a:t>ניצור קבוע בשם </a:t>
            </a:r>
            <a:r>
              <a:rPr lang="en-US" sz="2000" dirty="0">
                <a:solidFill>
                  <a:schemeClr val="bg1"/>
                </a:solidFill>
              </a:rPr>
              <a:t>getUser</a:t>
            </a:r>
            <a:r>
              <a:rPr lang="he-IL" sz="2000" dirty="0">
                <a:solidFill>
                  <a:schemeClr val="bg1"/>
                </a:solidFill>
              </a:rPr>
              <a:t> שערכו יהי פונקציה אנונימית ש:</a:t>
            </a:r>
          </a:p>
          <a:p>
            <a:pPr lvl="1"/>
            <a:r>
              <a:rPr lang="he-IL" sz="1600" dirty="0">
                <a:solidFill>
                  <a:schemeClr val="bg1"/>
                </a:solidFill>
              </a:rPr>
              <a:t>ניצור קבוע בשם </a:t>
            </a:r>
            <a:r>
              <a:rPr lang="en-US" sz="1600" dirty="0">
                <a:solidFill>
                  <a:schemeClr val="bg1"/>
                </a:solidFill>
              </a:rPr>
              <a:t>user</a:t>
            </a:r>
            <a:r>
              <a:rPr lang="he-IL" sz="1600" dirty="0">
                <a:solidFill>
                  <a:schemeClr val="bg1"/>
                </a:solidFill>
              </a:rPr>
              <a:t> שערכו יהיה הערך שיחזור מהפעלת מטודת </a:t>
            </a:r>
            <a:r>
              <a:rPr lang="en-US" sz="1600" dirty="0">
                <a:solidFill>
                  <a:schemeClr val="bg1"/>
                </a:solidFill>
              </a:rPr>
              <a:t>getItem</a:t>
            </a:r>
            <a:r>
              <a:rPr lang="he-IL" sz="1600" dirty="0">
                <a:solidFill>
                  <a:schemeClr val="bg1"/>
                </a:solidFill>
              </a:rPr>
              <a:t> שתקבל כארגומנט את המפתח </a:t>
            </a:r>
            <a:r>
              <a:rPr lang="en-US" sz="1600" dirty="0">
                <a:solidFill>
                  <a:schemeClr val="bg1"/>
                </a:solidFill>
              </a:rPr>
              <a:t>TOKEN</a:t>
            </a:r>
            <a:endParaRPr lang="he-IL" sz="1600" dirty="0">
              <a:solidFill>
                <a:schemeClr val="bg1"/>
              </a:solidFill>
            </a:endParaRPr>
          </a:p>
          <a:p>
            <a:pPr lvl="1"/>
            <a:r>
              <a:rPr lang="he-IL" sz="1600" dirty="0">
                <a:solidFill>
                  <a:schemeClr val="bg1"/>
                </a:solidFill>
              </a:rPr>
              <a:t>הפונקציה תחזיר את אובייקט ה – </a:t>
            </a:r>
            <a:r>
              <a:rPr lang="en-US" sz="1600" dirty="0">
                <a:solidFill>
                  <a:schemeClr val="bg1"/>
                </a:solidFill>
              </a:rPr>
              <a:t>payload</a:t>
            </a:r>
            <a:r>
              <a:rPr lang="he-IL" sz="1600" dirty="0">
                <a:solidFill>
                  <a:schemeClr val="bg1"/>
                </a:solidFill>
              </a:rPr>
              <a:t> שהוצפן באמצעות ספריית </a:t>
            </a:r>
            <a:r>
              <a:rPr lang="en-US" sz="1600" dirty="0">
                <a:solidFill>
                  <a:schemeClr val="bg1"/>
                </a:solidFill>
              </a:rPr>
              <a:t>JWT</a:t>
            </a:r>
            <a:r>
              <a:rPr lang="he-IL" sz="1600" dirty="0">
                <a:solidFill>
                  <a:schemeClr val="bg1"/>
                </a:solidFill>
              </a:rPr>
              <a:t> בצד שרת לאחר פיצוח הצפנה על ידי מטודת </a:t>
            </a:r>
            <a:r>
              <a:rPr lang="en-US" sz="1600" dirty="0">
                <a:solidFill>
                  <a:schemeClr val="bg1"/>
                </a:solidFill>
              </a:rPr>
              <a:t>JwtDecode</a:t>
            </a:r>
            <a:endParaRPr lang="he-IL" sz="1600" dirty="0">
              <a:solidFill>
                <a:schemeClr val="bg1"/>
              </a:solidFill>
            </a:endParaRPr>
          </a:p>
          <a:p>
            <a:pPr lvl="1"/>
            <a:r>
              <a:rPr lang="he-IL" sz="1600" dirty="0">
                <a:solidFill>
                  <a:schemeClr val="bg1"/>
                </a:solidFill>
              </a:rPr>
              <a:t>אם לא יימצא מפתח כזה באובייקט ה – </a:t>
            </a:r>
            <a:r>
              <a:rPr lang="en-US" sz="1600" dirty="0">
                <a:solidFill>
                  <a:schemeClr val="bg1"/>
                </a:solidFill>
              </a:rPr>
              <a:t>localStorage</a:t>
            </a:r>
            <a:r>
              <a:rPr lang="he-IL" sz="1600" dirty="0">
                <a:solidFill>
                  <a:schemeClr val="bg1"/>
                </a:solidFill>
              </a:rPr>
              <a:t> נחזיר מהפונקציה </a:t>
            </a:r>
            <a:r>
              <a:rPr lang="en-US" sz="1600" dirty="0">
                <a:solidFill>
                  <a:schemeClr val="bg1"/>
                </a:solidFill>
              </a:rPr>
              <a:t>null</a:t>
            </a:r>
            <a:endParaRPr lang="he-IL" sz="1600" dirty="0">
              <a:solidFill>
                <a:schemeClr val="bg1"/>
              </a:solidFill>
            </a:endParaRPr>
          </a:p>
          <a:p>
            <a:r>
              <a:rPr lang="he-IL" sz="2000" dirty="0">
                <a:solidFill>
                  <a:schemeClr val="bg1"/>
                </a:solidFill>
              </a:rPr>
              <a:t>נייצר קבוע בשם </a:t>
            </a:r>
            <a:r>
              <a:rPr lang="en-US" sz="2000" dirty="0">
                <a:solidFill>
                  <a:schemeClr val="bg1"/>
                </a:solidFill>
              </a:rPr>
              <a:t>removeToken</a:t>
            </a:r>
            <a:r>
              <a:rPr lang="he-IL" sz="2000" dirty="0">
                <a:solidFill>
                  <a:schemeClr val="bg1"/>
                </a:solidFill>
              </a:rPr>
              <a:t> שיהיה שווה ערך להפעלת פונקציה אנונימית שתפעיל את מטודת </a:t>
            </a:r>
            <a:r>
              <a:rPr lang="en-US" sz="2000" dirty="0">
                <a:solidFill>
                  <a:schemeClr val="bg1"/>
                </a:solidFill>
              </a:rPr>
              <a:t>removeItem</a:t>
            </a:r>
            <a:r>
              <a:rPr lang="he-IL" sz="2000" dirty="0">
                <a:solidFill>
                  <a:schemeClr val="bg1"/>
                </a:solidFill>
              </a:rPr>
              <a:t> ונעביר לה את המפתח </a:t>
            </a:r>
            <a:r>
              <a:rPr lang="en-US" sz="2000" dirty="0">
                <a:solidFill>
                  <a:schemeClr val="bg1"/>
                </a:solidFill>
              </a:rPr>
              <a:t>TOKEN</a:t>
            </a:r>
            <a:r>
              <a:rPr lang="he-IL" sz="2000" dirty="0">
                <a:solidFill>
                  <a:schemeClr val="bg1"/>
                </a:solidFill>
              </a:rPr>
              <a:t>. </a:t>
            </a:r>
          </a:p>
          <a:p>
            <a:r>
              <a:rPr lang="he-IL" sz="2000" dirty="0">
                <a:solidFill>
                  <a:schemeClr val="bg1"/>
                </a:solidFill>
              </a:rPr>
              <a:t>נייצר קבוע בשם </a:t>
            </a:r>
            <a:r>
              <a:rPr lang="en-US" sz="2000" dirty="0" err="1">
                <a:solidFill>
                  <a:schemeClr val="bg1"/>
                </a:solidFill>
              </a:rPr>
              <a:t>getToken</a:t>
            </a:r>
            <a:r>
              <a:rPr lang="he-IL" sz="2000" dirty="0">
                <a:solidFill>
                  <a:schemeClr val="bg1"/>
                </a:solidFill>
              </a:rPr>
              <a:t> שיהיה שווה ערך לפונקציה אנונימית שתפעיל את מטודת </a:t>
            </a:r>
            <a:r>
              <a:rPr lang="en-US" sz="2000" dirty="0">
                <a:solidFill>
                  <a:schemeClr val="bg1"/>
                </a:solidFill>
              </a:rPr>
              <a:t>getItem</a:t>
            </a:r>
            <a:r>
              <a:rPr lang="he-IL" sz="2000" dirty="0">
                <a:solidFill>
                  <a:schemeClr val="bg1"/>
                </a:solidFill>
              </a:rPr>
              <a:t> עם הארגומנט </a:t>
            </a:r>
            <a:r>
              <a:rPr lang="en-US" sz="2000" dirty="0">
                <a:solidFill>
                  <a:schemeClr val="bg1"/>
                </a:solidFill>
              </a:rPr>
              <a:t>TOKEN</a:t>
            </a:r>
            <a:r>
              <a:rPr lang="he-IL" sz="2000" dirty="0">
                <a:solidFill>
                  <a:schemeClr val="bg1"/>
                </a:solidFill>
              </a:rPr>
              <a:t> ותחזיר את הערך</a:t>
            </a:r>
          </a:p>
        </p:txBody>
      </p:sp>
      <p:pic>
        <p:nvPicPr>
          <p:cNvPr id="6" name="תמונה 5">
            <a:extLst>
              <a:ext uri="{FF2B5EF4-FFF2-40B4-BE49-F238E27FC236}">
                <a16:creationId xmlns:a16="http://schemas.microsoft.com/office/drawing/2014/main" id="{ADCB248C-1AE6-26A6-BF15-6B7570408AF6}"/>
              </a:ext>
            </a:extLst>
          </p:cNvPr>
          <p:cNvPicPr>
            <a:picLocks noChangeAspect="1"/>
          </p:cNvPicPr>
          <p:nvPr/>
        </p:nvPicPr>
        <p:blipFill>
          <a:blip r:embed="rId4"/>
          <a:stretch>
            <a:fillRect/>
          </a:stretch>
        </p:blipFill>
        <p:spPr>
          <a:xfrm>
            <a:off x="334896" y="1438835"/>
            <a:ext cx="5838352" cy="4126811"/>
          </a:xfrm>
          <a:prstGeom prst="rect">
            <a:avLst/>
          </a:prstGeom>
        </p:spPr>
      </p:pic>
      <p:cxnSp>
        <p:nvCxnSpPr>
          <p:cNvPr id="11" name="מחבר: מרפקי 10">
            <a:extLst>
              <a:ext uri="{FF2B5EF4-FFF2-40B4-BE49-F238E27FC236}">
                <a16:creationId xmlns:a16="http://schemas.microsoft.com/office/drawing/2014/main" id="{BB83CA0E-C90C-FBF8-5426-770538E2DC72}"/>
              </a:ext>
            </a:extLst>
          </p:cNvPr>
          <p:cNvCxnSpPr>
            <a:cxnSpLocks/>
          </p:cNvCxnSpPr>
          <p:nvPr/>
        </p:nvCxnSpPr>
        <p:spPr>
          <a:xfrm rot="10800000" flipV="1">
            <a:off x="2521258" y="614037"/>
            <a:ext cx="6471824" cy="1071235"/>
          </a:xfrm>
          <a:prstGeom prst="bentConnector3">
            <a:avLst>
              <a:gd name="adj1" fmla="val 1000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7AEEF55F-EC72-4F27-976C-7C43D71A484C}"/>
              </a:ext>
            </a:extLst>
          </p:cNvPr>
          <p:cNvCxnSpPr>
            <a:cxnSpLocks/>
          </p:cNvCxnSpPr>
          <p:nvPr/>
        </p:nvCxnSpPr>
        <p:spPr>
          <a:xfrm flipH="1">
            <a:off x="5550024" y="2654423"/>
            <a:ext cx="1995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01E6447C-CEAC-2A16-C2CE-7DD0E0BC77DB}"/>
              </a:ext>
            </a:extLst>
          </p:cNvPr>
          <p:cNvCxnSpPr>
            <a:cxnSpLocks/>
          </p:cNvCxnSpPr>
          <p:nvPr/>
        </p:nvCxnSpPr>
        <p:spPr>
          <a:xfrm rot="10800000">
            <a:off x="6217637" y="5051394"/>
            <a:ext cx="1017667" cy="160628"/>
          </a:xfrm>
          <a:prstGeom prst="bentConnector3">
            <a:avLst>
              <a:gd name="adj1" fmla="val 814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BD805DA8-DA32-42F2-CF8F-006BD1E83C5A}"/>
              </a:ext>
            </a:extLst>
          </p:cNvPr>
          <p:cNvCxnSpPr>
            <a:cxnSpLocks/>
          </p:cNvCxnSpPr>
          <p:nvPr/>
        </p:nvCxnSpPr>
        <p:spPr>
          <a:xfrm rot="10800000">
            <a:off x="2450238" y="5655076"/>
            <a:ext cx="4367815" cy="588888"/>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מחבר: מרפקי 7">
            <a:extLst>
              <a:ext uri="{FF2B5EF4-FFF2-40B4-BE49-F238E27FC236}">
                <a16:creationId xmlns:a16="http://schemas.microsoft.com/office/drawing/2014/main" id="{BBB58304-2DC6-AD4E-3346-C568DEF967A4}"/>
              </a:ext>
            </a:extLst>
          </p:cNvPr>
          <p:cNvCxnSpPr/>
          <p:nvPr/>
        </p:nvCxnSpPr>
        <p:spPr>
          <a:xfrm rot="10800000" flipV="1">
            <a:off x="2858611" y="1012053"/>
            <a:ext cx="4261281" cy="12783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F37149CC-DCD3-9E46-7F1A-A93E14CEAA1C}"/>
              </a:ext>
            </a:extLst>
          </p:cNvPr>
          <p:cNvCxnSpPr>
            <a:cxnSpLocks/>
          </p:cNvCxnSpPr>
          <p:nvPr/>
        </p:nvCxnSpPr>
        <p:spPr>
          <a:xfrm flipH="1">
            <a:off x="3497802" y="3258105"/>
            <a:ext cx="313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389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1937548"/>
            <a:ext cx="4821059"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UserProvider.jsx</a:t>
            </a:r>
            <a:endParaRPr lang="en-US" sz="18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103971"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239140" y="2047910"/>
            <a:ext cx="537010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Context</a:t>
            </a:r>
            <a:r>
              <a:rPr lang="he-IL" sz="2400" dirty="0">
                <a:solidFill>
                  <a:schemeClr val="bg1"/>
                </a:solidFill>
              </a:rPr>
              <a:t> שאחראי על ניהול מצב המשתמש</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033455"/>
            <a:ext cx="750164" cy="791082"/>
            <a:chOff x="385766" y="2800350"/>
            <a:chExt cx="1047750" cy="1104900"/>
          </a:xfrm>
        </p:grpSpPr>
        <p:pic>
          <p:nvPicPr>
            <p:cNvPr id="8" name="גרפיקה 7" descr="משתמש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69268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v</a:t>
            </a: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24451" y="1420150"/>
            <a:ext cx="4429956" cy="976822"/>
          </a:xfrm>
        </p:spPr>
        <p:txBody>
          <a:bodyPr>
            <a:normAutofit/>
          </a:bodyPr>
          <a:lstStyle/>
          <a:p>
            <a:pPr algn="ctr"/>
            <a:r>
              <a:rPr lang="en-US" sz="6000" u="sng" dirty="0">
                <a:solidFill>
                  <a:schemeClr val="bg1"/>
                </a:solidFill>
                <a:latin typeface="Aharoni" panose="02010803020104030203" pitchFamily="2" charset="-79"/>
                <a:cs typeface="Aharoni" panose="02010803020104030203" pitchFamily="2" charset="-79"/>
              </a:rPr>
              <a:t>public</a:t>
            </a:r>
            <a:endParaRPr lang="he-IL" sz="6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624451" y="2494625"/>
            <a:ext cx="4429956" cy="288524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מחיקת קובץ </a:t>
            </a:r>
            <a:r>
              <a:rPr lang="en-US" sz="2000" dirty="0">
                <a:solidFill>
                  <a:schemeClr val="bg1"/>
                </a:solidFill>
              </a:rPr>
              <a:t>favicon.ico</a:t>
            </a:r>
            <a:r>
              <a:rPr lang="he-IL" sz="2000" dirty="0">
                <a:solidFill>
                  <a:schemeClr val="bg1"/>
                </a:solidFill>
              </a:rPr>
              <a:t> של ריאקט</a:t>
            </a:r>
          </a:p>
          <a:p>
            <a:r>
              <a:rPr lang="he-IL" sz="2000" dirty="0">
                <a:solidFill>
                  <a:schemeClr val="bg1"/>
                </a:solidFill>
              </a:rPr>
              <a:t>מחיקת הלוגואים של </a:t>
            </a:r>
            <a:r>
              <a:rPr lang="en-US" sz="2000" dirty="0">
                <a:solidFill>
                  <a:schemeClr val="bg1"/>
                </a:solidFill>
              </a:rPr>
              <a:t>react</a:t>
            </a:r>
          </a:p>
          <a:p>
            <a:r>
              <a:rPr lang="he-IL" sz="2000" dirty="0">
                <a:solidFill>
                  <a:schemeClr val="bg1"/>
                </a:solidFill>
              </a:rPr>
              <a:t>הוספת תיקייה בשם </a:t>
            </a:r>
            <a:r>
              <a:rPr lang="en-US" sz="2000" dirty="0">
                <a:solidFill>
                  <a:schemeClr val="bg1"/>
                </a:solidFill>
              </a:rPr>
              <a:t>assets</a:t>
            </a:r>
            <a:r>
              <a:rPr lang="he-IL" sz="2000" dirty="0">
                <a:solidFill>
                  <a:schemeClr val="bg1"/>
                </a:solidFill>
              </a:rPr>
              <a:t> ובתוכה שלוש תיקיות:</a:t>
            </a:r>
            <a:endParaRPr lang="en-US" sz="2000" dirty="0">
              <a:solidFill>
                <a:schemeClr val="bg1"/>
              </a:solidFill>
            </a:endParaRPr>
          </a:p>
          <a:p>
            <a:pPr lvl="1"/>
            <a:r>
              <a:rPr lang="en-US" sz="1600" dirty="0">
                <a:solidFill>
                  <a:schemeClr val="bg1"/>
                </a:solidFill>
              </a:rPr>
              <a:t>Images</a:t>
            </a:r>
            <a:endParaRPr lang="he-IL" sz="1600" dirty="0">
              <a:solidFill>
                <a:schemeClr val="bg1"/>
              </a:solidFill>
            </a:endParaRPr>
          </a:p>
          <a:p>
            <a:pPr lvl="2"/>
            <a:r>
              <a:rPr lang="he-IL" sz="1400" dirty="0">
                <a:solidFill>
                  <a:schemeClr val="bg1"/>
                </a:solidFill>
              </a:rPr>
              <a:t>נוריד מאתר </a:t>
            </a:r>
            <a:r>
              <a:rPr lang="en-US" sz="1400" dirty="0">
                <a:solidFill>
                  <a:schemeClr val="bg1"/>
                </a:solidFill>
              </a:rPr>
              <a:t>pixabay</a:t>
            </a:r>
            <a:r>
              <a:rPr lang="he-IL" sz="1400" dirty="0">
                <a:solidFill>
                  <a:schemeClr val="bg1"/>
                </a:solidFill>
              </a:rPr>
              <a:t> אייקון מתאים לאפליקציה שלנו</a:t>
            </a:r>
            <a:endParaRPr lang="en-US" sz="1800" dirty="0">
              <a:solidFill>
                <a:schemeClr val="bg1"/>
              </a:solidFill>
            </a:endParaRPr>
          </a:p>
          <a:p>
            <a:pPr lvl="1"/>
            <a:r>
              <a:rPr lang="en-US" sz="1600" dirty="0">
                <a:solidFill>
                  <a:schemeClr val="bg1"/>
                </a:solidFill>
              </a:rPr>
              <a:t>sounds</a:t>
            </a:r>
          </a:p>
          <a:p>
            <a:pPr lvl="1"/>
            <a:r>
              <a:rPr lang="en-US" sz="1600" dirty="0">
                <a:solidFill>
                  <a:schemeClr val="bg1"/>
                </a:solidFill>
              </a:rPr>
              <a:t>videos</a:t>
            </a:r>
          </a:p>
        </p:txBody>
      </p:sp>
      <p:pic>
        <p:nvPicPr>
          <p:cNvPr id="10" name="תמונה 9">
            <a:extLst>
              <a:ext uri="{FF2B5EF4-FFF2-40B4-BE49-F238E27FC236}">
                <a16:creationId xmlns:a16="http://schemas.microsoft.com/office/drawing/2014/main" id="{5CB30400-35FB-69AF-A549-DC6249DE2032}"/>
              </a:ext>
            </a:extLst>
          </p:cNvPr>
          <p:cNvPicPr>
            <a:picLocks noChangeAspect="1"/>
          </p:cNvPicPr>
          <p:nvPr/>
        </p:nvPicPr>
        <p:blipFill>
          <a:blip r:embed="rId4"/>
          <a:stretch>
            <a:fillRect/>
          </a:stretch>
        </p:blipFill>
        <p:spPr>
          <a:xfrm>
            <a:off x="2222387" y="421637"/>
            <a:ext cx="3172268" cy="2543530"/>
          </a:xfrm>
          <a:prstGeom prst="rect">
            <a:avLst/>
          </a:prstGeom>
        </p:spPr>
      </p:pic>
      <p:pic>
        <p:nvPicPr>
          <p:cNvPr id="12" name="תמונה 11">
            <a:extLst>
              <a:ext uri="{FF2B5EF4-FFF2-40B4-BE49-F238E27FC236}">
                <a16:creationId xmlns:a16="http://schemas.microsoft.com/office/drawing/2014/main" id="{A4C40DF7-2462-8664-8AA4-F7C55D49A26E}"/>
              </a:ext>
            </a:extLst>
          </p:cNvPr>
          <p:cNvPicPr>
            <a:picLocks noChangeAspect="1"/>
          </p:cNvPicPr>
          <p:nvPr/>
        </p:nvPicPr>
        <p:blipFill>
          <a:blip r:embed="rId5"/>
          <a:stretch>
            <a:fillRect/>
          </a:stretch>
        </p:blipFill>
        <p:spPr>
          <a:xfrm>
            <a:off x="2060439" y="3178358"/>
            <a:ext cx="3496163" cy="3258005"/>
          </a:xfrm>
          <a:prstGeom prst="rect">
            <a:avLst/>
          </a:prstGeom>
        </p:spPr>
      </p:pic>
      <p:cxnSp>
        <p:nvCxnSpPr>
          <p:cNvPr id="14" name="מחבר: מרפקי 13">
            <a:extLst>
              <a:ext uri="{FF2B5EF4-FFF2-40B4-BE49-F238E27FC236}">
                <a16:creationId xmlns:a16="http://schemas.microsoft.com/office/drawing/2014/main" id="{9F29B723-75B1-CEEE-35DE-B3E17A4F470B}"/>
              </a:ext>
            </a:extLst>
          </p:cNvPr>
          <p:cNvCxnSpPr/>
          <p:nvPr/>
        </p:nvCxnSpPr>
        <p:spPr>
          <a:xfrm rot="10800000">
            <a:off x="4163627" y="958788"/>
            <a:ext cx="4048218" cy="1686758"/>
          </a:xfrm>
          <a:prstGeom prst="bentConnector3">
            <a:avLst>
              <a:gd name="adj1" fmla="val 2105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סוגר מסולסל ימני 15">
            <a:extLst>
              <a:ext uri="{FF2B5EF4-FFF2-40B4-BE49-F238E27FC236}">
                <a16:creationId xmlns:a16="http://schemas.microsoft.com/office/drawing/2014/main" id="{F06D2EE5-49CC-8332-AFB1-15E1E182009A}"/>
              </a:ext>
            </a:extLst>
          </p:cNvPr>
          <p:cNvSpPr/>
          <p:nvPr/>
        </p:nvSpPr>
        <p:spPr>
          <a:xfrm>
            <a:off x="4287915" y="1602419"/>
            <a:ext cx="193825" cy="599243"/>
          </a:xfrm>
          <a:prstGeom prst="rightBrace">
            <a:avLst>
              <a:gd name="adj1" fmla="val 25077"/>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8" name="מחבר: מרפקי 17">
            <a:extLst>
              <a:ext uri="{FF2B5EF4-FFF2-40B4-BE49-F238E27FC236}">
                <a16:creationId xmlns:a16="http://schemas.microsoft.com/office/drawing/2014/main" id="{91F131A9-43DB-45B6-6E6A-D313C4DA903B}"/>
              </a:ext>
            </a:extLst>
          </p:cNvPr>
          <p:cNvCxnSpPr/>
          <p:nvPr/>
        </p:nvCxnSpPr>
        <p:spPr>
          <a:xfrm>
            <a:off x="4527612" y="1908699"/>
            <a:ext cx="4518734" cy="11629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F0F8D5E2-E26C-2CEB-5103-00DE39EE2E5A}"/>
              </a:ext>
            </a:extLst>
          </p:cNvPr>
          <p:cNvCxnSpPr/>
          <p:nvPr/>
        </p:nvCxnSpPr>
        <p:spPr>
          <a:xfrm rot="10800000" flipV="1">
            <a:off x="3533314" y="3428999"/>
            <a:ext cx="4166567" cy="317377"/>
          </a:xfrm>
          <a:prstGeom prst="bentConnector3">
            <a:avLst>
              <a:gd name="adj1" fmla="val 414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BCA27D65-BAE3-8273-ACBD-486E1EE6A69D}"/>
              </a:ext>
            </a:extLst>
          </p:cNvPr>
          <p:cNvCxnSpPr>
            <a:cxnSpLocks/>
          </p:cNvCxnSpPr>
          <p:nvPr/>
        </p:nvCxnSpPr>
        <p:spPr>
          <a:xfrm rot="10800000" flipV="1">
            <a:off x="5015884" y="4347838"/>
            <a:ext cx="3329127" cy="1087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חץ ישר 29">
            <a:extLst>
              <a:ext uri="{FF2B5EF4-FFF2-40B4-BE49-F238E27FC236}">
                <a16:creationId xmlns:a16="http://schemas.microsoft.com/office/drawing/2014/main" id="{9AD2C10D-7863-8CFC-AA1A-CC8ABB14AC30}"/>
              </a:ext>
            </a:extLst>
          </p:cNvPr>
          <p:cNvCxnSpPr/>
          <p:nvPr/>
        </p:nvCxnSpPr>
        <p:spPr>
          <a:xfrm flipH="1">
            <a:off x="3879542" y="4802819"/>
            <a:ext cx="6622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חץ ישר 31">
            <a:extLst>
              <a:ext uri="{FF2B5EF4-FFF2-40B4-BE49-F238E27FC236}">
                <a16:creationId xmlns:a16="http://schemas.microsoft.com/office/drawing/2014/main" id="{BF2E6D27-13C6-0E1F-35EB-DCB0D7131F48}"/>
              </a:ext>
            </a:extLst>
          </p:cNvPr>
          <p:cNvCxnSpPr/>
          <p:nvPr/>
        </p:nvCxnSpPr>
        <p:spPr>
          <a:xfrm flipH="1">
            <a:off x="3773009" y="5131293"/>
            <a:ext cx="6729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7649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4" y="1"/>
            <a:ext cx="4673038" cy="603682"/>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UserProvider.jsx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603682"/>
            <a:ext cx="4673037" cy="6254317"/>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ניצור קבוע בשם </a:t>
            </a:r>
            <a:r>
              <a:rPr lang="en-US" sz="2000" dirty="0" err="1">
                <a:solidFill>
                  <a:schemeClr val="bg1"/>
                </a:solidFill>
              </a:rPr>
              <a:t>UserContext</a:t>
            </a:r>
            <a:r>
              <a:rPr lang="he-IL" sz="2000" dirty="0">
                <a:solidFill>
                  <a:schemeClr val="bg1"/>
                </a:solidFill>
              </a:rPr>
              <a:t> ונשווה את הערך שלו לערך שיחזור מהפעלת מטודת </a:t>
            </a:r>
            <a:r>
              <a:rPr lang="en-US" sz="2000" dirty="0">
                <a:solidFill>
                  <a:schemeClr val="bg1"/>
                </a:solidFill>
              </a:rPr>
              <a:t>React.createContext</a:t>
            </a:r>
            <a:endParaRPr lang="he-IL" sz="2000" dirty="0">
              <a:solidFill>
                <a:schemeClr val="bg1"/>
              </a:solidFill>
            </a:endParaRPr>
          </a:p>
          <a:p>
            <a:r>
              <a:rPr lang="he-IL" sz="2000" dirty="0">
                <a:solidFill>
                  <a:schemeClr val="bg1"/>
                </a:solidFill>
              </a:rPr>
              <a:t>ניצור את הקומפוננט </a:t>
            </a:r>
            <a:r>
              <a:rPr lang="en-US" sz="2000" dirty="0">
                <a:solidFill>
                  <a:schemeClr val="bg1"/>
                </a:solidFill>
              </a:rPr>
              <a:t>UserProvider</a:t>
            </a:r>
            <a:r>
              <a:rPr lang="he-IL" sz="2000" dirty="0">
                <a:solidFill>
                  <a:schemeClr val="bg1"/>
                </a:solidFill>
              </a:rPr>
              <a:t> שתחלץ מאובייקט ה – </a:t>
            </a:r>
            <a:r>
              <a:rPr lang="en-US" sz="2000" dirty="0">
                <a:solidFill>
                  <a:schemeClr val="bg1"/>
                </a:solidFill>
              </a:rPr>
              <a:t>props</a:t>
            </a:r>
            <a:r>
              <a:rPr lang="he-IL" sz="2000" dirty="0">
                <a:solidFill>
                  <a:schemeClr val="bg1"/>
                </a:solidFill>
              </a:rPr>
              <a:t> את המפתח </a:t>
            </a:r>
            <a:r>
              <a:rPr lang="en-US" sz="2000" dirty="0">
                <a:solidFill>
                  <a:schemeClr val="bg1"/>
                </a:solidFill>
              </a:rPr>
              <a:t>children</a:t>
            </a:r>
            <a:endParaRPr lang="he-IL" sz="2000" dirty="0">
              <a:solidFill>
                <a:schemeClr val="bg1"/>
              </a:solidFill>
            </a:endParaRPr>
          </a:p>
          <a:p>
            <a:pPr lvl="1"/>
            <a:r>
              <a:rPr lang="he-IL" sz="1600" dirty="0">
                <a:solidFill>
                  <a:schemeClr val="bg1"/>
                </a:solidFill>
              </a:rPr>
              <a:t>נפעיל את מטודת </a:t>
            </a:r>
            <a:r>
              <a:rPr lang="en-US" sz="1600" dirty="0">
                <a:solidFill>
                  <a:schemeClr val="bg1"/>
                </a:solidFill>
              </a:rPr>
              <a:t>useState</a:t>
            </a:r>
            <a:r>
              <a:rPr lang="he-IL" sz="1600" dirty="0">
                <a:solidFill>
                  <a:schemeClr val="bg1"/>
                </a:solidFill>
              </a:rPr>
              <a:t> , נעביר לה בארגומנט </a:t>
            </a:r>
            <a:r>
              <a:rPr lang="en-US" sz="1600" dirty="0">
                <a:solidFill>
                  <a:schemeClr val="bg1"/>
                </a:solidFill>
              </a:rPr>
              <a:t>null</a:t>
            </a:r>
            <a:r>
              <a:rPr lang="he-IL" sz="1600" dirty="0">
                <a:solidFill>
                  <a:schemeClr val="bg1"/>
                </a:solidFill>
              </a:rPr>
              <a:t> ונחלץ ממנה את המשתנה </a:t>
            </a:r>
            <a:r>
              <a:rPr lang="en-US" sz="1600" dirty="0">
                <a:solidFill>
                  <a:schemeClr val="bg1"/>
                </a:solidFill>
              </a:rPr>
              <a:t>user</a:t>
            </a:r>
            <a:r>
              <a:rPr lang="he-IL" sz="1600" dirty="0">
                <a:solidFill>
                  <a:schemeClr val="bg1"/>
                </a:solidFill>
              </a:rPr>
              <a:t> ואת המטודה </a:t>
            </a:r>
            <a:r>
              <a:rPr lang="en-US" sz="1600" dirty="0">
                <a:solidFill>
                  <a:schemeClr val="bg1"/>
                </a:solidFill>
              </a:rPr>
              <a:t>setUser</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useState</a:t>
            </a:r>
            <a:r>
              <a:rPr lang="he-IL" sz="1600" dirty="0">
                <a:solidFill>
                  <a:schemeClr val="bg1"/>
                </a:solidFill>
              </a:rPr>
              <a:t> , נעביר לה בארגומנט כפונקציית </a:t>
            </a:r>
            <a:r>
              <a:rPr lang="en-US" sz="1600" dirty="0">
                <a:solidFill>
                  <a:schemeClr val="bg1"/>
                </a:solidFill>
              </a:rPr>
              <a:t>callback</a:t>
            </a:r>
            <a:r>
              <a:rPr lang="he-IL" sz="1600" dirty="0">
                <a:solidFill>
                  <a:schemeClr val="bg1"/>
                </a:solidFill>
              </a:rPr>
              <a:t> את </a:t>
            </a:r>
            <a:r>
              <a:rPr lang="en-US" sz="1600" dirty="0" err="1">
                <a:solidFill>
                  <a:schemeClr val="bg1"/>
                </a:solidFill>
              </a:rPr>
              <a:t>getToken</a:t>
            </a:r>
            <a:r>
              <a:rPr lang="he-IL" sz="1600" dirty="0">
                <a:solidFill>
                  <a:schemeClr val="bg1"/>
                </a:solidFill>
              </a:rPr>
              <a:t> מתוך </a:t>
            </a:r>
            <a:r>
              <a:rPr lang="en-US" sz="1600" dirty="0">
                <a:solidFill>
                  <a:schemeClr val="bg1"/>
                </a:solidFill>
              </a:rPr>
              <a:t>localStorageService</a:t>
            </a:r>
            <a:r>
              <a:rPr lang="he-IL" sz="1600" dirty="0">
                <a:solidFill>
                  <a:schemeClr val="bg1"/>
                </a:solidFill>
              </a:rPr>
              <a:t> ונחלץ ממנה את המשתנה </a:t>
            </a:r>
            <a:r>
              <a:rPr lang="en-US" sz="1600" dirty="0">
                <a:solidFill>
                  <a:schemeClr val="bg1"/>
                </a:solidFill>
              </a:rPr>
              <a:t>token</a:t>
            </a:r>
            <a:r>
              <a:rPr lang="he-IL" sz="1600" dirty="0">
                <a:solidFill>
                  <a:schemeClr val="bg1"/>
                </a:solidFill>
              </a:rPr>
              <a:t> ואת המטודה </a:t>
            </a:r>
            <a:r>
              <a:rPr lang="en-US" sz="1600" dirty="0">
                <a:solidFill>
                  <a:schemeClr val="bg1"/>
                </a:solidFill>
              </a:rPr>
              <a:t>setToken</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useEffect</a:t>
            </a:r>
            <a:r>
              <a:rPr lang="he-IL" sz="1600" dirty="0">
                <a:solidFill>
                  <a:schemeClr val="bg1"/>
                </a:solidFill>
              </a:rPr>
              <a:t> כאשר בארגומנט הראשון נעביר פונקציה אנונימית ש:</a:t>
            </a:r>
          </a:p>
          <a:p>
            <a:pPr lvl="2"/>
            <a:r>
              <a:rPr lang="he-IL" sz="1400" dirty="0">
                <a:solidFill>
                  <a:schemeClr val="bg1"/>
                </a:solidFill>
              </a:rPr>
              <a:t>תבדוק ואם יש פולסיבי למשתנה </a:t>
            </a:r>
            <a:r>
              <a:rPr lang="en-US" sz="1400" dirty="0">
                <a:solidFill>
                  <a:schemeClr val="bg1"/>
                </a:solidFill>
              </a:rPr>
              <a:t>user</a:t>
            </a:r>
            <a:r>
              <a:rPr lang="he-IL" sz="1400" dirty="0">
                <a:solidFill>
                  <a:schemeClr val="bg1"/>
                </a:solidFill>
              </a:rPr>
              <a:t> היא תעדכן אותו עם הערך שיחזור מהפעלת מטודת </a:t>
            </a:r>
            <a:r>
              <a:rPr lang="en-US" sz="1400" dirty="0">
                <a:solidFill>
                  <a:schemeClr val="bg1"/>
                </a:solidFill>
              </a:rPr>
              <a:t>getUser</a:t>
            </a:r>
            <a:endParaRPr lang="he-IL" sz="1400" dirty="0">
              <a:solidFill>
                <a:schemeClr val="bg1"/>
              </a:solidFill>
            </a:endParaRPr>
          </a:p>
          <a:p>
            <a:pPr lvl="1"/>
            <a:r>
              <a:rPr lang="he-IL" sz="1600" dirty="0">
                <a:solidFill>
                  <a:schemeClr val="bg1"/>
                </a:solidFill>
              </a:rPr>
              <a:t>ובארגומנט השני נעביר לה מערך של תלויות עם המשתנה </a:t>
            </a:r>
            <a:r>
              <a:rPr lang="en-US" sz="1600" dirty="0">
                <a:solidFill>
                  <a:schemeClr val="bg1"/>
                </a:solidFill>
              </a:rPr>
              <a:t>user</a:t>
            </a:r>
            <a:endParaRPr lang="he-IL" sz="1600" dirty="0">
              <a:solidFill>
                <a:schemeClr val="bg1"/>
              </a:solidFill>
            </a:endParaRPr>
          </a:p>
          <a:p>
            <a:pPr lvl="1"/>
            <a:r>
              <a:rPr lang="he-IL" sz="1600" dirty="0">
                <a:solidFill>
                  <a:schemeClr val="bg1"/>
                </a:solidFill>
              </a:rPr>
              <a:t>ניצור קבוע בשם </a:t>
            </a:r>
            <a:r>
              <a:rPr lang="en-US" sz="1600" dirty="0">
                <a:solidFill>
                  <a:schemeClr val="bg1"/>
                </a:solidFill>
              </a:rPr>
              <a:t>value</a:t>
            </a:r>
            <a:r>
              <a:rPr lang="he-IL" sz="1600" dirty="0">
                <a:solidFill>
                  <a:schemeClr val="bg1"/>
                </a:solidFill>
              </a:rPr>
              <a:t> שיהיה שווה לערך שיחזור ממטודת </a:t>
            </a:r>
            <a:r>
              <a:rPr lang="en-US" sz="1600" dirty="0">
                <a:solidFill>
                  <a:schemeClr val="bg1"/>
                </a:solidFill>
              </a:rPr>
              <a:t>useMemo</a:t>
            </a:r>
            <a:r>
              <a:rPr lang="he-IL" sz="1600" dirty="0">
                <a:solidFill>
                  <a:schemeClr val="bg1"/>
                </a:solidFill>
              </a:rPr>
              <a:t> שבארגומנט הראשון תקבל פונקציה אנונימית שתחזיר אובייקט עם המשתנים והמטודות ובארגומנט השני תקבל מערך של תלויות עם המשתנים </a:t>
            </a:r>
            <a:r>
              <a:rPr lang="en-US" sz="1600" dirty="0">
                <a:solidFill>
                  <a:schemeClr val="bg1"/>
                </a:solidFill>
              </a:rPr>
              <a:t>user, token</a:t>
            </a:r>
            <a:endParaRPr lang="he-IL" sz="1600" dirty="0">
              <a:solidFill>
                <a:schemeClr val="bg1"/>
              </a:solidFill>
            </a:endParaRPr>
          </a:p>
          <a:p>
            <a:pPr lvl="1"/>
            <a:r>
              <a:rPr lang="he-IL" sz="1600" dirty="0">
                <a:solidFill>
                  <a:schemeClr val="bg1"/>
                </a:solidFill>
              </a:rPr>
              <a:t>לבסוף נחזיר מהקומפוננט את הקומפוננט </a:t>
            </a:r>
            <a:r>
              <a:rPr lang="en-US" sz="1600" dirty="0" err="1">
                <a:solidFill>
                  <a:schemeClr val="bg1"/>
                </a:solidFill>
              </a:rPr>
              <a:t>UserContext.Provider</a:t>
            </a:r>
            <a:r>
              <a:rPr lang="he-IL" sz="1600" dirty="0">
                <a:solidFill>
                  <a:schemeClr val="bg1"/>
                </a:solidFill>
              </a:rPr>
              <a:t> ונעביר לה למאפיין </a:t>
            </a:r>
            <a:r>
              <a:rPr lang="en-US" sz="1600" dirty="0">
                <a:solidFill>
                  <a:schemeClr val="bg1"/>
                </a:solidFill>
              </a:rPr>
              <a:t>value</a:t>
            </a:r>
            <a:r>
              <a:rPr lang="he-IL" sz="1600" dirty="0">
                <a:solidFill>
                  <a:schemeClr val="bg1"/>
                </a:solidFill>
              </a:rPr>
              <a:t> את </a:t>
            </a:r>
            <a:r>
              <a:rPr lang="en-US" sz="1600" dirty="0">
                <a:solidFill>
                  <a:schemeClr val="bg1"/>
                </a:solidFill>
              </a:rPr>
              <a:t>value</a:t>
            </a:r>
            <a:r>
              <a:rPr lang="he-IL" sz="1600" dirty="0">
                <a:solidFill>
                  <a:schemeClr val="bg1"/>
                </a:solidFill>
              </a:rPr>
              <a:t> ונעביר בתוכה את המילה השמורה </a:t>
            </a:r>
            <a:r>
              <a:rPr lang="en-US" sz="1600" dirty="0">
                <a:solidFill>
                  <a:schemeClr val="bg1"/>
                </a:solidFill>
              </a:rPr>
              <a:t>children</a:t>
            </a:r>
            <a:endParaRPr lang="he-IL" sz="1600" dirty="0">
              <a:solidFill>
                <a:schemeClr val="bg1"/>
              </a:solidFill>
            </a:endParaRPr>
          </a:p>
        </p:txBody>
      </p:sp>
      <p:pic>
        <p:nvPicPr>
          <p:cNvPr id="7" name="תמונה 6">
            <a:extLst>
              <a:ext uri="{FF2B5EF4-FFF2-40B4-BE49-F238E27FC236}">
                <a16:creationId xmlns:a16="http://schemas.microsoft.com/office/drawing/2014/main" id="{326A59C9-CE29-FA35-3AF0-28DDC0174FE3}"/>
              </a:ext>
            </a:extLst>
          </p:cNvPr>
          <p:cNvPicPr>
            <a:picLocks noChangeAspect="1"/>
          </p:cNvPicPr>
          <p:nvPr/>
        </p:nvPicPr>
        <p:blipFill rotWithShape="1">
          <a:blip r:embed="rId4"/>
          <a:srcRect b="27508"/>
          <a:stretch/>
        </p:blipFill>
        <p:spPr>
          <a:xfrm>
            <a:off x="337418" y="943252"/>
            <a:ext cx="6702509" cy="4971495"/>
          </a:xfrm>
          <a:prstGeom prst="rect">
            <a:avLst/>
          </a:prstGeom>
        </p:spPr>
      </p:pic>
      <p:cxnSp>
        <p:nvCxnSpPr>
          <p:cNvPr id="6" name="מחבר: מרפקי 5">
            <a:extLst>
              <a:ext uri="{FF2B5EF4-FFF2-40B4-BE49-F238E27FC236}">
                <a16:creationId xmlns:a16="http://schemas.microsoft.com/office/drawing/2014/main" id="{7C637D2E-0ED3-53A6-B6F4-A97733E80FD8}"/>
              </a:ext>
            </a:extLst>
          </p:cNvPr>
          <p:cNvCxnSpPr/>
          <p:nvPr/>
        </p:nvCxnSpPr>
        <p:spPr>
          <a:xfrm rot="10800000" flipV="1">
            <a:off x="4492101" y="745723"/>
            <a:ext cx="3284738" cy="1535837"/>
          </a:xfrm>
          <a:prstGeom prst="bentConnector3">
            <a:avLst>
              <a:gd name="adj1" fmla="val 345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DCB6EE61-18D5-6A86-B6C4-CB39EDFA4090}"/>
              </a:ext>
            </a:extLst>
          </p:cNvPr>
          <p:cNvCxnSpPr/>
          <p:nvPr/>
        </p:nvCxnSpPr>
        <p:spPr>
          <a:xfrm rot="10800000" flipV="1">
            <a:off x="4580879" y="1837678"/>
            <a:ext cx="3036163" cy="790112"/>
          </a:xfrm>
          <a:prstGeom prst="bentConnector3">
            <a:avLst>
              <a:gd name="adj1" fmla="val 14035"/>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סוגר מסולסל ימני 11">
            <a:extLst>
              <a:ext uri="{FF2B5EF4-FFF2-40B4-BE49-F238E27FC236}">
                <a16:creationId xmlns:a16="http://schemas.microsoft.com/office/drawing/2014/main" id="{AD84FD7F-41C9-5F35-2247-7A7E42D527BE}"/>
              </a:ext>
            </a:extLst>
          </p:cNvPr>
          <p:cNvSpPr/>
          <p:nvPr/>
        </p:nvSpPr>
        <p:spPr>
          <a:xfrm>
            <a:off x="4651899" y="2725445"/>
            <a:ext cx="142043" cy="399495"/>
          </a:xfrm>
          <a:prstGeom prst="rightBrace">
            <a:avLst>
              <a:gd name="adj1" fmla="val 2677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4" name="מחבר ישר 13">
            <a:extLst>
              <a:ext uri="{FF2B5EF4-FFF2-40B4-BE49-F238E27FC236}">
                <a16:creationId xmlns:a16="http://schemas.microsoft.com/office/drawing/2014/main" id="{F5FB3AF9-B183-445A-A67C-F0B6BEC40B8E}"/>
              </a:ext>
            </a:extLst>
          </p:cNvPr>
          <p:cNvCxnSpPr>
            <a:stCxn id="12" idx="1"/>
          </p:cNvCxnSpPr>
          <p:nvPr/>
        </p:nvCxnSpPr>
        <p:spPr>
          <a:xfrm flipV="1">
            <a:off x="4793942" y="2914650"/>
            <a:ext cx="2911878" cy="10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8218EB34-F6B8-4A7F-CC6E-CE684CDB0927}"/>
              </a:ext>
            </a:extLst>
          </p:cNvPr>
          <p:cNvCxnSpPr/>
          <p:nvPr/>
        </p:nvCxnSpPr>
        <p:spPr>
          <a:xfrm rot="10800000">
            <a:off x="2405914" y="3411801"/>
            <a:ext cx="5308848" cy="292963"/>
          </a:xfrm>
          <a:prstGeom prst="bentConnector3">
            <a:avLst>
              <a:gd name="adj1" fmla="val 85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3382CF8A-C77C-72ED-9E6D-D4C866C8BD97}"/>
              </a:ext>
            </a:extLst>
          </p:cNvPr>
          <p:cNvCxnSpPr/>
          <p:nvPr/>
        </p:nvCxnSpPr>
        <p:spPr>
          <a:xfrm rot="10800000">
            <a:off x="2847976" y="4648017"/>
            <a:ext cx="4600389" cy="299622"/>
          </a:xfrm>
          <a:prstGeom prst="bentConnector3">
            <a:avLst>
              <a:gd name="adj1" fmla="val 46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F7AD7AE0-84D3-BA53-F6F9-8252021CC263}"/>
              </a:ext>
            </a:extLst>
          </p:cNvPr>
          <p:cNvCxnSpPr/>
          <p:nvPr/>
        </p:nvCxnSpPr>
        <p:spPr>
          <a:xfrm rot="10800000">
            <a:off x="7039928" y="5593490"/>
            <a:ext cx="1037273" cy="418913"/>
          </a:xfrm>
          <a:prstGeom prst="bentConnector3">
            <a:avLst>
              <a:gd name="adj1" fmla="val 8122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71632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4" y="923926"/>
            <a:ext cx="4673038" cy="885824"/>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UserProvider.jsx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809751"/>
            <a:ext cx="4673037" cy="393382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מטודה שבעזרתה נוכל לצרוך את התוכן של ה – </a:t>
            </a:r>
            <a:r>
              <a:rPr lang="en-US" sz="2000" dirty="0">
                <a:solidFill>
                  <a:schemeClr val="bg1"/>
                </a:solidFill>
              </a:rPr>
              <a:t>context</a:t>
            </a:r>
            <a:r>
              <a:rPr lang="he-IL" sz="2000" dirty="0">
                <a:solidFill>
                  <a:schemeClr val="bg1"/>
                </a:solidFill>
              </a:rPr>
              <a:t> שיצרנו</a:t>
            </a:r>
          </a:p>
          <a:p>
            <a:r>
              <a:rPr lang="he-IL" sz="2000" dirty="0">
                <a:solidFill>
                  <a:schemeClr val="bg1"/>
                </a:solidFill>
              </a:rPr>
              <a:t>ניצור קבוע בשם </a:t>
            </a:r>
            <a:r>
              <a:rPr lang="en-US" sz="2000" dirty="0">
                <a:solidFill>
                  <a:schemeClr val="bg1"/>
                </a:solidFill>
              </a:rPr>
              <a:t>useUser</a:t>
            </a:r>
            <a:r>
              <a:rPr lang="he-IL" sz="2000" dirty="0">
                <a:solidFill>
                  <a:schemeClr val="bg1"/>
                </a:solidFill>
              </a:rPr>
              <a:t> שיהיה שווה ערך לפונקציה אנונימי </a:t>
            </a:r>
            <a:endParaRPr lang="he-IL" sz="1600" dirty="0">
              <a:solidFill>
                <a:schemeClr val="bg1"/>
              </a:solidFill>
            </a:endParaRPr>
          </a:p>
          <a:p>
            <a:pPr lvl="1"/>
            <a:r>
              <a:rPr lang="he-IL" sz="1600" dirty="0">
                <a:solidFill>
                  <a:schemeClr val="bg1"/>
                </a:solidFill>
              </a:rPr>
              <a:t>ניצור קבוע בשם </a:t>
            </a:r>
            <a:r>
              <a:rPr lang="en-US" sz="1600" dirty="0">
                <a:solidFill>
                  <a:schemeClr val="bg1"/>
                </a:solidFill>
              </a:rPr>
              <a:t>context</a:t>
            </a:r>
            <a:r>
              <a:rPr lang="he-IL" sz="1600" dirty="0">
                <a:solidFill>
                  <a:schemeClr val="bg1"/>
                </a:solidFill>
              </a:rPr>
              <a:t> שיהיה שווה ערך להפעלת מטודת </a:t>
            </a:r>
            <a:r>
              <a:rPr lang="en-US" sz="1600" dirty="0" err="1">
                <a:solidFill>
                  <a:schemeClr val="bg1"/>
                </a:solidFill>
              </a:rPr>
              <a:t>useContext</a:t>
            </a:r>
            <a:r>
              <a:rPr lang="he-IL" sz="1600" dirty="0">
                <a:solidFill>
                  <a:schemeClr val="bg1"/>
                </a:solidFill>
              </a:rPr>
              <a:t> ונעביר לה בארגומנט את </a:t>
            </a:r>
            <a:r>
              <a:rPr lang="en-US" sz="1600" dirty="0" err="1">
                <a:solidFill>
                  <a:schemeClr val="bg1"/>
                </a:solidFill>
              </a:rPr>
              <a:t>UserContext</a:t>
            </a:r>
            <a:endParaRPr lang="he-IL" sz="1600" dirty="0">
              <a:solidFill>
                <a:schemeClr val="bg1"/>
              </a:solidFill>
            </a:endParaRPr>
          </a:p>
          <a:p>
            <a:pPr lvl="1"/>
            <a:r>
              <a:rPr lang="he-IL" sz="1600" dirty="0">
                <a:solidFill>
                  <a:schemeClr val="bg1"/>
                </a:solidFill>
              </a:rPr>
              <a:t>נבדוק ואם אין </a:t>
            </a:r>
            <a:r>
              <a:rPr lang="en-US" sz="1600" dirty="0">
                <a:solidFill>
                  <a:schemeClr val="bg1"/>
                </a:solidFill>
              </a:rPr>
              <a:t>context</a:t>
            </a:r>
            <a:r>
              <a:rPr lang="he-IL" sz="1600" dirty="0">
                <a:solidFill>
                  <a:schemeClr val="bg1"/>
                </a:solidFill>
              </a:rPr>
              <a:t> (כלומר לא עוטף את מטודה זאת </a:t>
            </a:r>
            <a:r>
              <a:rPr lang="en-US" sz="1600" dirty="0">
                <a:solidFill>
                  <a:schemeClr val="bg1"/>
                </a:solidFill>
              </a:rPr>
              <a:t>UserProvider</a:t>
            </a:r>
            <a:r>
              <a:rPr lang="he-IL" sz="1600" dirty="0">
                <a:solidFill>
                  <a:schemeClr val="bg1"/>
                </a:solidFill>
              </a:rPr>
              <a:t>) נזרוק שגיאה</a:t>
            </a:r>
          </a:p>
          <a:p>
            <a:pPr lvl="1"/>
            <a:r>
              <a:rPr lang="he-IL" sz="1600" dirty="0">
                <a:solidFill>
                  <a:schemeClr val="bg1"/>
                </a:solidFill>
              </a:rPr>
              <a:t>אחרת תחזיר את ה - </a:t>
            </a:r>
            <a:r>
              <a:rPr lang="en-US" sz="1600" dirty="0">
                <a:solidFill>
                  <a:schemeClr val="bg1"/>
                </a:solidFill>
              </a:rPr>
              <a:t>context</a:t>
            </a:r>
            <a:endParaRPr lang="he-IL" sz="1600" dirty="0">
              <a:solidFill>
                <a:schemeClr val="bg1"/>
              </a:solidFill>
            </a:endParaRPr>
          </a:p>
          <a:p>
            <a:r>
              <a:rPr lang="he-IL" sz="2000" dirty="0">
                <a:solidFill>
                  <a:schemeClr val="bg1"/>
                </a:solidFill>
              </a:rPr>
              <a:t>לבסוף נוודא שקומפוננט </a:t>
            </a:r>
            <a:r>
              <a:rPr lang="en-US" sz="2000" dirty="0">
                <a:solidFill>
                  <a:schemeClr val="bg1"/>
                </a:solidFill>
              </a:rPr>
              <a:t>UserProvider</a:t>
            </a:r>
            <a:r>
              <a:rPr lang="he-IL" sz="2000" dirty="0">
                <a:solidFill>
                  <a:schemeClr val="bg1"/>
                </a:solidFill>
              </a:rPr>
              <a:t> מקבלת כמפתח באובייקט ה – </a:t>
            </a:r>
            <a:r>
              <a:rPr lang="en-US" sz="2000" dirty="0">
                <a:solidFill>
                  <a:schemeClr val="bg1"/>
                </a:solidFill>
              </a:rPr>
              <a:t>props</a:t>
            </a:r>
            <a:r>
              <a:rPr lang="he-IL" sz="2000" dirty="0">
                <a:solidFill>
                  <a:schemeClr val="bg1"/>
                </a:solidFill>
              </a:rPr>
              <a:t> שלה </a:t>
            </a:r>
            <a:r>
              <a:rPr lang="en-US" sz="2000" dirty="0">
                <a:solidFill>
                  <a:schemeClr val="bg1"/>
                </a:solidFill>
              </a:rPr>
              <a:t>children</a:t>
            </a:r>
            <a:endParaRPr lang="he-IL" sz="2000" dirty="0">
              <a:solidFill>
                <a:schemeClr val="bg1"/>
              </a:solidFill>
            </a:endParaRPr>
          </a:p>
        </p:txBody>
      </p:sp>
      <p:pic>
        <p:nvPicPr>
          <p:cNvPr id="7" name="תמונה 6">
            <a:extLst>
              <a:ext uri="{FF2B5EF4-FFF2-40B4-BE49-F238E27FC236}">
                <a16:creationId xmlns:a16="http://schemas.microsoft.com/office/drawing/2014/main" id="{326A59C9-CE29-FA35-3AF0-28DDC0174FE3}"/>
              </a:ext>
            </a:extLst>
          </p:cNvPr>
          <p:cNvPicPr>
            <a:picLocks noChangeAspect="1"/>
          </p:cNvPicPr>
          <p:nvPr/>
        </p:nvPicPr>
        <p:blipFill rotWithShape="1">
          <a:blip r:embed="rId4"/>
          <a:srcRect t="74951"/>
          <a:stretch/>
        </p:blipFill>
        <p:spPr>
          <a:xfrm>
            <a:off x="337418" y="2570085"/>
            <a:ext cx="6702509" cy="1717829"/>
          </a:xfrm>
          <a:prstGeom prst="rect">
            <a:avLst/>
          </a:prstGeom>
        </p:spPr>
      </p:pic>
      <p:cxnSp>
        <p:nvCxnSpPr>
          <p:cNvPr id="9" name="מחבר חץ ישר 8">
            <a:extLst>
              <a:ext uri="{FF2B5EF4-FFF2-40B4-BE49-F238E27FC236}">
                <a16:creationId xmlns:a16="http://schemas.microsoft.com/office/drawing/2014/main" id="{92471500-DBD6-EF72-E5F3-B37A35A22EC5}"/>
              </a:ext>
            </a:extLst>
          </p:cNvPr>
          <p:cNvCxnSpPr/>
          <p:nvPr/>
        </p:nvCxnSpPr>
        <p:spPr>
          <a:xfrm flipH="1">
            <a:off x="3362325" y="2667000"/>
            <a:ext cx="418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874927D2-3DE5-3A9D-7500-73FAE87DB0FA}"/>
              </a:ext>
            </a:extLst>
          </p:cNvPr>
          <p:cNvCxnSpPr/>
          <p:nvPr/>
        </p:nvCxnSpPr>
        <p:spPr>
          <a:xfrm rot="10800000">
            <a:off x="4200526" y="2876551"/>
            <a:ext cx="3762375" cy="371475"/>
          </a:xfrm>
          <a:prstGeom prst="bentConnector3">
            <a:avLst>
              <a:gd name="adj1" fmla="val 196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B3C31DB2-00CD-278E-1714-71E99618BCDE}"/>
              </a:ext>
            </a:extLst>
          </p:cNvPr>
          <p:cNvCxnSpPr/>
          <p:nvPr/>
        </p:nvCxnSpPr>
        <p:spPr>
          <a:xfrm rot="10800000">
            <a:off x="5838826" y="3190875"/>
            <a:ext cx="2047875" cy="785812"/>
          </a:xfrm>
          <a:prstGeom prst="bentConnector3">
            <a:avLst>
              <a:gd name="adj1" fmla="val 1002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A323F9E7-2FC0-811D-8AAE-455A58A1D731}"/>
              </a:ext>
            </a:extLst>
          </p:cNvPr>
          <p:cNvCxnSpPr/>
          <p:nvPr/>
        </p:nvCxnSpPr>
        <p:spPr>
          <a:xfrm rot="10800000">
            <a:off x="2324100" y="3248026"/>
            <a:ext cx="6610350" cy="12287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A052DD94-3ECE-25DA-F7A7-6BFCA9FFA766}"/>
              </a:ext>
            </a:extLst>
          </p:cNvPr>
          <p:cNvCxnSpPr>
            <a:cxnSpLocks/>
            <a:stCxn id="3" idx="2"/>
          </p:cNvCxnSpPr>
          <p:nvPr/>
        </p:nvCxnSpPr>
        <p:spPr>
          <a:xfrm rot="5400000" flipH="1">
            <a:off x="5110688" y="1069380"/>
            <a:ext cx="1363733" cy="7984658"/>
          </a:xfrm>
          <a:prstGeom prst="bentConnector4">
            <a:avLst>
              <a:gd name="adj1" fmla="val -16763"/>
              <a:gd name="adj2" fmla="val 9994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6700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105949"/>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App.js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3070216"/>
            <a:ext cx="4673037" cy="123825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הקומפוננט </a:t>
            </a:r>
            <a:r>
              <a:rPr lang="en-US" sz="2000" dirty="0">
                <a:solidFill>
                  <a:schemeClr val="bg1"/>
                </a:solidFill>
              </a:rPr>
              <a:t>UserProvider</a:t>
            </a:r>
            <a:r>
              <a:rPr lang="he-IL" sz="2000" dirty="0">
                <a:solidFill>
                  <a:schemeClr val="bg1"/>
                </a:solidFill>
              </a:rPr>
              <a:t> שיצרנו בשקפים הקודמים</a:t>
            </a:r>
            <a:endParaRPr lang="he-IL" sz="1600" dirty="0">
              <a:solidFill>
                <a:schemeClr val="bg1"/>
              </a:solidFill>
            </a:endParaRPr>
          </a:p>
          <a:p>
            <a:r>
              <a:rPr lang="he-IL" sz="2000" dirty="0">
                <a:solidFill>
                  <a:schemeClr val="bg1"/>
                </a:solidFill>
              </a:rPr>
              <a:t>ונעטוף את האפליקציה בקומפוננט זה</a:t>
            </a:r>
          </a:p>
        </p:txBody>
      </p:sp>
      <p:pic>
        <p:nvPicPr>
          <p:cNvPr id="6" name="תמונה 5">
            <a:extLst>
              <a:ext uri="{FF2B5EF4-FFF2-40B4-BE49-F238E27FC236}">
                <a16:creationId xmlns:a16="http://schemas.microsoft.com/office/drawing/2014/main" id="{3E1711F6-73C2-63C6-2B1F-A8CAF7DD281E}"/>
              </a:ext>
            </a:extLst>
          </p:cNvPr>
          <p:cNvPicPr>
            <a:picLocks noChangeAspect="1"/>
          </p:cNvPicPr>
          <p:nvPr/>
        </p:nvPicPr>
        <p:blipFill>
          <a:blip r:embed="rId4"/>
          <a:stretch>
            <a:fillRect/>
          </a:stretch>
        </p:blipFill>
        <p:spPr>
          <a:xfrm>
            <a:off x="464010" y="185285"/>
            <a:ext cx="6449325" cy="6487430"/>
          </a:xfrm>
          <a:prstGeom prst="rect">
            <a:avLst/>
          </a:prstGeom>
        </p:spPr>
      </p:pic>
      <p:cxnSp>
        <p:nvCxnSpPr>
          <p:cNvPr id="7" name="מחבר: מרפקי 6">
            <a:extLst>
              <a:ext uri="{FF2B5EF4-FFF2-40B4-BE49-F238E27FC236}">
                <a16:creationId xmlns:a16="http://schemas.microsoft.com/office/drawing/2014/main" id="{EF00C2FA-0EAE-0071-ED61-47F334E4B455}"/>
              </a:ext>
            </a:extLst>
          </p:cNvPr>
          <p:cNvCxnSpPr/>
          <p:nvPr/>
        </p:nvCxnSpPr>
        <p:spPr>
          <a:xfrm rot="10800000">
            <a:off x="6096000" y="2324101"/>
            <a:ext cx="1543050" cy="942975"/>
          </a:xfrm>
          <a:prstGeom prst="bentConnector3">
            <a:avLst>
              <a:gd name="adj1" fmla="val 993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חץ ישר 9">
            <a:extLst>
              <a:ext uri="{FF2B5EF4-FFF2-40B4-BE49-F238E27FC236}">
                <a16:creationId xmlns:a16="http://schemas.microsoft.com/office/drawing/2014/main" id="{30B4EEFF-121B-3F2B-58F6-E3A6A3D09E43}"/>
              </a:ext>
            </a:extLst>
          </p:cNvPr>
          <p:cNvCxnSpPr/>
          <p:nvPr/>
        </p:nvCxnSpPr>
        <p:spPr>
          <a:xfrm flipH="1">
            <a:off x="3581400" y="3943350"/>
            <a:ext cx="4533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7438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4" y="2006353"/>
            <a:ext cx="4582936" cy="2982897"/>
          </a:xfrm>
        </p:spPr>
        <p:txBody>
          <a:bodyPr>
            <a:normAutofit/>
          </a:bodyPr>
          <a:lstStyle/>
          <a:p>
            <a:pPr algn="l" rtl="0"/>
            <a:r>
              <a:rPr lang="en-US" sz="3200" dirty="0">
                <a:solidFill>
                  <a:schemeClr val="bg1"/>
                </a:solidFill>
                <a:latin typeface="Verdana Pro Black" panose="020B0A04030504040204" pitchFamily="34" charset="0"/>
                <a:cs typeface="Aharoni" panose="02010803020104030203" pitchFamily="2" charset="-79"/>
              </a:rPr>
              <a:t>usersApiService.js</a:t>
            </a:r>
            <a:endParaRPr lang="en-US" sz="16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531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53100" y="2076485"/>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Service</a:t>
            </a:r>
            <a:r>
              <a:rPr lang="he-IL" sz="2400" dirty="0">
                <a:solidFill>
                  <a:schemeClr val="bg1"/>
                </a:solidFill>
              </a:rPr>
              <a:t> לניהול שליחות בקשות לשרת הקשורות למשתמשים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033455"/>
            <a:ext cx="750164" cy="791082"/>
            <a:chOff x="385766" y="2800350"/>
            <a:chExt cx="1047750" cy="1104900"/>
          </a:xfrm>
        </p:grpSpPr>
        <p:pic>
          <p:nvPicPr>
            <p:cNvPr id="8" name="גרפיקה 7" descr="פנקס כתובו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95087768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353349"/>
            <a:ext cx="4673038" cy="964267"/>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usersApiService.js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6" y="1317616"/>
            <a:ext cx="4673037" cy="519112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מופע של אובייקט </a:t>
            </a:r>
            <a:r>
              <a:rPr lang="en-US" sz="2000" dirty="0">
                <a:solidFill>
                  <a:schemeClr val="bg1"/>
                </a:solidFill>
              </a:rPr>
              <a:t>axios</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apiUrl</a:t>
            </a:r>
            <a:r>
              <a:rPr lang="he-IL" sz="2000" dirty="0">
                <a:solidFill>
                  <a:schemeClr val="bg1"/>
                </a:solidFill>
              </a:rPr>
              <a:t> ונשווה את הערך שלו לאחד משני הערכים הללו</a:t>
            </a:r>
          </a:p>
          <a:p>
            <a:r>
              <a:rPr lang="he-IL" sz="2000" dirty="0">
                <a:solidFill>
                  <a:schemeClr val="bg1"/>
                </a:solidFill>
              </a:rPr>
              <a:t>ניצור קבוע בשם </a:t>
            </a:r>
            <a:r>
              <a:rPr lang="en-US" sz="2000" dirty="0">
                <a:solidFill>
                  <a:schemeClr val="bg1"/>
                </a:solidFill>
              </a:rPr>
              <a:t>login</a:t>
            </a:r>
            <a:r>
              <a:rPr lang="he-IL" sz="2000" dirty="0">
                <a:solidFill>
                  <a:schemeClr val="bg1"/>
                </a:solidFill>
              </a:rPr>
              <a:t> שיהיה שווה ערך לפונקציה אנונימית אסינכרונית שתקבל </a:t>
            </a:r>
            <a:r>
              <a:rPr lang="en-US" sz="2000" dirty="0">
                <a:solidFill>
                  <a:schemeClr val="bg1"/>
                </a:solidFill>
              </a:rPr>
              <a:t>user</a:t>
            </a:r>
            <a:r>
              <a:rPr lang="he-IL" sz="2000" dirty="0">
                <a:solidFill>
                  <a:schemeClr val="bg1"/>
                </a:solidFill>
              </a:rPr>
              <a:t> מסוג של אובייקט כפי שצד שרת דורש</a:t>
            </a:r>
          </a:p>
          <a:p>
            <a:pPr lvl="1"/>
            <a:r>
              <a:rPr lang="he-IL" sz="1800" dirty="0">
                <a:solidFill>
                  <a:schemeClr val="bg1"/>
                </a:solidFill>
              </a:rPr>
              <a:t>נפעיל את מטודת </a:t>
            </a:r>
            <a:r>
              <a:rPr lang="en-US" sz="1800" dirty="0" err="1">
                <a:solidFill>
                  <a:schemeClr val="bg1"/>
                </a:solidFill>
              </a:rPr>
              <a:t>axios.post</a:t>
            </a:r>
            <a:r>
              <a:rPr lang="he-IL" sz="1800" dirty="0">
                <a:solidFill>
                  <a:schemeClr val="bg1"/>
                </a:solidFill>
              </a:rPr>
              <a:t> ונעביר לה כארגומנטים:</a:t>
            </a:r>
          </a:p>
          <a:p>
            <a:pPr lvl="2"/>
            <a:r>
              <a:rPr lang="he-IL" sz="1600" dirty="0">
                <a:solidFill>
                  <a:schemeClr val="bg1"/>
                </a:solidFill>
              </a:rPr>
              <a:t>ארגומנט ראשון – כתובת </a:t>
            </a:r>
            <a:r>
              <a:rPr lang="en-US" sz="1600" dirty="0" err="1">
                <a:solidFill>
                  <a:schemeClr val="bg1"/>
                </a:solidFill>
              </a:rPr>
              <a:t>api</a:t>
            </a:r>
            <a:endParaRPr lang="he-IL" sz="1600" dirty="0">
              <a:solidFill>
                <a:schemeClr val="bg1"/>
              </a:solidFill>
            </a:endParaRPr>
          </a:p>
          <a:p>
            <a:pPr lvl="2"/>
            <a:r>
              <a:rPr lang="he-IL" sz="1600" dirty="0">
                <a:solidFill>
                  <a:schemeClr val="bg1"/>
                </a:solidFill>
              </a:rPr>
              <a:t>ארגומנט שני – את המשתנה </a:t>
            </a:r>
            <a:r>
              <a:rPr lang="en-US" sz="1600" dirty="0">
                <a:solidFill>
                  <a:schemeClr val="bg1"/>
                </a:solidFill>
              </a:rPr>
              <a:t>user</a:t>
            </a:r>
            <a:endParaRPr lang="he-IL" sz="1600" dirty="0">
              <a:solidFill>
                <a:schemeClr val="bg1"/>
              </a:solidFill>
            </a:endParaRPr>
          </a:p>
          <a:p>
            <a:pPr lvl="2"/>
            <a:r>
              <a:rPr lang="he-IL" sz="1600" dirty="0">
                <a:solidFill>
                  <a:schemeClr val="bg1"/>
                </a:solidFill>
              </a:rPr>
              <a:t>ונחלץ מהאובייקט שיחזור ממנה את המפתח </a:t>
            </a:r>
            <a:r>
              <a:rPr lang="en-US" sz="1600" dirty="0">
                <a:solidFill>
                  <a:schemeClr val="bg1"/>
                </a:solidFill>
              </a:rPr>
              <a:t>data</a:t>
            </a:r>
            <a:endParaRPr lang="he-IL" sz="1600" dirty="0">
              <a:solidFill>
                <a:schemeClr val="bg1"/>
              </a:solidFill>
            </a:endParaRPr>
          </a:p>
          <a:p>
            <a:pPr lvl="1"/>
            <a:r>
              <a:rPr lang="he-IL" sz="1800" dirty="0">
                <a:solidFill>
                  <a:schemeClr val="bg1"/>
                </a:solidFill>
              </a:rPr>
              <a:t>ונחזיר את המשתנה </a:t>
            </a:r>
            <a:r>
              <a:rPr lang="en-US" sz="1800" dirty="0">
                <a:solidFill>
                  <a:schemeClr val="bg1"/>
                </a:solidFill>
              </a:rPr>
              <a:t>data</a:t>
            </a:r>
            <a:r>
              <a:rPr lang="he-IL" sz="1800" dirty="0">
                <a:solidFill>
                  <a:schemeClr val="bg1"/>
                </a:solidFill>
              </a:rPr>
              <a:t> מהפונקציה</a:t>
            </a:r>
          </a:p>
          <a:p>
            <a:pPr lvl="1"/>
            <a:r>
              <a:rPr lang="he-IL" sz="1800" dirty="0">
                <a:solidFill>
                  <a:schemeClr val="bg1"/>
                </a:solidFill>
              </a:rPr>
              <a:t>במידה ותהיה שגיאה נתפוס אותה באמצעות מנגנון </a:t>
            </a:r>
            <a:r>
              <a:rPr lang="en-US" sz="1800" dirty="0">
                <a:solidFill>
                  <a:schemeClr val="bg1"/>
                </a:solidFill>
              </a:rPr>
              <a:t>try &amp; catch</a:t>
            </a:r>
            <a:r>
              <a:rPr lang="he-IL" sz="1800" dirty="0">
                <a:solidFill>
                  <a:schemeClr val="bg1"/>
                </a:solidFill>
              </a:rPr>
              <a:t> ונחזיר </a:t>
            </a:r>
            <a:r>
              <a:rPr lang="en-US" sz="1800" dirty="0">
                <a:solidFill>
                  <a:schemeClr val="bg1"/>
                </a:solidFill>
              </a:rPr>
              <a:t>Promise.reject</a:t>
            </a:r>
            <a:r>
              <a:rPr lang="he-IL" sz="1800" dirty="0">
                <a:solidFill>
                  <a:schemeClr val="bg1"/>
                </a:solidFill>
              </a:rPr>
              <a:t> עם הודעת השגיאה של </a:t>
            </a:r>
            <a:r>
              <a:rPr lang="en-US" sz="1800" dirty="0">
                <a:solidFill>
                  <a:schemeClr val="bg1"/>
                </a:solidFill>
              </a:rPr>
              <a:t>axios</a:t>
            </a:r>
            <a:endParaRPr lang="he-IL" sz="1800" dirty="0">
              <a:solidFill>
                <a:schemeClr val="bg1"/>
              </a:solidFill>
            </a:endParaRPr>
          </a:p>
        </p:txBody>
      </p:sp>
      <p:pic>
        <p:nvPicPr>
          <p:cNvPr id="11" name="תמונה 10">
            <a:extLst>
              <a:ext uri="{FF2B5EF4-FFF2-40B4-BE49-F238E27FC236}">
                <a16:creationId xmlns:a16="http://schemas.microsoft.com/office/drawing/2014/main" id="{99E6D2BA-B71A-9289-AE59-DAE87F33BA33}"/>
              </a:ext>
            </a:extLst>
          </p:cNvPr>
          <p:cNvPicPr>
            <a:picLocks noChangeAspect="1"/>
          </p:cNvPicPr>
          <p:nvPr/>
        </p:nvPicPr>
        <p:blipFill>
          <a:blip r:embed="rId4"/>
          <a:stretch>
            <a:fillRect/>
          </a:stretch>
        </p:blipFill>
        <p:spPr>
          <a:xfrm>
            <a:off x="356427" y="1917001"/>
            <a:ext cx="6663498" cy="3023997"/>
          </a:xfrm>
          <a:prstGeom prst="rect">
            <a:avLst/>
          </a:prstGeom>
        </p:spPr>
      </p:pic>
      <p:cxnSp>
        <p:nvCxnSpPr>
          <p:cNvPr id="6" name="מחבר: מרפקי 5">
            <a:extLst>
              <a:ext uri="{FF2B5EF4-FFF2-40B4-BE49-F238E27FC236}">
                <a16:creationId xmlns:a16="http://schemas.microsoft.com/office/drawing/2014/main" id="{725087DD-D059-8FCB-FA5F-F99FB2E1EB40}"/>
              </a:ext>
            </a:extLst>
          </p:cNvPr>
          <p:cNvCxnSpPr/>
          <p:nvPr/>
        </p:nvCxnSpPr>
        <p:spPr>
          <a:xfrm rot="10800000" flipV="1">
            <a:off x="3228976" y="1495425"/>
            <a:ext cx="5629275" cy="1104900"/>
          </a:xfrm>
          <a:prstGeom prst="bentConnector3">
            <a:avLst>
              <a:gd name="adj1" fmla="val 77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84AF1D6D-3570-6E51-A953-764DB0834E8B}"/>
              </a:ext>
            </a:extLst>
          </p:cNvPr>
          <p:cNvCxnSpPr>
            <a:cxnSpLocks/>
          </p:cNvCxnSpPr>
          <p:nvPr/>
        </p:nvCxnSpPr>
        <p:spPr>
          <a:xfrm rot="10800000" flipV="1">
            <a:off x="5581653" y="1997032"/>
            <a:ext cx="2152119" cy="746165"/>
          </a:xfrm>
          <a:prstGeom prst="bentConnector3">
            <a:avLst>
              <a:gd name="adj1" fmla="val 1000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87591306-0DBA-BDCE-CB0A-67E56F063AF7}"/>
              </a:ext>
            </a:extLst>
          </p:cNvPr>
          <p:cNvCxnSpPr/>
          <p:nvPr/>
        </p:nvCxnSpPr>
        <p:spPr>
          <a:xfrm rot="10800000" flipV="1">
            <a:off x="4076700" y="3095624"/>
            <a:ext cx="3981450" cy="333375"/>
          </a:xfrm>
          <a:prstGeom prst="bentConnector3">
            <a:avLst>
              <a:gd name="adj1" fmla="val 236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66D3A0D7-B86A-C713-6001-1CEAC22FE4F4}"/>
              </a:ext>
            </a:extLst>
          </p:cNvPr>
          <p:cNvCxnSpPr/>
          <p:nvPr/>
        </p:nvCxnSpPr>
        <p:spPr>
          <a:xfrm rot="10800000" flipV="1">
            <a:off x="6819900" y="3392137"/>
            <a:ext cx="1009650" cy="427387"/>
          </a:xfrm>
          <a:prstGeom prst="bentConnector3">
            <a:avLst>
              <a:gd name="adj1" fmla="val 566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80537B6E-6D61-222A-8C6D-E69470D63F70}"/>
              </a:ext>
            </a:extLst>
          </p:cNvPr>
          <p:cNvCxnSpPr/>
          <p:nvPr/>
        </p:nvCxnSpPr>
        <p:spPr>
          <a:xfrm rot="10800000">
            <a:off x="2476500" y="3971305"/>
            <a:ext cx="5581650" cy="1124570"/>
          </a:xfrm>
          <a:prstGeom prst="bentConnector3">
            <a:avLst>
              <a:gd name="adj1" fmla="val 143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BEE909C6-ACCE-EA24-C771-52F82E687E58}"/>
              </a:ext>
            </a:extLst>
          </p:cNvPr>
          <p:cNvCxnSpPr/>
          <p:nvPr/>
        </p:nvCxnSpPr>
        <p:spPr>
          <a:xfrm rot="10800000">
            <a:off x="2190750" y="4517326"/>
            <a:ext cx="6076950" cy="918970"/>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7722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4" y="2006353"/>
            <a:ext cx="4582936"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useUsers.js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591175"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Hook</a:t>
            </a:r>
            <a:r>
              <a:rPr lang="he-IL" sz="2400" dirty="0">
                <a:solidFill>
                  <a:schemeClr val="bg1"/>
                </a:solidFill>
              </a:rPr>
              <a:t> לניהול פעולות </a:t>
            </a:r>
            <a:r>
              <a:rPr lang="en-US" sz="2400" dirty="0">
                <a:solidFill>
                  <a:schemeClr val="bg1"/>
                </a:solidFill>
              </a:rPr>
              <a:t>CRUD</a:t>
            </a:r>
            <a:r>
              <a:rPr lang="he-IL" sz="2400" dirty="0">
                <a:solidFill>
                  <a:schemeClr val="bg1"/>
                </a:solidFill>
              </a:rPr>
              <a:t> על משתמשים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102260"/>
            <a:ext cx="750164" cy="791082"/>
            <a:chOff x="385766" y="2800350"/>
            <a:chExt cx="1047750" cy="1104900"/>
          </a:xfrm>
        </p:grpSpPr>
        <p:pic>
          <p:nvPicPr>
            <p:cNvPr id="8" name="גרפיקה 7" descr="משתמש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2021526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useUsers.js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42975"/>
            <a:ext cx="4673037" cy="5750788"/>
          </a:xfrm>
          <a:effectLst>
            <a:outerShdw blurRad="50800" dist="38100" dir="2700000" algn="tl" rotWithShape="0">
              <a:prstClr val="black">
                <a:alpha val="40000"/>
              </a:prstClr>
            </a:outerShdw>
          </a:effectLst>
        </p:spPr>
        <p:txBody>
          <a:bodyPr>
            <a:normAutofit fontScale="92500" lnSpcReduction="10000"/>
          </a:bodyPr>
          <a:lstStyle/>
          <a:p>
            <a:r>
              <a:rPr lang="he-IL" sz="2000" dirty="0">
                <a:solidFill>
                  <a:schemeClr val="bg1"/>
                </a:solidFill>
              </a:rPr>
              <a:t>נייבא את כל המטודות והמשתנים הדרושים לנו לצורך הלוגיקה שבמודול</a:t>
            </a:r>
          </a:p>
          <a:p>
            <a:r>
              <a:rPr lang="he-IL" sz="2000" dirty="0">
                <a:solidFill>
                  <a:schemeClr val="bg1"/>
                </a:solidFill>
              </a:rPr>
              <a:t>ניצור קבוע בשם </a:t>
            </a:r>
            <a:r>
              <a:rPr lang="en-US" sz="2000" dirty="0">
                <a:solidFill>
                  <a:schemeClr val="bg1"/>
                </a:solidFill>
              </a:rPr>
              <a:t>useUsers</a:t>
            </a:r>
            <a:r>
              <a:rPr lang="he-IL" sz="2000" dirty="0">
                <a:solidFill>
                  <a:schemeClr val="bg1"/>
                </a:solidFill>
              </a:rPr>
              <a:t> שיהיה שווה ערך לפונקציה אנונימית ש:</a:t>
            </a:r>
          </a:p>
          <a:p>
            <a:pPr lvl="1"/>
            <a:r>
              <a:rPr lang="he-IL" sz="1800" dirty="0">
                <a:solidFill>
                  <a:schemeClr val="bg1"/>
                </a:solidFill>
              </a:rPr>
              <a:t>נפעיל את מטודת </a:t>
            </a:r>
            <a:r>
              <a:rPr lang="en-US" sz="1800" dirty="0">
                <a:solidFill>
                  <a:schemeClr val="bg1"/>
                </a:solidFill>
              </a:rPr>
              <a:t>useState</a:t>
            </a:r>
            <a:r>
              <a:rPr lang="he-IL" sz="1800" dirty="0">
                <a:solidFill>
                  <a:schemeClr val="bg1"/>
                </a:solidFill>
              </a:rPr>
              <a:t> ונחלץ ממנה את המשתנים והמטודות הבאים:</a:t>
            </a:r>
          </a:p>
          <a:p>
            <a:pPr lvl="1"/>
            <a:r>
              <a:rPr lang="he-IL" sz="1800" dirty="0">
                <a:solidFill>
                  <a:schemeClr val="bg1"/>
                </a:solidFill>
              </a:rPr>
              <a:t>ניצור קבוע בשם </a:t>
            </a:r>
            <a:r>
              <a:rPr lang="en-US" sz="1800" dirty="0">
                <a:solidFill>
                  <a:schemeClr val="bg1"/>
                </a:solidFill>
              </a:rPr>
              <a:t>navigate</a:t>
            </a:r>
            <a:r>
              <a:rPr lang="he-IL" sz="1800" dirty="0">
                <a:solidFill>
                  <a:schemeClr val="bg1"/>
                </a:solidFill>
              </a:rPr>
              <a:t> שיהיה שווה ערך לפונקציה שתחזור מהפעלת מטודת </a:t>
            </a:r>
            <a:r>
              <a:rPr lang="en-US" sz="1800" dirty="0">
                <a:solidFill>
                  <a:schemeClr val="bg1"/>
                </a:solidFill>
              </a:rPr>
              <a:t>useNavigate</a:t>
            </a:r>
            <a:r>
              <a:rPr lang="he-IL" sz="1800" dirty="0">
                <a:solidFill>
                  <a:schemeClr val="bg1"/>
                </a:solidFill>
              </a:rPr>
              <a:t> </a:t>
            </a:r>
          </a:p>
          <a:p>
            <a:pPr lvl="1"/>
            <a:r>
              <a:rPr lang="he-IL" sz="1800" dirty="0">
                <a:solidFill>
                  <a:schemeClr val="bg1"/>
                </a:solidFill>
              </a:rPr>
              <a:t>נפעיל את מטודת </a:t>
            </a:r>
            <a:r>
              <a:rPr lang="en-US" sz="1800" dirty="0">
                <a:solidFill>
                  <a:schemeClr val="bg1"/>
                </a:solidFill>
              </a:rPr>
              <a:t>useUser</a:t>
            </a:r>
            <a:r>
              <a:rPr lang="he-IL" sz="1800" dirty="0">
                <a:solidFill>
                  <a:schemeClr val="bg1"/>
                </a:solidFill>
              </a:rPr>
              <a:t> ונחלץ ממנה את המשתנים והמטודות הבאות</a:t>
            </a:r>
          </a:p>
          <a:p>
            <a:pPr lvl="1"/>
            <a:r>
              <a:rPr lang="he-IL" sz="1800" dirty="0">
                <a:solidFill>
                  <a:schemeClr val="bg1"/>
                </a:solidFill>
              </a:rPr>
              <a:t>נפעיל את מטודת </a:t>
            </a:r>
            <a:r>
              <a:rPr lang="en-US" sz="1800" dirty="0">
                <a:solidFill>
                  <a:schemeClr val="bg1"/>
                </a:solidFill>
              </a:rPr>
              <a:t>useAxios</a:t>
            </a:r>
            <a:r>
              <a:rPr lang="he-IL" sz="1800" dirty="0">
                <a:solidFill>
                  <a:schemeClr val="bg1"/>
                </a:solidFill>
              </a:rPr>
              <a:t> כך שנוכל ליירט בקשות ותשובות מהשרת</a:t>
            </a:r>
          </a:p>
          <a:p>
            <a:pPr lvl="1"/>
            <a:r>
              <a:rPr lang="he-IL" sz="1800" dirty="0">
                <a:solidFill>
                  <a:schemeClr val="bg1"/>
                </a:solidFill>
              </a:rPr>
              <a:t>ניצור קבוע בשם </a:t>
            </a:r>
            <a:r>
              <a:rPr lang="en-US" sz="1800" dirty="0">
                <a:solidFill>
                  <a:schemeClr val="bg1"/>
                </a:solidFill>
              </a:rPr>
              <a:t>requestStatus</a:t>
            </a:r>
            <a:r>
              <a:rPr lang="he-IL" sz="1800" dirty="0">
                <a:solidFill>
                  <a:schemeClr val="bg1"/>
                </a:solidFill>
              </a:rPr>
              <a:t> שיהיה שווה ערך לפונקציה שתחזור מהפעלת מטודת </a:t>
            </a:r>
            <a:r>
              <a:rPr lang="en-US" sz="1800" dirty="0">
                <a:solidFill>
                  <a:schemeClr val="bg1"/>
                </a:solidFill>
              </a:rPr>
              <a:t>useCallback</a:t>
            </a:r>
            <a:r>
              <a:rPr lang="he-IL" sz="1800" dirty="0">
                <a:solidFill>
                  <a:schemeClr val="bg1"/>
                </a:solidFill>
              </a:rPr>
              <a:t> שמקבלת בארגומנט הראשון פונקציה אנונימית ש:</a:t>
            </a:r>
          </a:p>
          <a:p>
            <a:pPr lvl="2"/>
            <a:r>
              <a:rPr lang="he-IL" sz="1600" dirty="0">
                <a:solidFill>
                  <a:schemeClr val="bg1"/>
                </a:solidFill>
              </a:rPr>
              <a:t>שתקבל בפרמטרים שלה את המשתנים שהיא זקוקה להם על מנת להפעיל את המטודות שישנו את ערכם של המשתנים הדינאמיים </a:t>
            </a:r>
          </a:p>
          <a:p>
            <a:pPr lvl="2"/>
            <a:r>
              <a:rPr lang="he-IL" sz="1600" dirty="0">
                <a:solidFill>
                  <a:schemeClr val="bg1"/>
                </a:solidFill>
              </a:rPr>
              <a:t>נכניס בתוכה גם את מטודת </a:t>
            </a:r>
            <a:r>
              <a:rPr lang="en-US" sz="1600" dirty="0">
                <a:solidFill>
                  <a:schemeClr val="bg1"/>
                </a:solidFill>
              </a:rPr>
              <a:t>setUser</a:t>
            </a:r>
            <a:r>
              <a:rPr lang="he-IL" sz="1600" dirty="0">
                <a:solidFill>
                  <a:schemeClr val="bg1"/>
                </a:solidFill>
              </a:rPr>
              <a:t> מתוך </a:t>
            </a:r>
            <a:r>
              <a:rPr lang="en-US" sz="1600" dirty="0">
                <a:solidFill>
                  <a:schemeClr val="bg1"/>
                </a:solidFill>
              </a:rPr>
              <a:t>useUser</a:t>
            </a:r>
            <a:r>
              <a:rPr lang="he-IL" sz="1600" dirty="0">
                <a:solidFill>
                  <a:schemeClr val="bg1"/>
                </a:solidFill>
              </a:rPr>
              <a:t> שנמצא במודול - </a:t>
            </a:r>
            <a:r>
              <a:rPr lang="en-US" sz="1600" dirty="0">
                <a:solidFill>
                  <a:schemeClr val="bg1"/>
                </a:solidFill>
              </a:rPr>
              <a:t>UserProvider</a:t>
            </a:r>
            <a:endParaRPr lang="he-IL" sz="1600" dirty="0">
              <a:solidFill>
                <a:schemeClr val="bg1"/>
              </a:solidFill>
            </a:endParaRPr>
          </a:p>
          <a:p>
            <a:pPr lvl="1"/>
            <a:r>
              <a:rPr lang="he-IL" sz="1800" dirty="0">
                <a:solidFill>
                  <a:schemeClr val="bg1"/>
                </a:solidFill>
              </a:rPr>
              <a:t>ובפרמטר השני מערך של תלויות עם הפונקציה </a:t>
            </a:r>
            <a:r>
              <a:rPr lang="en-US" sz="1800" dirty="0">
                <a:solidFill>
                  <a:schemeClr val="bg1"/>
                </a:solidFill>
              </a:rPr>
              <a:t>setUser</a:t>
            </a:r>
            <a:endParaRPr lang="he-IL" sz="1800" dirty="0">
              <a:solidFill>
                <a:schemeClr val="bg1"/>
              </a:solidFill>
            </a:endParaRPr>
          </a:p>
        </p:txBody>
      </p:sp>
      <p:pic>
        <p:nvPicPr>
          <p:cNvPr id="6" name="תמונה 5">
            <a:extLst>
              <a:ext uri="{FF2B5EF4-FFF2-40B4-BE49-F238E27FC236}">
                <a16:creationId xmlns:a16="http://schemas.microsoft.com/office/drawing/2014/main" id="{3E0F3CE6-24A9-39D3-7E3B-881786FA8C08}"/>
              </a:ext>
            </a:extLst>
          </p:cNvPr>
          <p:cNvPicPr>
            <a:picLocks noChangeAspect="1"/>
          </p:cNvPicPr>
          <p:nvPr/>
        </p:nvPicPr>
        <p:blipFill>
          <a:blip r:embed="rId4"/>
          <a:stretch>
            <a:fillRect/>
          </a:stretch>
        </p:blipFill>
        <p:spPr>
          <a:xfrm>
            <a:off x="0" y="0"/>
            <a:ext cx="6279614" cy="6858000"/>
          </a:xfrm>
          <a:prstGeom prst="rect">
            <a:avLst/>
          </a:prstGeom>
        </p:spPr>
      </p:pic>
      <p:sp>
        <p:nvSpPr>
          <p:cNvPr id="5" name="סוגר מסולסל ימני 4">
            <a:extLst>
              <a:ext uri="{FF2B5EF4-FFF2-40B4-BE49-F238E27FC236}">
                <a16:creationId xmlns:a16="http://schemas.microsoft.com/office/drawing/2014/main" id="{A7259494-D5CE-9ECF-FF19-E3D405991EAF}"/>
              </a:ext>
            </a:extLst>
          </p:cNvPr>
          <p:cNvSpPr/>
          <p:nvPr/>
        </p:nvSpPr>
        <p:spPr>
          <a:xfrm>
            <a:off x="5086905" y="506027"/>
            <a:ext cx="390617" cy="2396971"/>
          </a:xfrm>
          <a:prstGeom prst="rightBrace">
            <a:avLst>
              <a:gd name="adj1" fmla="val 4015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740CBFF6-22A7-20C3-D775-BF2A5E642667}"/>
              </a:ext>
            </a:extLst>
          </p:cNvPr>
          <p:cNvCxnSpPr>
            <a:endCxn id="5" idx="1"/>
          </p:cNvCxnSpPr>
          <p:nvPr/>
        </p:nvCxnSpPr>
        <p:spPr>
          <a:xfrm rot="10800000" flipV="1">
            <a:off x="5477523" y="1060440"/>
            <a:ext cx="2086253" cy="64407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סוגר מסולסל ימני 10">
            <a:extLst>
              <a:ext uri="{FF2B5EF4-FFF2-40B4-BE49-F238E27FC236}">
                <a16:creationId xmlns:a16="http://schemas.microsoft.com/office/drawing/2014/main" id="{757E5E9A-1E83-2A4F-F2DE-2370A2617348}"/>
              </a:ext>
            </a:extLst>
          </p:cNvPr>
          <p:cNvSpPr/>
          <p:nvPr/>
        </p:nvSpPr>
        <p:spPr>
          <a:xfrm>
            <a:off x="5086905" y="3160450"/>
            <a:ext cx="230819" cy="941033"/>
          </a:xfrm>
          <a:prstGeom prst="rightBrace">
            <a:avLst>
              <a:gd name="adj1" fmla="val 50641"/>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3" name="מחבר: מרפקי 12">
            <a:extLst>
              <a:ext uri="{FF2B5EF4-FFF2-40B4-BE49-F238E27FC236}">
                <a16:creationId xmlns:a16="http://schemas.microsoft.com/office/drawing/2014/main" id="{D417F385-639B-B2E1-971E-61355142AD3C}"/>
              </a:ext>
            </a:extLst>
          </p:cNvPr>
          <p:cNvCxnSpPr>
            <a:cxnSpLocks/>
          </p:cNvCxnSpPr>
          <p:nvPr/>
        </p:nvCxnSpPr>
        <p:spPr>
          <a:xfrm rot="10800000" flipV="1">
            <a:off x="5317724" y="2281561"/>
            <a:ext cx="2130640" cy="13582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A031D36B-8504-313C-0A56-CB980B4FBD3D}"/>
              </a:ext>
            </a:extLst>
          </p:cNvPr>
          <p:cNvCxnSpPr>
            <a:cxnSpLocks/>
          </p:cNvCxnSpPr>
          <p:nvPr/>
        </p:nvCxnSpPr>
        <p:spPr>
          <a:xfrm rot="10800000" flipV="1">
            <a:off x="3529934" y="2764950"/>
            <a:ext cx="4033843" cy="1501806"/>
          </a:xfrm>
          <a:prstGeom prst="bentConnector3">
            <a:avLst>
              <a:gd name="adj1" fmla="val 25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2F9C99B1-CCFC-463D-512A-19ED2B69BEC4}"/>
              </a:ext>
            </a:extLst>
          </p:cNvPr>
          <p:cNvCxnSpPr>
            <a:cxnSpLocks/>
          </p:cNvCxnSpPr>
          <p:nvPr/>
        </p:nvCxnSpPr>
        <p:spPr>
          <a:xfrm rot="10800000" flipV="1">
            <a:off x="4968321" y="3480043"/>
            <a:ext cx="2480044" cy="989417"/>
          </a:xfrm>
          <a:prstGeom prst="bentConnector3">
            <a:avLst>
              <a:gd name="adj1" fmla="val 263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0877CAAB-22DF-30E4-A7C3-BEAF37615FB9}"/>
              </a:ext>
            </a:extLst>
          </p:cNvPr>
          <p:cNvCxnSpPr/>
          <p:nvPr/>
        </p:nvCxnSpPr>
        <p:spPr>
          <a:xfrm rot="10800000" flipV="1">
            <a:off x="1846555" y="4216891"/>
            <a:ext cx="7164280" cy="461639"/>
          </a:xfrm>
          <a:prstGeom prst="bentConnector3">
            <a:avLst>
              <a:gd name="adj1" fmla="val 27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D9CA5779-E3F2-6F6D-B06C-451E73FE100C}"/>
              </a:ext>
            </a:extLst>
          </p:cNvPr>
          <p:cNvCxnSpPr/>
          <p:nvPr/>
        </p:nvCxnSpPr>
        <p:spPr>
          <a:xfrm rot="10800000" flipV="1">
            <a:off x="3795207" y="4486643"/>
            <a:ext cx="4043777" cy="578289"/>
          </a:xfrm>
          <a:prstGeom prst="bentConnector3">
            <a:avLst>
              <a:gd name="adj1" fmla="val 1597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62480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4" y="0"/>
            <a:ext cx="4673038" cy="73832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handleLogin</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736848"/>
            <a:ext cx="4673037" cy="6121152"/>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ניצור קבוע בשם </a:t>
            </a:r>
            <a:r>
              <a:rPr lang="en-US" sz="2000" dirty="0">
                <a:solidFill>
                  <a:schemeClr val="bg1"/>
                </a:solidFill>
              </a:rPr>
              <a:t>handleLogin</a:t>
            </a:r>
            <a:r>
              <a:rPr lang="he-IL" sz="2000" dirty="0">
                <a:solidFill>
                  <a:schemeClr val="bg1"/>
                </a:solidFill>
              </a:rPr>
              <a:t> שיהיה שווה ערך להפעלת מטודת </a:t>
            </a:r>
            <a:r>
              <a:rPr lang="en-US" sz="2000" dirty="0">
                <a:solidFill>
                  <a:schemeClr val="bg1"/>
                </a:solidFill>
              </a:rPr>
              <a:t>useCallback</a:t>
            </a:r>
            <a:r>
              <a:rPr lang="he-IL" sz="2000" dirty="0">
                <a:solidFill>
                  <a:schemeClr val="bg1"/>
                </a:solidFill>
              </a:rPr>
              <a:t> שתקבל בארגומנט הראשון פונקציה אנונימית אסינכרונית שתקבל </a:t>
            </a:r>
            <a:r>
              <a:rPr lang="en-US" sz="2000" dirty="0">
                <a:solidFill>
                  <a:schemeClr val="bg1"/>
                </a:solidFill>
              </a:rPr>
              <a:t>user</a:t>
            </a:r>
            <a:r>
              <a:rPr lang="he-IL" sz="2000" dirty="0">
                <a:solidFill>
                  <a:schemeClr val="bg1"/>
                </a:solidFill>
              </a:rPr>
              <a:t> מסוג של אובייקט</a:t>
            </a:r>
          </a:p>
          <a:p>
            <a:pPr lvl="1"/>
            <a:r>
              <a:rPr lang="he-IL" sz="1600" dirty="0">
                <a:solidFill>
                  <a:schemeClr val="bg1"/>
                </a:solidFill>
              </a:rPr>
              <a:t>ניצור קבוע בשם </a:t>
            </a:r>
            <a:r>
              <a:rPr lang="en-US" sz="1600" dirty="0">
                <a:solidFill>
                  <a:schemeClr val="bg1"/>
                </a:solidFill>
              </a:rPr>
              <a:t>token</a:t>
            </a:r>
            <a:r>
              <a:rPr lang="he-IL" sz="1600" dirty="0">
                <a:solidFill>
                  <a:schemeClr val="bg1"/>
                </a:solidFill>
              </a:rPr>
              <a:t> שיהיה שווה לערך שיחזור מהפעלת מטודת </a:t>
            </a:r>
            <a:r>
              <a:rPr lang="en-US" sz="1600" dirty="0">
                <a:solidFill>
                  <a:schemeClr val="bg1"/>
                </a:solidFill>
              </a:rPr>
              <a:t>login</a:t>
            </a:r>
            <a:r>
              <a:rPr lang="he-IL" sz="1600" dirty="0">
                <a:solidFill>
                  <a:schemeClr val="bg1"/>
                </a:solidFill>
              </a:rPr>
              <a:t> מתוך </a:t>
            </a:r>
            <a:r>
              <a:rPr lang="en-US" sz="1600" dirty="0">
                <a:solidFill>
                  <a:schemeClr val="bg1"/>
                </a:solidFill>
              </a:rPr>
              <a:t>userApiService</a:t>
            </a:r>
            <a:r>
              <a:rPr lang="he-IL" sz="1600" dirty="0">
                <a:solidFill>
                  <a:schemeClr val="bg1"/>
                </a:solidFill>
              </a:rPr>
              <a:t> ונעביר לה כארגומנט את המשתנה </a:t>
            </a:r>
            <a:r>
              <a:rPr lang="en-US" sz="1600" dirty="0">
                <a:solidFill>
                  <a:schemeClr val="bg1"/>
                </a:solidFill>
              </a:rPr>
              <a:t>user</a:t>
            </a:r>
          </a:p>
          <a:p>
            <a:pPr lvl="1"/>
            <a:r>
              <a:rPr lang="he-IL" sz="1600" dirty="0">
                <a:solidFill>
                  <a:schemeClr val="bg1"/>
                </a:solidFill>
              </a:rPr>
              <a:t>נפעיל את מטודת </a:t>
            </a:r>
            <a:r>
              <a:rPr lang="en-US" sz="1600" dirty="0">
                <a:solidFill>
                  <a:schemeClr val="bg1"/>
                </a:solidFill>
              </a:rPr>
              <a:t>setTokenInLocalStorage</a:t>
            </a:r>
            <a:r>
              <a:rPr lang="he-IL" sz="1600" dirty="0">
                <a:solidFill>
                  <a:schemeClr val="bg1"/>
                </a:solidFill>
              </a:rPr>
              <a:t> עם הערך של הקבוע </a:t>
            </a:r>
            <a:r>
              <a:rPr lang="en-US" sz="1600" dirty="0">
                <a:solidFill>
                  <a:schemeClr val="bg1"/>
                </a:solidFill>
              </a:rPr>
              <a:t>token</a:t>
            </a:r>
            <a:r>
              <a:rPr lang="he-IL" sz="1600" dirty="0">
                <a:solidFill>
                  <a:schemeClr val="bg1"/>
                </a:solidFill>
              </a:rPr>
              <a:t> כך שהוא יישמר על המחשב של המשתמש גם אם יכבה וידליק אותו</a:t>
            </a:r>
          </a:p>
          <a:p>
            <a:pPr lvl="1"/>
            <a:r>
              <a:rPr lang="he-IL" sz="1600" dirty="0">
                <a:solidFill>
                  <a:schemeClr val="bg1"/>
                </a:solidFill>
              </a:rPr>
              <a:t>נפעיל גם את מטודת </a:t>
            </a:r>
            <a:r>
              <a:rPr lang="en-US" sz="1600" dirty="0">
                <a:solidFill>
                  <a:schemeClr val="bg1"/>
                </a:solidFill>
              </a:rPr>
              <a:t>setToken</a:t>
            </a:r>
            <a:r>
              <a:rPr lang="he-IL" sz="1600" dirty="0">
                <a:solidFill>
                  <a:schemeClr val="bg1"/>
                </a:solidFill>
              </a:rPr>
              <a:t> מתוך ה – </a:t>
            </a:r>
            <a:r>
              <a:rPr lang="en-US" sz="1600" dirty="0">
                <a:solidFill>
                  <a:schemeClr val="bg1"/>
                </a:solidFill>
              </a:rPr>
              <a:t>custom hook</a:t>
            </a:r>
            <a:r>
              <a:rPr lang="he-IL" sz="1600" dirty="0">
                <a:solidFill>
                  <a:schemeClr val="bg1"/>
                </a:solidFill>
              </a:rPr>
              <a:t> של </a:t>
            </a:r>
            <a:r>
              <a:rPr lang="en-US" sz="1600" dirty="0">
                <a:solidFill>
                  <a:schemeClr val="bg1"/>
                </a:solidFill>
              </a:rPr>
              <a:t>useUser</a:t>
            </a:r>
            <a:r>
              <a:rPr lang="he-IL" sz="1600" dirty="0">
                <a:solidFill>
                  <a:schemeClr val="bg1"/>
                </a:solidFill>
              </a:rPr>
              <a:t> שנמצא בתוך המודול של </a:t>
            </a:r>
            <a:r>
              <a:rPr lang="en-US" sz="1600" dirty="0">
                <a:solidFill>
                  <a:schemeClr val="bg1"/>
                </a:solidFill>
              </a:rPr>
              <a:t>UserProvider</a:t>
            </a:r>
            <a:r>
              <a:rPr lang="he-IL" sz="1600" dirty="0">
                <a:solidFill>
                  <a:schemeClr val="bg1"/>
                </a:solidFill>
              </a:rPr>
              <a:t> כך שכל האפליקציה תתעדכן בכך שיש משתמש מחובר</a:t>
            </a:r>
          </a:p>
          <a:p>
            <a:pPr lvl="1"/>
            <a:r>
              <a:rPr lang="he-IL" sz="1600" dirty="0">
                <a:solidFill>
                  <a:schemeClr val="bg1"/>
                </a:solidFill>
              </a:rPr>
              <a:t>ניצור קבוע בשם </a:t>
            </a:r>
            <a:r>
              <a:rPr lang="en-US" sz="1600" dirty="0">
                <a:solidFill>
                  <a:schemeClr val="bg1"/>
                </a:solidFill>
              </a:rPr>
              <a:t>userFromLocalStorage</a:t>
            </a:r>
            <a:r>
              <a:rPr lang="he-IL" sz="1600" dirty="0">
                <a:solidFill>
                  <a:schemeClr val="bg1"/>
                </a:solidFill>
              </a:rPr>
              <a:t> שיהיה שווה לערך שיחזור מהפעלת מטודת </a:t>
            </a:r>
            <a:r>
              <a:rPr lang="en-US" sz="1600" dirty="0">
                <a:solidFill>
                  <a:schemeClr val="bg1"/>
                </a:solidFill>
              </a:rPr>
              <a:t>getUser</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requestStatus</a:t>
            </a:r>
            <a:r>
              <a:rPr lang="he-IL" sz="1600" dirty="0">
                <a:solidFill>
                  <a:schemeClr val="bg1"/>
                </a:solidFill>
              </a:rPr>
              <a:t> כאשר נעדכן בעזרתה שתהליך הטעינה הושלם, אין שגיאות, אין משתמשים ולבסוף נעדכן את המשתמש עם האובייקט שבתוך הקבוע </a:t>
            </a:r>
            <a:r>
              <a:rPr lang="en-US" sz="1600" dirty="0">
                <a:solidFill>
                  <a:schemeClr val="bg1"/>
                </a:solidFill>
              </a:rPr>
              <a:t>userFromLocalStorage</a:t>
            </a:r>
            <a:endParaRPr lang="he-IL" sz="1600" dirty="0">
              <a:solidFill>
                <a:schemeClr val="bg1"/>
              </a:solidFill>
            </a:endParaRPr>
          </a:p>
          <a:p>
            <a:pPr lvl="1"/>
            <a:r>
              <a:rPr lang="he-IL" sz="1600" dirty="0">
                <a:solidFill>
                  <a:schemeClr val="bg1"/>
                </a:solidFill>
              </a:rPr>
              <a:t>לבסוף ננתב את הגולש לדף הכרטיסים באמצעות מטודת </a:t>
            </a:r>
            <a:r>
              <a:rPr lang="en-US" sz="1600" dirty="0">
                <a:solidFill>
                  <a:schemeClr val="bg1"/>
                </a:solidFill>
              </a:rPr>
              <a:t>navigate</a:t>
            </a:r>
            <a:endParaRPr lang="he-IL" sz="1600" dirty="0">
              <a:solidFill>
                <a:schemeClr val="bg1"/>
              </a:solidFill>
            </a:endParaRPr>
          </a:p>
          <a:p>
            <a:pPr lvl="1"/>
            <a:r>
              <a:rPr lang="he-IL" sz="1600" dirty="0">
                <a:solidFill>
                  <a:schemeClr val="bg1"/>
                </a:solidFill>
              </a:rPr>
              <a:t>אם תהיה שגיאה נתפוס אותה באמצעות מנגנון </a:t>
            </a:r>
            <a:r>
              <a:rPr lang="en-US" sz="1600" dirty="0">
                <a:solidFill>
                  <a:schemeClr val="bg1"/>
                </a:solidFill>
              </a:rPr>
              <a:t>try &amp; catch</a:t>
            </a:r>
            <a:r>
              <a:rPr lang="he-IL" sz="1600" dirty="0">
                <a:solidFill>
                  <a:schemeClr val="bg1"/>
                </a:solidFill>
              </a:rPr>
              <a:t> ונפעיל את מטודת </a:t>
            </a:r>
            <a:r>
              <a:rPr lang="en-US" sz="1600" dirty="0">
                <a:solidFill>
                  <a:schemeClr val="bg1"/>
                </a:solidFill>
              </a:rPr>
              <a:t>requestStatus</a:t>
            </a:r>
            <a:r>
              <a:rPr lang="he-IL" sz="1600" dirty="0">
                <a:solidFill>
                  <a:schemeClr val="bg1"/>
                </a:solidFill>
              </a:rPr>
              <a:t> עם הארגומנטים הבאים</a:t>
            </a:r>
          </a:p>
          <a:p>
            <a:r>
              <a:rPr lang="he-IL" sz="2000" dirty="0">
                <a:solidFill>
                  <a:schemeClr val="bg1"/>
                </a:solidFill>
              </a:rPr>
              <a:t>ובארגומנט השני תקבל מערך של תלויות </a:t>
            </a:r>
            <a:endParaRPr lang="he-IL" sz="1600" dirty="0">
              <a:solidFill>
                <a:schemeClr val="bg1"/>
              </a:solidFill>
            </a:endParaRPr>
          </a:p>
        </p:txBody>
      </p:sp>
      <p:pic>
        <p:nvPicPr>
          <p:cNvPr id="7" name="תמונה 6">
            <a:extLst>
              <a:ext uri="{FF2B5EF4-FFF2-40B4-BE49-F238E27FC236}">
                <a16:creationId xmlns:a16="http://schemas.microsoft.com/office/drawing/2014/main" id="{5493083A-6513-B15D-D722-495ABFF74F40}"/>
              </a:ext>
            </a:extLst>
          </p:cNvPr>
          <p:cNvPicPr>
            <a:picLocks noChangeAspect="1"/>
          </p:cNvPicPr>
          <p:nvPr/>
        </p:nvPicPr>
        <p:blipFill rotWithShape="1">
          <a:blip r:embed="rId4"/>
          <a:srcRect b="53010"/>
          <a:stretch/>
        </p:blipFill>
        <p:spPr>
          <a:xfrm>
            <a:off x="564160" y="1817703"/>
            <a:ext cx="6249025" cy="3222594"/>
          </a:xfrm>
          <a:prstGeom prst="rect">
            <a:avLst/>
          </a:prstGeom>
        </p:spPr>
      </p:pic>
      <p:cxnSp>
        <p:nvCxnSpPr>
          <p:cNvPr id="6" name="מחבר: מרפקי 5">
            <a:extLst>
              <a:ext uri="{FF2B5EF4-FFF2-40B4-BE49-F238E27FC236}">
                <a16:creationId xmlns:a16="http://schemas.microsoft.com/office/drawing/2014/main" id="{6B8EABDF-40C3-0983-1DA7-A0D124DD763A}"/>
              </a:ext>
            </a:extLst>
          </p:cNvPr>
          <p:cNvCxnSpPr/>
          <p:nvPr/>
        </p:nvCxnSpPr>
        <p:spPr>
          <a:xfrm rot="10800000" flipV="1">
            <a:off x="2317073" y="896645"/>
            <a:ext cx="5353235" cy="852256"/>
          </a:xfrm>
          <a:prstGeom prst="bentConnector3">
            <a:avLst>
              <a:gd name="adj1" fmla="val 99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F62A78C6-AC60-1EB3-E051-950A3F88C87B}"/>
              </a:ext>
            </a:extLst>
          </p:cNvPr>
          <p:cNvCxnSpPr/>
          <p:nvPr/>
        </p:nvCxnSpPr>
        <p:spPr>
          <a:xfrm rot="10800000" flipV="1">
            <a:off x="4447714" y="2032986"/>
            <a:ext cx="3000651" cy="292964"/>
          </a:xfrm>
          <a:prstGeom prst="bentConnector3">
            <a:avLst>
              <a:gd name="adj1" fmla="val 65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C73E9B16-C70A-DB03-8B66-229499C6AFF1}"/>
              </a:ext>
            </a:extLst>
          </p:cNvPr>
          <p:cNvCxnSpPr>
            <a:cxnSpLocks/>
          </p:cNvCxnSpPr>
          <p:nvPr/>
        </p:nvCxnSpPr>
        <p:spPr>
          <a:xfrm rot="10800000">
            <a:off x="3089432" y="2760957"/>
            <a:ext cx="4971493" cy="443883"/>
          </a:xfrm>
          <a:prstGeom prst="bentConnector3">
            <a:avLst>
              <a:gd name="adj1" fmla="val 198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9A472C32-B6F0-9B02-7355-BDAF19646602}"/>
              </a:ext>
            </a:extLst>
          </p:cNvPr>
          <p:cNvCxnSpPr>
            <a:cxnSpLocks/>
          </p:cNvCxnSpPr>
          <p:nvPr/>
        </p:nvCxnSpPr>
        <p:spPr>
          <a:xfrm rot="10800000">
            <a:off x="5095786" y="2991038"/>
            <a:ext cx="2485745" cy="1081780"/>
          </a:xfrm>
          <a:prstGeom prst="bentConnector3">
            <a:avLst>
              <a:gd name="adj1" fmla="val 2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9EF6B3AE-72BE-7E09-B94C-93E9C5A96DEC}"/>
              </a:ext>
            </a:extLst>
          </p:cNvPr>
          <p:cNvCxnSpPr>
            <a:cxnSpLocks/>
          </p:cNvCxnSpPr>
          <p:nvPr/>
        </p:nvCxnSpPr>
        <p:spPr>
          <a:xfrm rot="10800000">
            <a:off x="5515469" y="3338006"/>
            <a:ext cx="2145960" cy="1217351"/>
          </a:xfrm>
          <a:prstGeom prst="bentConnector3">
            <a:avLst>
              <a:gd name="adj1" fmla="val 1000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EE0181E3-95B8-35DA-B05A-630C9E77E50C}"/>
              </a:ext>
            </a:extLst>
          </p:cNvPr>
          <p:cNvCxnSpPr/>
          <p:nvPr/>
        </p:nvCxnSpPr>
        <p:spPr>
          <a:xfrm rot="10800000">
            <a:off x="4895608" y="4132556"/>
            <a:ext cx="2765821" cy="1673440"/>
          </a:xfrm>
          <a:prstGeom prst="bentConnector3">
            <a:avLst>
              <a:gd name="adj1" fmla="val 885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5013CE46-52AF-5679-4DB7-98E1C68A9BF3}"/>
              </a:ext>
            </a:extLst>
          </p:cNvPr>
          <p:cNvCxnSpPr/>
          <p:nvPr/>
        </p:nvCxnSpPr>
        <p:spPr>
          <a:xfrm flipH="1">
            <a:off x="4447714" y="2565647"/>
            <a:ext cx="3213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43035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271203"/>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return</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3118004"/>
            <a:ext cx="4673037" cy="82368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נחזיר מהפונקציה את המשתנים והמטודה הבאים:</a:t>
            </a:r>
            <a:endParaRPr lang="he-IL" sz="1600" dirty="0">
              <a:solidFill>
                <a:schemeClr val="bg1"/>
              </a:solidFill>
            </a:endParaRPr>
          </a:p>
        </p:txBody>
      </p:sp>
      <p:pic>
        <p:nvPicPr>
          <p:cNvPr id="6" name="תמונה 5">
            <a:extLst>
              <a:ext uri="{FF2B5EF4-FFF2-40B4-BE49-F238E27FC236}">
                <a16:creationId xmlns:a16="http://schemas.microsoft.com/office/drawing/2014/main" id="{BC14CCFB-B149-1291-77D0-6FB8744DE5DB}"/>
              </a:ext>
            </a:extLst>
          </p:cNvPr>
          <p:cNvPicPr>
            <a:picLocks noChangeAspect="1"/>
          </p:cNvPicPr>
          <p:nvPr/>
        </p:nvPicPr>
        <p:blipFill>
          <a:blip r:embed="rId4"/>
          <a:stretch>
            <a:fillRect/>
          </a:stretch>
        </p:blipFill>
        <p:spPr>
          <a:xfrm>
            <a:off x="1654703" y="1841247"/>
            <a:ext cx="4072931" cy="3175506"/>
          </a:xfrm>
          <a:prstGeom prst="rect">
            <a:avLst/>
          </a:prstGeom>
        </p:spPr>
      </p:pic>
    </p:spTree>
    <p:extLst>
      <p:ext uri="{BB962C8B-B14F-4D97-AF65-F5344CB8AC3E}">
        <p14:creationId xmlns:p14="http://schemas.microsoft.com/office/powerpoint/2010/main" val="13224261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087637"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Joi-schema</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2578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יש לעבור אל המצגת של </a:t>
            </a:r>
            <a:r>
              <a:rPr lang="en-US" sz="2400" dirty="0">
                <a:solidFill>
                  <a:schemeClr val="bg1"/>
                </a:solidFill>
              </a:rPr>
              <a:t>Joi</a:t>
            </a:r>
            <a:r>
              <a:rPr lang="he-IL" sz="2400" dirty="0">
                <a:solidFill>
                  <a:schemeClr val="bg1"/>
                </a:solidFill>
              </a:rPr>
              <a:t> לפני שממשיכים לחלק זה של המצגת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סימון תג 1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81461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42175" y="1638003"/>
            <a:ext cx="3826274" cy="870011"/>
          </a:xfrm>
        </p:spPr>
        <p:txBody>
          <a:bodyPr>
            <a:normAutofit/>
          </a:bodyPr>
          <a:lstStyle/>
          <a:p>
            <a:pPr algn="ctr"/>
            <a:r>
              <a:rPr lang="en-US" sz="5400" u="sng" dirty="0">
                <a:solidFill>
                  <a:schemeClr val="bg1"/>
                </a:solidFill>
                <a:latin typeface="Aharoni" panose="02010803020104030203" pitchFamily="2" charset="-79"/>
                <a:cs typeface="Aharoni" panose="02010803020104030203" pitchFamily="2" charset="-79"/>
              </a:rPr>
              <a:t>index.html</a:t>
            </a:r>
            <a:endParaRPr lang="he-IL" sz="5400" u="sng" dirty="0">
              <a:solidFill>
                <a:schemeClr val="bg1"/>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01485" y="2601158"/>
            <a:ext cx="3907654" cy="213951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החלפת ה </a:t>
            </a:r>
            <a:r>
              <a:rPr lang="en-US" sz="2000" dirty="0">
                <a:solidFill>
                  <a:schemeClr val="bg1"/>
                </a:solidFill>
              </a:rPr>
              <a:t>icon</a:t>
            </a:r>
            <a:r>
              <a:rPr lang="he-IL" sz="2000" dirty="0">
                <a:solidFill>
                  <a:schemeClr val="bg1"/>
                </a:solidFill>
              </a:rPr>
              <a:t> לתמונת ה – </a:t>
            </a:r>
            <a:r>
              <a:rPr lang="en-US" sz="2000" dirty="0">
                <a:solidFill>
                  <a:schemeClr val="bg1"/>
                </a:solidFill>
              </a:rPr>
              <a:t>icon</a:t>
            </a:r>
            <a:r>
              <a:rPr lang="he-IL" sz="2000" dirty="0">
                <a:solidFill>
                  <a:schemeClr val="bg1"/>
                </a:solidFill>
              </a:rPr>
              <a:t> שייבאנו לפרויקט</a:t>
            </a:r>
          </a:p>
          <a:p>
            <a:r>
              <a:rPr lang="he-IL" sz="2000" dirty="0">
                <a:solidFill>
                  <a:schemeClr val="bg1"/>
                </a:solidFill>
              </a:rPr>
              <a:t>החלפת ה – </a:t>
            </a:r>
            <a:r>
              <a:rPr lang="en-US" sz="2000" dirty="0">
                <a:solidFill>
                  <a:schemeClr val="bg1"/>
                </a:solidFill>
              </a:rPr>
              <a:t>icon</a:t>
            </a:r>
            <a:r>
              <a:rPr lang="he-IL" sz="2000" dirty="0">
                <a:solidFill>
                  <a:schemeClr val="bg1"/>
                </a:solidFill>
              </a:rPr>
              <a:t> למקרה ומשתמשים ב – </a:t>
            </a:r>
            <a:r>
              <a:rPr lang="en-US" sz="2000" dirty="0">
                <a:solidFill>
                  <a:schemeClr val="bg1"/>
                </a:solidFill>
              </a:rPr>
              <a:t>apple</a:t>
            </a:r>
          </a:p>
          <a:p>
            <a:r>
              <a:rPr lang="he-IL" sz="2000" dirty="0">
                <a:solidFill>
                  <a:schemeClr val="bg1"/>
                </a:solidFill>
              </a:rPr>
              <a:t>שינוי הכיתוב באלמנט ה – </a:t>
            </a:r>
            <a:r>
              <a:rPr lang="en-US" sz="2000" dirty="0">
                <a:solidFill>
                  <a:schemeClr val="bg1"/>
                </a:solidFill>
              </a:rPr>
              <a:t>title</a:t>
            </a:r>
            <a:r>
              <a:rPr lang="he-IL" sz="2000" dirty="0">
                <a:solidFill>
                  <a:schemeClr val="bg1"/>
                </a:solidFill>
              </a:rPr>
              <a:t> לשם האפליקציה</a:t>
            </a:r>
          </a:p>
        </p:txBody>
      </p:sp>
      <p:pic>
        <p:nvPicPr>
          <p:cNvPr id="7" name="תמונה 6">
            <a:extLst>
              <a:ext uri="{FF2B5EF4-FFF2-40B4-BE49-F238E27FC236}">
                <a16:creationId xmlns:a16="http://schemas.microsoft.com/office/drawing/2014/main" id="{126C28FD-4DDA-B0A3-3A8B-54BC34DFD7A6}"/>
              </a:ext>
            </a:extLst>
          </p:cNvPr>
          <p:cNvPicPr>
            <a:picLocks noChangeAspect="1"/>
          </p:cNvPicPr>
          <p:nvPr/>
        </p:nvPicPr>
        <p:blipFill>
          <a:blip r:embed="rId4"/>
          <a:stretch>
            <a:fillRect/>
          </a:stretch>
        </p:blipFill>
        <p:spPr>
          <a:xfrm>
            <a:off x="209022" y="554928"/>
            <a:ext cx="7703643" cy="5583904"/>
          </a:xfrm>
          <a:prstGeom prst="rect">
            <a:avLst/>
          </a:prstGeom>
        </p:spPr>
      </p:pic>
      <p:cxnSp>
        <p:nvCxnSpPr>
          <p:cNvPr id="9" name="מחבר: מרפקי 8">
            <a:extLst>
              <a:ext uri="{FF2B5EF4-FFF2-40B4-BE49-F238E27FC236}">
                <a16:creationId xmlns:a16="http://schemas.microsoft.com/office/drawing/2014/main" id="{E815403D-3323-BCCF-B14B-502F77FF12E9}"/>
              </a:ext>
            </a:extLst>
          </p:cNvPr>
          <p:cNvCxnSpPr>
            <a:cxnSpLocks/>
          </p:cNvCxnSpPr>
          <p:nvPr/>
        </p:nvCxnSpPr>
        <p:spPr>
          <a:xfrm rot="10800000">
            <a:off x="7870423" y="2192784"/>
            <a:ext cx="598876" cy="590440"/>
          </a:xfrm>
          <a:prstGeom prst="bentConnector3">
            <a:avLst>
              <a:gd name="adj1" fmla="val 69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5E5A1842-0717-A73B-EE40-B2308F774CE5}"/>
              </a:ext>
            </a:extLst>
          </p:cNvPr>
          <p:cNvCxnSpPr/>
          <p:nvPr/>
        </p:nvCxnSpPr>
        <p:spPr>
          <a:xfrm rot="10800000" flipV="1">
            <a:off x="6223248" y="3428999"/>
            <a:ext cx="3027285" cy="787893"/>
          </a:xfrm>
          <a:prstGeom prst="bentConnector3">
            <a:avLst>
              <a:gd name="adj1" fmla="val 793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137550DB-2BA8-AB43-1D9B-7E856064E765}"/>
              </a:ext>
            </a:extLst>
          </p:cNvPr>
          <p:cNvCxnSpPr/>
          <p:nvPr/>
        </p:nvCxnSpPr>
        <p:spPr>
          <a:xfrm rot="10800000" flipV="1">
            <a:off x="4447713" y="4145870"/>
            <a:ext cx="3753772" cy="754604"/>
          </a:xfrm>
          <a:prstGeom prst="bentConnector3">
            <a:avLst>
              <a:gd name="adj1" fmla="val 2398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0968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560989"/>
            <a:ext cx="4673038" cy="964267"/>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loginSchema.js</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525256"/>
            <a:ext cx="4673037" cy="280340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ניצור אובייקט שישמש אותנו בבניית ה – </a:t>
            </a:r>
            <a:r>
              <a:rPr lang="en-US" sz="2000" dirty="0">
                <a:solidFill>
                  <a:schemeClr val="bg1"/>
                </a:solidFill>
              </a:rPr>
              <a:t>schema</a:t>
            </a:r>
            <a:r>
              <a:rPr lang="he-IL" sz="2000" dirty="0">
                <a:solidFill>
                  <a:schemeClr val="bg1"/>
                </a:solidFill>
              </a:rPr>
              <a:t> בתוך </a:t>
            </a:r>
            <a:r>
              <a:rPr lang="en-US" sz="2000" dirty="0">
                <a:solidFill>
                  <a:schemeClr val="bg1"/>
                </a:solidFill>
              </a:rPr>
              <a:t>useForm</a:t>
            </a:r>
            <a:endParaRPr lang="he-IL" sz="2000" dirty="0">
              <a:solidFill>
                <a:schemeClr val="bg1"/>
              </a:solidFill>
            </a:endParaRPr>
          </a:p>
          <a:p>
            <a:r>
              <a:rPr lang="he-IL" sz="2000" dirty="0">
                <a:solidFill>
                  <a:schemeClr val="bg1"/>
                </a:solidFill>
              </a:rPr>
              <a:t>נייבא מופע מספריית </a:t>
            </a:r>
            <a:r>
              <a:rPr lang="en-US" sz="2000" dirty="0">
                <a:solidFill>
                  <a:schemeClr val="bg1"/>
                </a:solidFill>
              </a:rPr>
              <a:t>Joi</a:t>
            </a:r>
          </a:p>
          <a:p>
            <a:r>
              <a:rPr lang="he-IL" sz="2000" dirty="0">
                <a:solidFill>
                  <a:schemeClr val="bg1"/>
                </a:solidFill>
              </a:rPr>
              <a:t>ניצור קבוע בשם </a:t>
            </a:r>
            <a:r>
              <a:rPr lang="en-US" sz="2000" dirty="0">
                <a:solidFill>
                  <a:schemeClr val="bg1"/>
                </a:solidFill>
              </a:rPr>
              <a:t>loginSchema</a:t>
            </a:r>
            <a:r>
              <a:rPr lang="he-IL" sz="2000" dirty="0">
                <a:solidFill>
                  <a:schemeClr val="bg1"/>
                </a:solidFill>
              </a:rPr>
              <a:t> ונשווה את ערכו לאובייקט עם המפתחות שאנו מעוניינים לשנות באמצעות שדות הטופס והערכים יהיו מטודות של </a:t>
            </a:r>
            <a:r>
              <a:rPr lang="en-US" sz="2000" dirty="0">
                <a:solidFill>
                  <a:schemeClr val="bg1"/>
                </a:solidFill>
              </a:rPr>
              <a:t>Joi</a:t>
            </a:r>
            <a:endParaRPr lang="he-IL" sz="2000" dirty="0">
              <a:solidFill>
                <a:schemeClr val="bg1"/>
              </a:solidFill>
            </a:endParaRPr>
          </a:p>
          <a:p>
            <a:r>
              <a:rPr lang="he-IL" sz="2000" dirty="0">
                <a:solidFill>
                  <a:schemeClr val="bg1"/>
                </a:solidFill>
              </a:rPr>
              <a:t>נייצא את האובייקט מהמודול</a:t>
            </a:r>
            <a:endParaRPr lang="he-IL" sz="1600" dirty="0">
              <a:solidFill>
                <a:schemeClr val="bg1"/>
              </a:solidFill>
            </a:endParaRPr>
          </a:p>
        </p:txBody>
      </p:sp>
      <p:pic>
        <p:nvPicPr>
          <p:cNvPr id="6" name="תמונה 5">
            <a:extLst>
              <a:ext uri="{FF2B5EF4-FFF2-40B4-BE49-F238E27FC236}">
                <a16:creationId xmlns:a16="http://schemas.microsoft.com/office/drawing/2014/main" id="{E819EB01-E352-7B24-9E1D-C769890E59B9}"/>
              </a:ext>
            </a:extLst>
          </p:cNvPr>
          <p:cNvPicPr>
            <a:picLocks noChangeAspect="1"/>
          </p:cNvPicPr>
          <p:nvPr/>
        </p:nvPicPr>
        <p:blipFill>
          <a:blip r:embed="rId4"/>
          <a:stretch>
            <a:fillRect/>
          </a:stretch>
        </p:blipFill>
        <p:spPr>
          <a:xfrm>
            <a:off x="437231" y="1214250"/>
            <a:ext cx="6502883" cy="4429500"/>
          </a:xfrm>
          <a:prstGeom prst="rect">
            <a:avLst/>
          </a:prstGeom>
        </p:spPr>
      </p:pic>
      <p:cxnSp>
        <p:nvCxnSpPr>
          <p:cNvPr id="7" name="מחבר: מרפקי 6">
            <a:extLst>
              <a:ext uri="{FF2B5EF4-FFF2-40B4-BE49-F238E27FC236}">
                <a16:creationId xmlns:a16="http://schemas.microsoft.com/office/drawing/2014/main" id="{6C46441E-3472-8663-EAD2-0B056112210D}"/>
              </a:ext>
            </a:extLst>
          </p:cNvPr>
          <p:cNvCxnSpPr/>
          <p:nvPr/>
        </p:nvCxnSpPr>
        <p:spPr>
          <a:xfrm rot="10800000">
            <a:off x="2769833" y="1793289"/>
            <a:ext cx="6622742" cy="1571348"/>
          </a:xfrm>
          <a:prstGeom prst="bentConnector3">
            <a:avLst>
              <a:gd name="adj1" fmla="val 323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C0416E45-698E-CFC4-8F5C-CD1D3E1A6F67}"/>
              </a:ext>
            </a:extLst>
          </p:cNvPr>
          <p:cNvCxnSpPr/>
          <p:nvPr/>
        </p:nvCxnSpPr>
        <p:spPr>
          <a:xfrm rot="10800000">
            <a:off x="2610035" y="2130642"/>
            <a:ext cx="5204540" cy="1608865"/>
          </a:xfrm>
          <a:prstGeom prst="bentConnector3">
            <a:avLst>
              <a:gd name="adj1" fmla="val 134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373B33E-14AF-A305-B912-3AAA820E43E6}"/>
              </a:ext>
            </a:extLst>
          </p:cNvPr>
          <p:cNvCxnSpPr>
            <a:stCxn id="3" idx="2"/>
          </p:cNvCxnSpPr>
          <p:nvPr/>
        </p:nvCxnSpPr>
        <p:spPr>
          <a:xfrm rot="5400000">
            <a:off x="6331653" y="2077557"/>
            <a:ext cx="202130" cy="6704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92402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438277" y="2006353"/>
            <a:ext cx="3819523"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Initial Form Data</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2578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מידע ראשוני על המפתחות באובייקט שהטופס יצטרך למלא את שדותיהם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8" y="3033457"/>
            <a:ext cx="926055" cy="976567"/>
            <a:chOff x="385766" y="2800350"/>
            <a:chExt cx="1047750" cy="1104900"/>
          </a:xfrm>
        </p:grpSpPr>
        <p:pic>
          <p:nvPicPr>
            <p:cNvPr id="8" name="גרפיקה 7" descr="נייר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07833772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102527"/>
            <a:ext cx="4673038" cy="964267"/>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initialLoginForm.js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6" y="3066794"/>
            <a:ext cx="4673037" cy="172920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err="1">
                <a:solidFill>
                  <a:schemeClr val="bg1"/>
                </a:solidFill>
              </a:rPr>
              <a:t>initialLoginForm</a:t>
            </a:r>
            <a:r>
              <a:rPr lang="he-IL" sz="2000" dirty="0">
                <a:solidFill>
                  <a:schemeClr val="bg1"/>
                </a:solidFill>
              </a:rPr>
              <a:t> שערכו יהיה שווה לאובייקט עם המפתחות שאת ערכיהם נרצה להזין באמצעות הטופס וערכים ריקים</a:t>
            </a:r>
          </a:p>
          <a:p>
            <a:r>
              <a:rPr lang="he-IL" sz="2000" dirty="0">
                <a:solidFill>
                  <a:schemeClr val="bg1"/>
                </a:solidFill>
              </a:rPr>
              <a:t>נייצא את האובייקט שיצרנו מהמודול</a:t>
            </a:r>
            <a:r>
              <a:rPr lang="he-IL" sz="1600" dirty="0">
                <a:solidFill>
                  <a:schemeClr val="bg1"/>
                </a:solidFill>
              </a:rPr>
              <a:t> </a:t>
            </a:r>
            <a:endParaRPr lang="he-IL" sz="2000" dirty="0">
              <a:solidFill>
                <a:schemeClr val="bg1"/>
              </a:solidFill>
            </a:endParaRPr>
          </a:p>
        </p:txBody>
      </p:sp>
      <p:pic>
        <p:nvPicPr>
          <p:cNvPr id="7" name="תמונה 6">
            <a:extLst>
              <a:ext uri="{FF2B5EF4-FFF2-40B4-BE49-F238E27FC236}">
                <a16:creationId xmlns:a16="http://schemas.microsoft.com/office/drawing/2014/main" id="{B9BAF64F-ABFB-60BF-AD61-C67096A0C21F}"/>
              </a:ext>
            </a:extLst>
          </p:cNvPr>
          <p:cNvPicPr>
            <a:picLocks noChangeAspect="1"/>
          </p:cNvPicPr>
          <p:nvPr/>
        </p:nvPicPr>
        <p:blipFill>
          <a:blip r:embed="rId4"/>
          <a:stretch>
            <a:fillRect/>
          </a:stretch>
        </p:blipFill>
        <p:spPr>
          <a:xfrm>
            <a:off x="514012" y="2190684"/>
            <a:ext cx="6354187" cy="2476632"/>
          </a:xfrm>
          <a:prstGeom prst="rect">
            <a:avLst/>
          </a:prstGeom>
        </p:spPr>
      </p:pic>
      <p:cxnSp>
        <p:nvCxnSpPr>
          <p:cNvPr id="6" name="מחבר: מרפקי 5">
            <a:extLst>
              <a:ext uri="{FF2B5EF4-FFF2-40B4-BE49-F238E27FC236}">
                <a16:creationId xmlns:a16="http://schemas.microsoft.com/office/drawing/2014/main" id="{5A974058-AC0C-161C-071E-D9D249D7BB05}"/>
              </a:ext>
            </a:extLst>
          </p:cNvPr>
          <p:cNvCxnSpPr/>
          <p:nvPr/>
        </p:nvCxnSpPr>
        <p:spPr>
          <a:xfrm rot="10800000">
            <a:off x="4669654" y="3066795"/>
            <a:ext cx="3071674" cy="182433"/>
          </a:xfrm>
          <a:prstGeom prst="bentConnector3">
            <a:avLst>
              <a:gd name="adj1" fmla="val 210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C4D554C3-D8BE-E647-DFDC-D76A2661508D}"/>
              </a:ext>
            </a:extLst>
          </p:cNvPr>
          <p:cNvCxnSpPr/>
          <p:nvPr/>
        </p:nvCxnSpPr>
        <p:spPr>
          <a:xfrm flipH="1">
            <a:off x="5317724" y="4483223"/>
            <a:ext cx="2876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8423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438277" y="2006353"/>
            <a:ext cx="3819523"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Axios interceptor</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2578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מידע ראשוני על המפתחות באובייקט שהטופס יצטרך למלא את שדותיהם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8" y="3033457"/>
            <a:ext cx="926055" cy="976567"/>
            <a:chOff x="385766" y="2800350"/>
            <a:chExt cx="1047750" cy="1104900"/>
          </a:xfrm>
        </p:grpSpPr>
        <p:pic>
          <p:nvPicPr>
            <p:cNvPr id="8" name="גרפיקה 7" descr="נייר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351215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useAxios.js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060441"/>
            <a:ext cx="4673037" cy="563332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נוסיף באמצעות מודול זה את הערך של המפתח </a:t>
            </a:r>
            <a:r>
              <a:rPr lang="en-US" sz="2000" dirty="0">
                <a:solidFill>
                  <a:schemeClr val="bg1"/>
                </a:solidFill>
              </a:rPr>
              <a:t>token</a:t>
            </a:r>
            <a:r>
              <a:rPr lang="he-IL" sz="2000" dirty="0">
                <a:solidFill>
                  <a:schemeClr val="bg1"/>
                </a:solidFill>
              </a:rPr>
              <a:t> שיישמר ב – </a:t>
            </a:r>
            <a:r>
              <a:rPr lang="en-US" sz="2000" dirty="0">
                <a:solidFill>
                  <a:schemeClr val="bg1"/>
                </a:solidFill>
              </a:rPr>
              <a:t>localStorage</a:t>
            </a:r>
            <a:r>
              <a:rPr lang="he-IL" sz="2000" dirty="0">
                <a:solidFill>
                  <a:schemeClr val="bg1"/>
                </a:solidFill>
              </a:rPr>
              <a:t> אל כל בקשה שנשלח לשרת במפתח </a:t>
            </a:r>
            <a:r>
              <a:rPr lang="en-US" sz="2000" dirty="0">
                <a:solidFill>
                  <a:schemeClr val="bg1"/>
                </a:solidFill>
              </a:rPr>
              <a:t>headers</a:t>
            </a:r>
            <a:endParaRPr lang="he-IL" sz="2000" dirty="0">
              <a:solidFill>
                <a:schemeClr val="bg1"/>
              </a:solidFill>
            </a:endParaRPr>
          </a:p>
          <a:p>
            <a:r>
              <a:rPr lang="he-IL" sz="2000" dirty="0">
                <a:solidFill>
                  <a:schemeClr val="bg1"/>
                </a:solidFill>
              </a:rPr>
              <a:t>נייבא את </a:t>
            </a:r>
            <a:r>
              <a:rPr lang="en-US" sz="2000" dirty="0">
                <a:solidFill>
                  <a:schemeClr val="bg1"/>
                </a:solidFill>
              </a:rPr>
              <a:t>useUser</a:t>
            </a:r>
            <a:r>
              <a:rPr lang="he-IL" sz="2000" dirty="0">
                <a:solidFill>
                  <a:schemeClr val="bg1"/>
                </a:solidFill>
              </a:rPr>
              <a:t> </a:t>
            </a:r>
          </a:p>
          <a:p>
            <a:r>
              <a:rPr lang="he-IL" sz="2000" dirty="0">
                <a:solidFill>
                  <a:schemeClr val="bg1"/>
                </a:solidFill>
              </a:rPr>
              <a:t>נחלץ מהפעלת הפונקציה </a:t>
            </a:r>
            <a:r>
              <a:rPr lang="en-US" sz="2000" dirty="0">
                <a:solidFill>
                  <a:schemeClr val="bg1"/>
                </a:solidFill>
              </a:rPr>
              <a:t>useUser</a:t>
            </a:r>
            <a:r>
              <a:rPr lang="he-IL" sz="2000" dirty="0">
                <a:solidFill>
                  <a:schemeClr val="bg1"/>
                </a:solidFill>
              </a:rPr>
              <a:t> את המפתח </a:t>
            </a:r>
            <a:r>
              <a:rPr lang="en-US" sz="2000" dirty="0">
                <a:solidFill>
                  <a:schemeClr val="bg1"/>
                </a:solidFill>
              </a:rPr>
              <a:t>token</a:t>
            </a:r>
            <a:endParaRPr lang="he-IL" sz="2000" dirty="0">
              <a:solidFill>
                <a:schemeClr val="bg1"/>
              </a:solidFill>
            </a:endParaRPr>
          </a:p>
          <a:p>
            <a:r>
              <a:rPr lang="he-IL" sz="2000" dirty="0">
                <a:solidFill>
                  <a:schemeClr val="bg1"/>
                </a:solidFill>
              </a:rPr>
              <a:t>ניצור מפתח בתוך אובייקט הבקשה בשם </a:t>
            </a:r>
          </a:p>
          <a:p>
            <a:pPr marL="0" indent="0">
              <a:buNone/>
            </a:pPr>
            <a:r>
              <a:rPr lang="en-US" sz="2000" dirty="0">
                <a:solidFill>
                  <a:schemeClr val="bg1"/>
                </a:solidFill>
              </a:rPr>
              <a:t>x-auth-token</a:t>
            </a:r>
            <a:r>
              <a:rPr lang="he-IL" sz="2000" dirty="0">
                <a:solidFill>
                  <a:schemeClr val="bg1"/>
                </a:solidFill>
              </a:rPr>
              <a:t> באמצעות מטודה המתאימה ונשווה את הערך שלו ל – </a:t>
            </a:r>
            <a:r>
              <a:rPr lang="en-US" sz="2000" dirty="0">
                <a:solidFill>
                  <a:schemeClr val="bg1"/>
                </a:solidFill>
              </a:rPr>
              <a:t>token</a:t>
            </a:r>
            <a:r>
              <a:rPr lang="he-IL" sz="2000" dirty="0">
                <a:solidFill>
                  <a:schemeClr val="bg1"/>
                </a:solidFill>
              </a:rPr>
              <a:t> שחילצנו מהפעלת מטודת </a:t>
            </a:r>
            <a:r>
              <a:rPr lang="en-US" sz="2000" dirty="0">
                <a:solidFill>
                  <a:schemeClr val="bg1"/>
                </a:solidFill>
              </a:rPr>
              <a:t>useUser</a:t>
            </a:r>
            <a:endParaRPr lang="he-IL" sz="2000" dirty="0">
              <a:solidFill>
                <a:schemeClr val="bg1"/>
              </a:solidFill>
            </a:endParaRPr>
          </a:p>
          <a:p>
            <a:r>
              <a:rPr lang="he-IL" sz="2000" dirty="0">
                <a:solidFill>
                  <a:schemeClr val="bg1"/>
                </a:solidFill>
              </a:rPr>
              <a:t>ניירט את הבקשות לשרת באמצעות </a:t>
            </a:r>
            <a:r>
              <a:rPr lang="en-US" sz="2000" dirty="0" err="1">
                <a:solidFill>
                  <a:schemeClr val="bg1"/>
                </a:solidFill>
              </a:rPr>
              <a:t>axios.interceptors</a:t>
            </a:r>
            <a:r>
              <a:rPr lang="he-IL" sz="2000" dirty="0">
                <a:solidFill>
                  <a:schemeClr val="bg1"/>
                </a:solidFill>
              </a:rPr>
              <a:t> כך שנוכל להוסיף לאובייקט הבקשה את המפתח שיצרנו </a:t>
            </a:r>
          </a:p>
          <a:p>
            <a:r>
              <a:rPr lang="he-IL" sz="2000" dirty="0">
                <a:solidFill>
                  <a:schemeClr val="bg1"/>
                </a:solidFill>
              </a:rPr>
              <a:t>ונעביר אותו הלאה לשרת באמצעות </a:t>
            </a:r>
            <a:r>
              <a:rPr lang="en-US" sz="2000" dirty="0">
                <a:solidFill>
                  <a:schemeClr val="bg1"/>
                </a:solidFill>
              </a:rPr>
              <a:t>Promise.resolve</a:t>
            </a:r>
            <a:endParaRPr lang="he-IL" sz="1600" dirty="0">
              <a:solidFill>
                <a:schemeClr val="bg1"/>
              </a:solidFill>
            </a:endParaRPr>
          </a:p>
        </p:txBody>
      </p:sp>
      <p:pic>
        <p:nvPicPr>
          <p:cNvPr id="6" name="תמונה 5">
            <a:extLst>
              <a:ext uri="{FF2B5EF4-FFF2-40B4-BE49-F238E27FC236}">
                <a16:creationId xmlns:a16="http://schemas.microsoft.com/office/drawing/2014/main" id="{B470815A-5C50-BA15-EC0B-264A780D9FB1}"/>
              </a:ext>
            </a:extLst>
          </p:cNvPr>
          <p:cNvPicPr>
            <a:picLocks noChangeAspect="1"/>
          </p:cNvPicPr>
          <p:nvPr/>
        </p:nvPicPr>
        <p:blipFill>
          <a:blip r:embed="rId4"/>
          <a:stretch>
            <a:fillRect/>
          </a:stretch>
        </p:blipFill>
        <p:spPr>
          <a:xfrm>
            <a:off x="337610" y="655201"/>
            <a:ext cx="6706165" cy="5547597"/>
          </a:xfrm>
          <a:prstGeom prst="rect">
            <a:avLst/>
          </a:prstGeom>
        </p:spPr>
      </p:pic>
      <p:cxnSp>
        <p:nvCxnSpPr>
          <p:cNvPr id="7" name="מחבר: מרפקי 6">
            <a:extLst>
              <a:ext uri="{FF2B5EF4-FFF2-40B4-BE49-F238E27FC236}">
                <a16:creationId xmlns:a16="http://schemas.microsoft.com/office/drawing/2014/main" id="{F60DC43B-5B0D-8E92-00A8-B9E885B72AAA}"/>
              </a:ext>
            </a:extLst>
          </p:cNvPr>
          <p:cNvCxnSpPr/>
          <p:nvPr/>
        </p:nvCxnSpPr>
        <p:spPr>
          <a:xfrm rot="10800000">
            <a:off x="5548544" y="1811046"/>
            <a:ext cx="4287914" cy="39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a:extLst>
              <a:ext uri="{FF2B5EF4-FFF2-40B4-BE49-F238E27FC236}">
                <a16:creationId xmlns:a16="http://schemas.microsoft.com/office/drawing/2014/main" id="{16ACA938-1D18-F524-ACEE-4E31E4EA35FA}"/>
              </a:ext>
            </a:extLst>
          </p:cNvPr>
          <p:cNvCxnSpPr/>
          <p:nvPr/>
        </p:nvCxnSpPr>
        <p:spPr>
          <a:xfrm flipH="1">
            <a:off x="3426781" y="2627790"/>
            <a:ext cx="4625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1245BAAA-72F7-DCA5-0698-24BDC10C0886}"/>
              </a:ext>
            </a:extLst>
          </p:cNvPr>
          <p:cNvCxnSpPr/>
          <p:nvPr/>
        </p:nvCxnSpPr>
        <p:spPr>
          <a:xfrm rot="10800000">
            <a:off x="5548545" y="3187083"/>
            <a:ext cx="2237173" cy="79900"/>
          </a:xfrm>
          <a:prstGeom prst="bentConnector3">
            <a:avLst>
              <a:gd name="adj1" fmla="val 265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BDF2D755-C3B1-9E16-0988-4DBBDCBDD59E}"/>
              </a:ext>
            </a:extLst>
          </p:cNvPr>
          <p:cNvCxnSpPr/>
          <p:nvPr/>
        </p:nvCxnSpPr>
        <p:spPr>
          <a:xfrm rot="10800000">
            <a:off x="4616389" y="3568823"/>
            <a:ext cx="3693111" cy="1083076"/>
          </a:xfrm>
          <a:prstGeom prst="bentConnector3">
            <a:avLst>
              <a:gd name="adj1" fmla="val 281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A5DD3CF0-5C61-67C7-BA4F-C2F8D9244BA1}"/>
              </a:ext>
            </a:extLst>
          </p:cNvPr>
          <p:cNvCxnSpPr/>
          <p:nvPr/>
        </p:nvCxnSpPr>
        <p:spPr>
          <a:xfrm rot="10800000">
            <a:off x="3879543" y="3755254"/>
            <a:ext cx="4474345" cy="1846556"/>
          </a:xfrm>
          <a:prstGeom prst="bentConnector3">
            <a:avLst>
              <a:gd name="adj1" fmla="val 2738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790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792483"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LoginPage.jsx</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115050"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דף התחברות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סימון תג 1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563203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0"/>
            <a:ext cx="4673038" cy="773838"/>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LoginPage.jsx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773838"/>
            <a:ext cx="4673037" cy="608416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כל המשתנים המופעים הקומפוננטות והפונקציות שאנו זקוקים להם לצורך הלוגיקה בקומפוננט</a:t>
            </a:r>
          </a:p>
          <a:p>
            <a:r>
              <a:rPr lang="he-IL" sz="2000" dirty="0">
                <a:solidFill>
                  <a:schemeClr val="bg1"/>
                </a:solidFill>
              </a:rPr>
              <a:t>ניצור קומפוננט בשם </a:t>
            </a:r>
            <a:r>
              <a:rPr lang="en-US" sz="2000" dirty="0" err="1">
                <a:solidFill>
                  <a:schemeClr val="bg1"/>
                </a:solidFill>
              </a:rPr>
              <a:t>LoginPage</a:t>
            </a:r>
            <a:r>
              <a:rPr lang="he-IL" sz="2000" dirty="0">
                <a:solidFill>
                  <a:schemeClr val="bg1"/>
                </a:solidFill>
              </a:rPr>
              <a:t> </a:t>
            </a:r>
          </a:p>
          <a:p>
            <a:pPr lvl="1"/>
            <a:r>
              <a:rPr lang="he-IL" sz="1800" dirty="0">
                <a:solidFill>
                  <a:schemeClr val="bg1"/>
                </a:solidFill>
              </a:rPr>
              <a:t>נחלץ את המשתנה הדינאמי </a:t>
            </a:r>
            <a:r>
              <a:rPr lang="en-US" sz="1800" dirty="0">
                <a:solidFill>
                  <a:schemeClr val="bg1"/>
                </a:solidFill>
              </a:rPr>
              <a:t>user</a:t>
            </a:r>
            <a:r>
              <a:rPr lang="he-IL" sz="1800" dirty="0">
                <a:solidFill>
                  <a:schemeClr val="bg1"/>
                </a:solidFill>
              </a:rPr>
              <a:t> מתוך הפעלת מטודת </a:t>
            </a:r>
            <a:r>
              <a:rPr lang="en-US" sz="1800" dirty="0">
                <a:solidFill>
                  <a:schemeClr val="bg1"/>
                </a:solidFill>
              </a:rPr>
              <a:t>useUser</a:t>
            </a:r>
          </a:p>
          <a:p>
            <a:pPr lvl="1"/>
            <a:r>
              <a:rPr lang="he-IL" sz="1800" dirty="0">
                <a:solidFill>
                  <a:schemeClr val="bg1"/>
                </a:solidFill>
              </a:rPr>
              <a:t>נחלץ את המטודה </a:t>
            </a:r>
            <a:r>
              <a:rPr lang="en-US" sz="1800" dirty="0">
                <a:solidFill>
                  <a:schemeClr val="bg1"/>
                </a:solidFill>
              </a:rPr>
              <a:t>handleLogin</a:t>
            </a:r>
            <a:r>
              <a:rPr lang="he-IL" sz="1800" dirty="0">
                <a:solidFill>
                  <a:schemeClr val="bg1"/>
                </a:solidFill>
              </a:rPr>
              <a:t> מתוך הפעלת מטודת </a:t>
            </a:r>
            <a:r>
              <a:rPr lang="en-US" sz="1800" dirty="0">
                <a:solidFill>
                  <a:schemeClr val="bg1"/>
                </a:solidFill>
              </a:rPr>
              <a:t>useUsers</a:t>
            </a:r>
            <a:endParaRPr lang="he-IL" sz="1800" dirty="0">
              <a:solidFill>
                <a:schemeClr val="bg1"/>
              </a:solidFill>
            </a:endParaRPr>
          </a:p>
          <a:p>
            <a:pPr lvl="1"/>
            <a:r>
              <a:rPr lang="he-IL" sz="1600" dirty="0">
                <a:solidFill>
                  <a:schemeClr val="bg1"/>
                </a:solidFill>
              </a:rPr>
              <a:t>נחלץ את המפתחות </a:t>
            </a:r>
            <a:r>
              <a:rPr lang="en-US" sz="1600" dirty="0">
                <a:solidFill>
                  <a:schemeClr val="bg1"/>
                </a:solidFill>
              </a:rPr>
              <a:t>value</a:t>
            </a:r>
            <a:r>
              <a:rPr lang="he-IL" sz="1600" dirty="0">
                <a:solidFill>
                  <a:schemeClr val="bg1"/>
                </a:solidFill>
              </a:rPr>
              <a:t> ואת אובייקט </a:t>
            </a:r>
            <a:r>
              <a:rPr lang="en-US" sz="1600" dirty="0">
                <a:solidFill>
                  <a:schemeClr val="bg1"/>
                </a:solidFill>
              </a:rPr>
              <a:t>rest</a:t>
            </a:r>
            <a:r>
              <a:rPr lang="he-IL" sz="1600" dirty="0">
                <a:solidFill>
                  <a:schemeClr val="bg1"/>
                </a:solidFill>
              </a:rPr>
              <a:t> מתוך הפעלת מטודת </a:t>
            </a:r>
            <a:r>
              <a:rPr lang="en-US" sz="1600" dirty="0">
                <a:solidFill>
                  <a:schemeClr val="bg1"/>
                </a:solidFill>
              </a:rPr>
              <a:t>useForm</a:t>
            </a:r>
            <a:r>
              <a:rPr lang="he-IL" sz="1600" dirty="0">
                <a:solidFill>
                  <a:schemeClr val="bg1"/>
                </a:solidFill>
              </a:rPr>
              <a:t> אליה נעביר בארגומנטים את:</a:t>
            </a:r>
          </a:p>
          <a:p>
            <a:pPr lvl="2"/>
            <a:r>
              <a:rPr lang="he-IL" sz="1600" dirty="0">
                <a:solidFill>
                  <a:schemeClr val="bg1"/>
                </a:solidFill>
              </a:rPr>
              <a:t> </a:t>
            </a:r>
            <a:r>
              <a:rPr lang="en-US" sz="1600" dirty="0" err="1">
                <a:solidFill>
                  <a:schemeClr val="bg1"/>
                </a:solidFill>
              </a:rPr>
              <a:t>initialLoginForm</a:t>
            </a:r>
            <a:r>
              <a:rPr lang="he-IL" sz="1600" dirty="0">
                <a:solidFill>
                  <a:schemeClr val="bg1"/>
                </a:solidFill>
              </a:rPr>
              <a:t> – שאת הערכים של המפתחות שלו נעדכן באמצעות הטופס</a:t>
            </a:r>
          </a:p>
          <a:p>
            <a:pPr lvl="2"/>
            <a:r>
              <a:rPr lang="en-US" sz="1600" dirty="0">
                <a:solidFill>
                  <a:schemeClr val="bg1"/>
                </a:solidFill>
              </a:rPr>
              <a:t>loginSchema</a:t>
            </a:r>
            <a:r>
              <a:rPr lang="he-IL" sz="1600" dirty="0">
                <a:solidFill>
                  <a:schemeClr val="bg1"/>
                </a:solidFill>
              </a:rPr>
              <a:t> – אובייקט שיעזור לנו בוולידציות על הנתונים שיוכנסו לשדות הטופס</a:t>
            </a:r>
          </a:p>
          <a:p>
            <a:pPr lvl="2"/>
            <a:r>
              <a:rPr lang="en-US" sz="1600" dirty="0">
                <a:solidFill>
                  <a:schemeClr val="bg1"/>
                </a:solidFill>
              </a:rPr>
              <a:t>handleLogin</a:t>
            </a:r>
            <a:r>
              <a:rPr lang="he-IL" sz="1600" dirty="0">
                <a:solidFill>
                  <a:schemeClr val="bg1"/>
                </a:solidFill>
              </a:rPr>
              <a:t> – הפונקציה שמטודת </a:t>
            </a:r>
            <a:r>
              <a:rPr lang="en-US" sz="1600" dirty="0">
                <a:solidFill>
                  <a:schemeClr val="bg1"/>
                </a:solidFill>
              </a:rPr>
              <a:t>useForm</a:t>
            </a:r>
            <a:r>
              <a:rPr lang="he-IL" sz="1600" dirty="0">
                <a:solidFill>
                  <a:schemeClr val="bg1"/>
                </a:solidFill>
              </a:rPr>
              <a:t> תפעיל כשאירוע </a:t>
            </a:r>
            <a:r>
              <a:rPr lang="en-US" sz="1600" dirty="0">
                <a:solidFill>
                  <a:schemeClr val="bg1"/>
                </a:solidFill>
              </a:rPr>
              <a:t>onSubmit</a:t>
            </a:r>
            <a:r>
              <a:rPr lang="he-IL" sz="1600" dirty="0">
                <a:solidFill>
                  <a:schemeClr val="bg1"/>
                </a:solidFill>
              </a:rPr>
              <a:t> ייקרה</a:t>
            </a:r>
          </a:p>
          <a:p>
            <a:pPr lvl="1"/>
            <a:r>
              <a:rPr lang="he-IL" sz="1600" dirty="0">
                <a:solidFill>
                  <a:schemeClr val="bg1"/>
                </a:solidFill>
              </a:rPr>
              <a:t>נתנה ואם יש ערך למפתח הדינאמי </a:t>
            </a:r>
            <a:r>
              <a:rPr lang="en-US" sz="1600" dirty="0">
                <a:solidFill>
                  <a:schemeClr val="bg1"/>
                </a:solidFill>
              </a:rPr>
              <a:t>user</a:t>
            </a:r>
            <a:r>
              <a:rPr lang="he-IL" sz="1600" dirty="0">
                <a:solidFill>
                  <a:schemeClr val="bg1"/>
                </a:solidFill>
              </a:rPr>
              <a:t> שייבאנו מוך ה – </a:t>
            </a:r>
            <a:r>
              <a:rPr lang="en-US" sz="1600" dirty="0">
                <a:solidFill>
                  <a:schemeClr val="bg1"/>
                </a:solidFill>
              </a:rPr>
              <a:t>UserProvider</a:t>
            </a:r>
            <a:r>
              <a:rPr lang="he-IL" sz="1600" dirty="0">
                <a:solidFill>
                  <a:schemeClr val="bg1"/>
                </a:solidFill>
              </a:rPr>
              <a:t> (כלומר המשתמש מחובר כבר) נעביר אותו לדף הכרטיסים באמצעות הקומפוננט </a:t>
            </a:r>
            <a:r>
              <a:rPr lang="en-US" sz="1600" dirty="0">
                <a:solidFill>
                  <a:schemeClr val="bg1"/>
                </a:solidFill>
              </a:rPr>
              <a:t>Navigate</a:t>
            </a:r>
            <a:r>
              <a:rPr lang="he-IL" sz="1600" dirty="0">
                <a:solidFill>
                  <a:schemeClr val="bg1"/>
                </a:solidFill>
              </a:rPr>
              <a:t> של </a:t>
            </a:r>
            <a:r>
              <a:rPr lang="en-US" sz="1600" dirty="0">
                <a:solidFill>
                  <a:schemeClr val="bg1"/>
                </a:solidFill>
              </a:rPr>
              <a:t>react-router-dom</a:t>
            </a:r>
            <a:r>
              <a:rPr lang="he-IL" sz="1600" dirty="0">
                <a:solidFill>
                  <a:schemeClr val="bg1"/>
                </a:solidFill>
              </a:rPr>
              <a:t> </a:t>
            </a:r>
          </a:p>
        </p:txBody>
      </p:sp>
      <p:pic>
        <p:nvPicPr>
          <p:cNvPr id="6" name="תמונה 5">
            <a:extLst>
              <a:ext uri="{FF2B5EF4-FFF2-40B4-BE49-F238E27FC236}">
                <a16:creationId xmlns:a16="http://schemas.microsoft.com/office/drawing/2014/main" id="{761EEC29-2B0A-BF26-42E1-354EC09ADC3E}"/>
              </a:ext>
            </a:extLst>
          </p:cNvPr>
          <p:cNvPicPr>
            <a:picLocks noChangeAspect="1"/>
          </p:cNvPicPr>
          <p:nvPr/>
        </p:nvPicPr>
        <p:blipFill>
          <a:blip r:embed="rId4"/>
          <a:stretch>
            <a:fillRect/>
          </a:stretch>
        </p:blipFill>
        <p:spPr>
          <a:xfrm>
            <a:off x="605219" y="1005109"/>
            <a:ext cx="6166906" cy="4847782"/>
          </a:xfrm>
          <a:prstGeom prst="rect">
            <a:avLst/>
          </a:prstGeom>
        </p:spPr>
      </p:pic>
      <p:cxnSp>
        <p:nvCxnSpPr>
          <p:cNvPr id="14" name="מחבר: מרפקי 13">
            <a:extLst>
              <a:ext uri="{FF2B5EF4-FFF2-40B4-BE49-F238E27FC236}">
                <a16:creationId xmlns:a16="http://schemas.microsoft.com/office/drawing/2014/main" id="{838F3CC1-6299-28A3-FE23-7D2949A7C5D0}"/>
              </a:ext>
            </a:extLst>
          </p:cNvPr>
          <p:cNvCxnSpPr>
            <a:cxnSpLocks/>
          </p:cNvCxnSpPr>
          <p:nvPr/>
        </p:nvCxnSpPr>
        <p:spPr>
          <a:xfrm rot="10800000" flipV="1">
            <a:off x="3160450" y="1873185"/>
            <a:ext cx="5495280" cy="2015233"/>
          </a:xfrm>
          <a:prstGeom prst="bentConnector3">
            <a:avLst>
              <a:gd name="adj1" fmla="val 323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BD469206-C01D-2D2F-0C0C-49CA052C26A2}"/>
              </a:ext>
            </a:extLst>
          </p:cNvPr>
          <p:cNvCxnSpPr>
            <a:cxnSpLocks/>
          </p:cNvCxnSpPr>
          <p:nvPr/>
        </p:nvCxnSpPr>
        <p:spPr>
          <a:xfrm rot="10800000" flipV="1">
            <a:off x="3435660" y="2210538"/>
            <a:ext cx="4429956" cy="1819923"/>
          </a:xfrm>
          <a:prstGeom prst="bentConnector3">
            <a:avLst>
              <a:gd name="adj1" fmla="val 195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6B1A2458-E0A1-0ECA-8CE0-3EA53B032F9A}"/>
              </a:ext>
            </a:extLst>
          </p:cNvPr>
          <p:cNvCxnSpPr/>
          <p:nvPr/>
        </p:nvCxnSpPr>
        <p:spPr>
          <a:xfrm rot="10800000" flipV="1">
            <a:off x="4110361" y="2769832"/>
            <a:ext cx="3872202" cy="1455939"/>
          </a:xfrm>
          <a:prstGeom prst="bentConnector3">
            <a:avLst>
              <a:gd name="adj1" fmla="val 21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F83C7274-D390-5976-F3AB-3515B4D5A96B}"/>
              </a:ext>
            </a:extLst>
          </p:cNvPr>
          <p:cNvCxnSpPr/>
          <p:nvPr/>
        </p:nvCxnSpPr>
        <p:spPr>
          <a:xfrm rot="10800000" flipV="1">
            <a:off x="4110360" y="3302492"/>
            <a:ext cx="3755257" cy="1287263"/>
          </a:xfrm>
          <a:prstGeom prst="bentConnector3">
            <a:avLst>
              <a:gd name="adj1" fmla="val 161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חץ ישר 30">
            <a:extLst>
              <a:ext uri="{FF2B5EF4-FFF2-40B4-BE49-F238E27FC236}">
                <a16:creationId xmlns:a16="http://schemas.microsoft.com/office/drawing/2014/main" id="{D38DB8F3-54CB-B5DE-9507-58604A58D29B}"/>
              </a:ext>
            </a:extLst>
          </p:cNvPr>
          <p:cNvCxnSpPr/>
          <p:nvPr/>
        </p:nvCxnSpPr>
        <p:spPr>
          <a:xfrm flipH="1">
            <a:off x="5841507" y="5761602"/>
            <a:ext cx="16778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28505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279667"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353175" y="78420"/>
            <a:ext cx="5768228" cy="649549"/>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return</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353175" y="727968"/>
            <a:ext cx="5768228" cy="6205491"/>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בחלק זה ניצור את הטופס שבעזרתו נשנה את הערכים של המפתחות באובייקט </a:t>
            </a:r>
            <a:r>
              <a:rPr lang="en-US" sz="2000" dirty="0" err="1">
                <a:solidFill>
                  <a:schemeClr val="bg1"/>
                </a:solidFill>
              </a:rPr>
              <a:t>initialLoginForm</a:t>
            </a:r>
            <a:endParaRPr lang="he-IL" sz="2000" dirty="0">
              <a:solidFill>
                <a:schemeClr val="bg1"/>
              </a:solidFill>
            </a:endParaRPr>
          </a:p>
          <a:p>
            <a:r>
              <a:rPr lang="he-IL" sz="2000" dirty="0">
                <a:solidFill>
                  <a:schemeClr val="bg1"/>
                </a:solidFill>
              </a:rPr>
              <a:t>נעטוף את הטופס בקומפוננט </a:t>
            </a:r>
            <a:r>
              <a:rPr lang="en-US" sz="2000" dirty="0">
                <a:solidFill>
                  <a:schemeClr val="bg1"/>
                </a:solidFill>
              </a:rPr>
              <a:t>Container</a:t>
            </a:r>
            <a:r>
              <a:rPr lang="he-IL" sz="2000" dirty="0">
                <a:solidFill>
                  <a:schemeClr val="bg1"/>
                </a:solidFill>
              </a:rPr>
              <a:t> של </a:t>
            </a:r>
            <a:r>
              <a:rPr lang="en-US" sz="2000" dirty="0">
                <a:solidFill>
                  <a:schemeClr val="bg1"/>
                </a:solidFill>
              </a:rPr>
              <a:t>MUI</a:t>
            </a:r>
            <a:r>
              <a:rPr lang="he-IL" sz="2000" dirty="0">
                <a:solidFill>
                  <a:schemeClr val="bg1"/>
                </a:solidFill>
              </a:rPr>
              <a:t> ונמרכז אותו</a:t>
            </a:r>
          </a:p>
          <a:p>
            <a:r>
              <a:rPr lang="he-IL" sz="2000" dirty="0">
                <a:solidFill>
                  <a:schemeClr val="bg1"/>
                </a:solidFill>
              </a:rPr>
              <a:t>נציב את הקומפוננט </a:t>
            </a:r>
            <a:r>
              <a:rPr lang="en-US" sz="2000" dirty="0">
                <a:solidFill>
                  <a:schemeClr val="bg1"/>
                </a:solidFill>
              </a:rPr>
              <a:t>Form</a:t>
            </a:r>
            <a:r>
              <a:rPr lang="he-IL" sz="2000" dirty="0">
                <a:solidFill>
                  <a:schemeClr val="bg1"/>
                </a:solidFill>
              </a:rPr>
              <a:t> שיצרנו ונעביר לה את המאפיינים:</a:t>
            </a:r>
          </a:p>
          <a:p>
            <a:pPr lvl="1"/>
            <a:r>
              <a:rPr lang="en-US" sz="1600" dirty="0">
                <a:solidFill>
                  <a:schemeClr val="bg1"/>
                </a:solidFill>
              </a:rPr>
              <a:t>onSubmit</a:t>
            </a:r>
            <a:r>
              <a:rPr lang="he-IL" sz="1600" dirty="0">
                <a:solidFill>
                  <a:schemeClr val="bg1"/>
                </a:solidFill>
              </a:rPr>
              <a:t> – נעביר את מטודת </a:t>
            </a:r>
            <a:r>
              <a:rPr lang="en-US" sz="1600" dirty="0">
                <a:solidFill>
                  <a:schemeClr val="bg1"/>
                </a:solidFill>
              </a:rPr>
              <a:t>onSubmit</a:t>
            </a:r>
            <a:r>
              <a:rPr lang="he-IL" sz="1600" dirty="0">
                <a:solidFill>
                  <a:schemeClr val="bg1"/>
                </a:solidFill>
              </a:rPr>
              <a:t> מתוך אובייקט </a:t>
            </a:r>
            <a:r>
              <a:rPr lang="en-US" sz="1600" dirty="0">
                <a:solidFill>
                  <a:schemeClr val="bg1"/>
                </a:solidFill>
              </a:rPr>
              <a:t>rest</a:t>
            </a:r>
            <a:r>
              <a:rPr lang="he-IL" sz="1600" dirty="0">
                <a:solidFill>
                  <a:schemeClr val="bg1"/>
                </a:solidFill>
              </a:rPr>
              <a:t> שחילצנו ממטודת </a:t>
            </a:r>
            <a:r>
              <a:rPr lang="en-US" sz="1600" dirty="0">
                <a:solidFill>
                  <a:schemeClr val="bg1"/>
                </a:solidFill>
              </a:rPr>
              <a:t>useForm</a:t>
            </a:r>
          </a:p>
          <a:p>
            <a:pPr lvl="1"/>
            <a:r>
              <a:rPr lang="en-US" sz="1600" dirty="0">
                <a:solidFill>
                  <a:schemeClr val="bg1"/>
                </a:solidFill>
              </a:rPr>
              <a:t>onReset</a:t>
            </a:r>
            <a:r>
              <a:rPr lang="he-IL" sz="1600" dirty="0">
                <a:solidFill>
                  <a:schemeClr val="bg1"/>
                </a:solidFill>
              </a:rPr>
              <a:t> – מטודה שתאפס את שדות הטופס</a:t>
            </a:r>
          </a:p>
          <a:p>
            <a:pPr lvl="1"/>
            <a:r>
              <a:rPr lang="en-US" sz="1600" dirty="0">
                <a:solidFill>
                  <a:schemeClr val="bg1"/>
                </a:solidFill>
              </a:rPr>
              <a:t>errors</a:t>
            </a:r>
            <a:r>
              <a:rPr lang="he-IL" sz="1600" dirty="0">
                <a:solidFill>
                  <a:schemeClr val="bg1"/>
                </a:solidFill>
              </a:rPr>
              <a:t> - האובייקט שאחראי להודעות השגיאה שגם אותו חילצנו ממטודת </a:t>
            </a:r>
            <a:r>
              <a:rPr lang="en-US" sz="1600" dirty="0">
                <a:solidFill>
                  <a:schemeClr val="bg1"/>
                </a:solidFill>
              </a:rPr>
              <a:t>useForm</a:t>
            </a:r>
            <a:r>
              <a:rPr lang="he-IL" sz="1600" dirty="0">
                <a:solidFill>
                  <a:schemeClr val="bg1"/>
                </a:solidFill>
              </a:rPr>
              <a:t> בתוך המשתנה </a:t>
            </a:r>
            <a:r>
              <a:rPr lang="en-US" sz="1600" dirty="0">
                <a:solidFill>
                  <a:schemeClr val="bg1"/>
                </a:solidFill>
              </a:rPr>
              <a:t>value</a:t>
            </a:r>
          </a:p>
          <a:p>
            <a:pPr lvl="1"/>
            <a:r>
              <a:rPr lang="en-US" sz="1600" dirty="0">
                <a:solidFill>
                  <a:schemeClr val="bg1"/>
                </a:solidFill>
              </a:rPr>
              <a:t>onChange</a:t>
            </a:r>
            <a:r>
              <a:rPr lang="he-IL" sz="1600" dirty="0">
                <a:solidFill>
                  <a:schemeClr val="bg1"/>
                </a:solidFill>
              </a:rPr>
              <a:t> – המטודה שתופעל כאשר יהיה שינוי באחד </a:t>
            </a:r>
            <a:r>
              <a:rPr lang="he-IL" sz="1600" dirty="0" err="1">
                <a:solidFill>
                  <a:schemeClr val="bg1"/>
                </a:solidFill>
              </a:rPr>
              <a:t>מקומפוננטות</a:t>
            </a:r>
            <a:r>
              <a:rPr lang="he-IL" sz="1600" dirty="0">
                <a:solidFill>
                  <a:schemeClr val="bg1"/>
                </a:solidFill>
              </a:rPr>
              <a:t> ה – </a:t>
            </a:r>
            <a:r>
              <a:rPr lang="en-US" sz="1600" dirty="0">
                <a:solidFill>
                  <a:schemeClr val="bg1"/>
                </a:solidFill>
              </a:rPr>
              <a:t>Input</a:t>
            </a:r>
            <a:r>
              <a:rPr lang="he-IL" sz="1600" dirty="0">
                <a:solidFill>
                  <a:schemeClr val="bg1"/>
                </a:solidFill>
              </a:rPr>
              <a:t> שיצרנו והצבנו בתוך הטופס והיא תפעיל את מטודת </a:t>
            </a:r>
            <a:r>
              <a:rPr lang="en-US" sz="1600" dirty="0">
                <a:solidFill>
                  <a:schemeClr val="bg1"/>
                </a:solidFill>
              </a:rPr>
              <a:t>validateForm</a:t>
            </a:r>
            <a:r>
              <a:rPr lang="he-IL" sz="1600" dirty="0">
                <a:solidFill>
                  <a:schemeClr val="bg1"/>
                </a:solidFill>
              </a:rPr>
              <a:t> שאחראית על שחרור כפתור </a:t>
            </a:r>
            <a:r>
              <a:rPr lang="en-US" sz="1600" dirty="0">
                <a:solidFill>
                  <a:schemeClr val="bg1"/>
                </a:solidFill>
              </a:rPr>
              <a:t>submit</a:t>
            </a:r>
            <a:endParaRPr lang="he-IL" sz="1600" dirty="0">
              <a:solidFill>
                <a:schemeClr val="bg1"/>
              </a:solidFill>
            </a:endParaRPr>
          </a:p>
          <a:p>
            <a:pPr lvl="1"/>
            <a:r>
              <a:rPr lang="en-US" sz="1600" dirty="0">
                <a:solidFill>
                  <a:schemeClr val="bg1"/>
                </a:solidFill>
              </a:rPr>
              <a:t>styles</a:t>
            </a:r>
            <a:r>
              <a:rPr lang="he-IL" sz="1600" dirty="0">
                <a:solidFill>
                  <a:schemeClr val="bg1"/>
                </a:solidFill>
              </a:rPr>
              <a:t> – נקבע רוחב מקסימלי לטופס</a:t>
            </a:r>
          </a:p>
          <a:p>
            <a:pPr lvl="1"/>
            <a:r>
              <a:rPr lang="en-US" sz="1600" dirty="0">
                <a:solidFill>
                  <a:schemeClr val="bg1"/>
                </a:solidFill>
              </a:rPr>
              <a:t>title</a:t>
            </a:r>
            <a:r>
              <a:rPr lang="he-IL" sz="1600" dirty="0">
                <a:solidFill>
                  <a:schemeClr val="bg1"/>
                </a:solidFill>
              </a:rPr>
              <a:t> – נקבע את כותרת הטופס</a:t>
            </a:r>
          </a:p>
          <a:p>
            <a:r>
              <a:rPr lang="he-IL" sz="2000" dirty="0">
                <a:solidFill>
                  <a:schemeClr val="bg1"/>
                </a:solidFill>
              </a:rPr>
              <a:t>נציב את הקומפוננט </a:t>
            </a:r>
            <a:r>
              <a:rPr lang="en-US" sz="2000" dirty="0">
                <a:solidFill>
                  <a:schemeClr val="bg1"/>
                </a:solidFill>
              </a:rPr>
              <a:t>Input</a:t>
            </a:r>
            <a:r>
              <a:rPr lang="he-IL" sz="2000" dirty="0">
                <a:solidFill>
                  <a:schemeClr val="bg1"/>
                </a:solidFill>
              </a:rPr>
              <a:t> שיצרנו כאשר באמצעות המאפיינים שלהם נקבע את שמם, את סוג האלמנט נעביר לו את המפתח באובייקט השגיאה הרלוונטי לשדה, נעביר לו את אובייקט </a:t>
            </a:r>
            <a:r>
              <a:rPr lang="en-US" sz="2000" dirty="0">
                <a:solidFill>
                  <a:schemeClr val="bg1"/>
                </a:solidFill>
              </a:rPr>
              <a:t>data</a:t>
            </a:r>
            <a:r>
              <a:rPr lang="he-IL" sz="2000" dirty="0">
                <a:solidFill>
                  <a:schemeClr val="bg1"/>
                </a:solidFill>
              </a:rPr>
              <a:t> ובכל שינוי בשדה תופעל מטודת </a:t>
            </a:r>
            <a:r>
              <a:rPr lang="en-US" sz="2000" dirty="0">
                <a:solidFill>
                  <a:schemeClr val="bg1"/>
                </a:solidFill>
              </a:rPr>
              <a:t>handleChange</a:t>
            </a:r>
            <a:endParaRPr lang="he-IL" sz="2000" dirty="0">
              <a:solidFill>
                <a:schemeClr val="bg1"/>
              </a:solidFill>
            </a:endParaRPr>
          </a:p>
          <a:p>
            <a:r>
              <a:rPr lang="he-IL" sz="2000" dirty="0">
                <a:solidFill>
                  <a:schemeClr val="bg1"/>
                </a:solidFill>
              </a:rPr>
              <a:t>נעטוף את הקומפוננט במטודת </a:t>
            </a:r>
            <a:r>
              <a:rPr lang="en-US" sz="2000" dirty="0">
                <a:solidFill>
                  <a:schemeClr val="bg1"/>
                </a:solidFill>
              </a:rPr>
              <a:t>React.memo</a:t>
            </a:r>
            <a:endParaRPr lang="he-IL" sz="2000" dirty="0">
              <a:solidFill>
                <a:schemeClr val="bg1"/>
              </a:solidFill>
            </a:endParaRPr>
          </a:p>
        </p:txBody>
      </p:sp>
      <p:pic>
        <p:nvPicPr>
          <p:cNvPr id="7" name="תמונה 6">
            <a:extLst>
              <a:ext uri="{FF2B5EF4-FFF2-40B4-BE49-F238E27FC236}">
                <a16:creationId xmlns:a16="http://schemas.microsoft.com/office/drawing/2014/main" id="{BD17DA9E-B927-B4E9-0D3E-B980767E3FA7}"/>
              </a:ext>
            </a:extLst>
          </p:cNvPr>
          <p:cNvPicPr>
            <a:picLocks noChangeAspect="1"/>
          </p:cNvPicPr>
          <p:nvPr/>
        </p:nvPicPr>
        <p:blipFill>
          <a:blip r:embed="rId4"/>
          <a:stretch>
            <a:fillRect/>
          </a:stretch>
        </p:blipFill>
        <p:spPr>
          <a:xfrm>
            <a:off x="0" y="0"/>
            <a:ext cx="4350164" cy="6858000"/>
          </a:xfrm>
          <a:prstGeom prst="rect">
            <a:avLst/>
          </a:prstGeom>
        </p:spPr>
      </p:pic>
      <p:cxnSp>
        <p:nvCxnSpPr>
          <p:cNvPr id="9" name="מחבר: מרפקי 8">
            <a:extLst>
              <a:ext uri="{FF2B5EF4-FFF2-40B4-BE49-F238E27FC236}">
                <a16:creationId xmlns:a16="http://schemas.microsoft.com/office/drawing/2014/main" id="{53D7DF79-640C-2728-6D8A-836D82EAA725}"/>
              </a:ext>
            </a:extLst>
          </p:cNvPr>
          <p:cNvCxnSpPr/>
          <p:nvPr/>
        </p:nvCxnSpPr>
        <p:spPr>
          <a:xfrm rot="10800000">
            <a:off x="1580226" y="310718"/>
            <a:ext cx="5406501" cy="1154098"/>
          </a:xfrm>
          <a:prstGeom prst="bentConnector3">
            <a:avLst>
              <a:gd name="adj1" fmla="val 156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AEA34A7E-FB03-2400-D6BF-175075E90588}"/>
              </a:ext>
            </a:extLst>
          </p:cNvPr>
          <p:cNvCxnSpPr/>
          <p:nvPr/>
        </p:nvCxnSpPr>
        <p:spPr>
          <a:xfrm rot="10800000">
            <a:off x="1402672" y="1589103"/>
            <a:ext cx="5708342" cy="523782"/>
          </a:xfrm>
          <a:prstGeom prst="bentConnector3">
            <a:avLst>
              <a:gd name="adj1" fmla="val 227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F229E08F-C84B-F160-7ECD-B3FA12482C3A}"/>
              </a:ext>
            </a:extLst>
          </p:cNvPr>
          <p:cNvCxnSpPr/>
          <p:nvPr/>
        </p:nvCxnSpPr>
        <p:spPr>
          <a:xfrm rot="10800000">
            <a:off x="1580227" y="2885243"/>
            <a:ext cx="5264457" cy="2370338"/>
          </a:xfrm>
          <a:prstGeom prst="bentConnector3">
            <a:avLst>
              <a:gd name="adj1" fmla="val 248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06191A93-9842-C27B-FB1C-39AC197DE964}"/>
              </a:ext>
            </a:extLst>
          </p:cNvPr>
          <p:cNvCxnSpPr/>
          <p:nvPr/>
        </p:nvCxnSpPr>
        <p:spPr>
          <a:xfrm rot="10800000" flipV="1">
            <a:off x="3542190" y="6547282"/>
            <a:ext cx="3879542" cy="232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29783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9182" y="25453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9182" y="3316872"/>
            <a:ext cx="4054136" cy="108645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כפתור ה – </a:t>
            </a:r>
            <a:r>
              <a:rPr lang="en-US" sz="2000" dirty="0">
                <a:solidFill>
                  <a:schemeClr val="bg1"/>
                </a:solidFill>
              </a:rPr>
              <a:t>submit</a:t>
            </a:r>
            <a:r>
              <a:rPr lang="he-IL" sz="2000" dirty="0">
                <a:solidFill>
                  <a:schemeClr val="bg1"/>
                </a:solidFill>
              </a:rPr>
              <a:t> ישתחרר רק לאחר שכל שדות החובה ימולאו לפי דרישות הוולידציה</a:t>
            </a:r>
          </a:p>
        </p:txBody>
      </p:sp>
      <p:pic>
        <p:nvPicPr>
          <p:cNvPr id="7" name="תמונה 6">
            <a:extLst>
              <a:ext uri="{FF2B5EF4-FFF2-40B4-BE49-F238E27FC236}">
                <a16:creationId xmlns:a16="http://schemas.microsoft.com/office/drawing/2014/main" id="{581DAA2C-142F-AE01-5FBE-8538568CC546}"/>
              </a:ext>
            </a:extLst>
          </p:cNvPr>
          <p:cNvPicPr>
            <a:picLocks noChangeAspect="1"/>
          </p:cNvPicPr>
          <p:nvPr/>
        </p:nvPicPr>
        <p:blipFill>
          <a:blip r:embed="rId4"/>
          <a:stretch>
            <a:fillRect/>
          </a:stretch>
        </p:blipFill>
        <p:spPr>
          <a:xfrm>
            <a:off x="571375" y="820773"/>
            <a:ext cx="6758375" cy="52164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02559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374739"/>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Get Current User</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805908"/>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latin typeface="almoniNeue"/>
              </a:rPr>
              <a:t>קבלת אובייקט עם המידע על המשתמש הרשום</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729069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899753"/>
            <a:ext cx="4574958" cy="976822"/>
          </a:xfrm>
        </p:spPr>
        <p:txBody>
          <a:bodyPr>
            <a:noAutofit/>
          </a:bodyPr>
          <a:lstStyle/>
          <a:p>
            <a:pPr algn="ctr"/>
            <a:r>
              <a:rPr lang="en-US" sz="4000" u="sng" dirty="0">
                <a:solidFill>
                  <a:schemeClr val="bg1"/>
                </a:solidFill>
                <a:latin typeface="Verdana Pro Black" panose="020B0A04030504040204" pitchFamily="34" charset="0"/>
                <a:cs typeface="Aharoni" panose="02010803020104030203" pitchFamily="2" charset="-79"/>
              </a:rPr>
              <a:t>manifest.json</a:t>
            </a:r>
            <a:endParaRPr lang="he-IL" sz="4000" u="sng" dirty="0">
              <a:latin typeface="Verdana Pro Black" panose="020B0A0403050404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617042" y="2867557"/>
            <a:ext cx="4574958" cy="134045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שינוי השם המקוצר של האפליקציה</a:t>
            </a:r>
          </a:p>
          <a:p>
            <a:r>
              <a:rPr lang="he-IL" sz="2000" dirty="0">
                <a:solidFill>
                  <a:schemeClr val="bg1"/>
                </a:solidFill>
              </a:rPr>
              <a:t>קביעת השם המלא של האפליקציה</a:t>
            </a:r>
          </a:p>
          <a:p>
            <a:r>
              <a:rPr lang="he-IL" sz="2000" dirty="0">
                <a:solidFill>
                  <a:schemeClr val="bg1"/>
                </a:solidFill>
              </a:rPr>
              <a:t>שינוי מיקום התמונות בשביל ה - </a:t>
            </a:r>
            <a:r>
              <a:rPr lang="en-US" sz="2000" dirty="0">
                <a:solidFill>
                  <a:schemeClr val="bg1"/>
                </a:solidFill>
              </a:rPr>
              <a:t>icons</a:t>
            </a:r>
          </a:p>
        </p:txBody>
      </p:sp>
      <p:pic>
        <p:nvPicPr>
          <p:cNvPr id="7" name="תמונה 6">
            <a:extLst>
              <a:ext uri="{FF2B5EF4-FFF2-40B4-BE49-F238E27FC236}">
                <a16:creationId xmlns:a16="http://schemas.microsoft.com/office/drawing/2014/main" id="{B734853F-0128-8929-B065-1D2B3368D48E}"/>
              </a:ext>
            </a:extLst>
          </p:cNvPr>
          <p:cNvPicPr>
            <a:picLocks noChangeAspect="1"/>
          </p:cNvPicPr>
          <p:nvPr/>
        </p:nvPicPr>
        <p:blipFill>
          <a:blip r:embed="rId4"/>
          <a:stretch>
            <a:fillRect/>
          </a:stretch>
        </p:blipFill>
        <p:spPr>
          <a:xfrm>
            <a:off x="0" y="0"/>
            <a:ext cx="7265137" cy="6858000"/>
          </a:xfrm>
          <a:prstGeom prst="rect">
            <a:avLst/>
          </a:prstGeom>
        </p:spPr>
      </p:pic>
      <p:cxnSp>
        <p:nvCxnSpPr>
          <p:cNvPr id="10" name="מחבר: מרפקי 9">
            <a:extLst>
              <a:ext uri="{FF2B5EF4-FFF2-40B4-BE49-F238E27FC236}">
                <a16:creationId xmlns:a16="http://schemas.microsoft.com/office/drawing/2014/main" id="{F122472B-7E14-4B43-8959-C20BED8F7751}"/>
              </a:ext>
            </a:extLst>
          </p:cNvPr>
          <p:cNvCxnSpPr/>
          <p:nvPr/>
        </p:nvCxnSpPr>
        <p:spPr>
          <a:xfrm rot="10800000">
            <a:off x="4574958" y="1012054"/>
            <a:ext cx="3805562" cy="2041864"/>
          </a:xfrm>
          <a:prstGeom prst="bentConnector3">
            <a:avLst>
              <a:gd name="adj1" fmla="val 24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9D1DBC6C-2110-8422-4C4C-EEA4B60D4170}"/>
              </a:ext>
            </a:extLst>
          </p:cNvPr>
          <p:cNvCxnSpPr>
            <a:cxnSpLocks/>
          </p:cNvCxnSpPr>
          <p:nvPr/>
        </p:nvCxnSpPr>
        <p:spPr>
          <a:xfrm rot="16200000" flipV="1">
            <a:off x="6594999" y="1607969"/>
            <a:ext cx="1946431" cy="1695635"/>
          </a:xfrm>
          <a:prstGeom prst="bentConnector3">
            <a:avLst>
              <a:gd name="adj1" fmla="val 2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34150E4-DD98-9FD5-8219-B014741C97DF}"/>
              </a:ext>
            </a:extLst>
          </p:cNvPr>
          <p:cNvCxnSpPr/>
          <p:nvPr/>
        </p:nvCxnSpPr>
        <p:spPr>
          <a:xfrm rot="10800000">
            <a:off x="5743852" y="1988876"/>
            <a:ext cx="2334828" cy="1881789"/>
          </a:xfrm>
          <a:prstGeom prst="bentConnector3">
            <a:avLst>
              <a:gd name="adj1" fmla="val 785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C7A8B723-B6D8-90F5-0ED8-7878EB5C1535}"/>
              </a:ext>
            </a:extLst>
          </p:cNvPr>
          <p:cNvCxnSpPr>
            <a:cxnSpLocks/>
          </p:cNvCxnSpPr>
          <p:nvPr/>
        </p:nvCxnSpPr>
        <p:spPr>
          <a:xfrm rot="10800000">
            <a:off x="5761608" y="3329337"/>
            <a:ext cx="2317072" cy="541328"/>
          </a:xfrm>
          <a:prstGeom prst="bentConnector3">
            <a:avLst>
              <a:gd name="adj1" fmla="val 795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76579394-7231-1840-0D35-F21840DEB386}"/>
              </a:ext>
            </a:extLst>
          </p:cNvPr>
          <p:cNvCxnSpPr/>
          <p:nvPr/>
        </p:nvCxnSpPr>
        <p:spPr>
          <a:xfrm rot="10800000" flipV="1">
            <a:off x="5805996" y="3870665"/>
            <a:ext cx="2272684" cy="674702"/>
          </a:xfrm>
          <a:prstGeom prst="bentConnector3">
            <a:avLst>
              <a:gd name="adj1" fmla="val 8085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03315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792483" cy="2982897"/>
          </a:xfrm>
        </p:spPr>
        <p:txBody>
          <a:bodyPr>
            <a:normAutofit/>
          </a:bodyPr>
          <a:lstStyle/>
          <a:p>
            <a:pPr algn="l" rtl="0"/>
            <a:r>
              <a:rPr lang="en-US" sz="2800" dirty="0" err="1">
                <a:solidFill>
                  <a:schemeClr val="bg1"/>
                </a:solidFill>
                <a:latin typeface="Verdana Pro Black" panose="020B0A04030504040204" pitchFamily="34" charset="0"/>
                <a:cs typeface="Aharoni" panose="02010803020104030203" pitchFamily="2" charset="-79"/>
              </a:rPr>
              <a:t>RightNavigation.jsx</a:t>
            </a:r>
            <a:endParaRPr lang="en-US" sz="1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5000"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דוגמה לצריכת משתמש בקומפוננט ושינוי התצוגה בהתאם לקיומו או לא של משתמש</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תפריט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51261490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762749"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857999" y="2202022"/>
            <a:ext cx="5263403" cy="672824"/>
          </a:xfrm>
        </p:spPr>
        <p:txBody>
          <a:bodyPr>
            <a:noAutofit/>
          </a:bodyPr>
          <a:lstStyle/>
          <a:p>
            <a:pPr algn="ctr"/>
            <a:r>
              <a:rPr lang="en-US" sz="3200" dirty="0">
                <a:solidFill>
                  <a:schemeClr val="bg1"/>
                </a:solidFill>
                <a:latin typeface="Verdana Pro Black" panose="020B0A04030504040204" pitchFamily="34" charset="0"/>
                <a:cs typeface="Aharoni" panose="02010803020104030203" pitchFamily="2" charset="-79"/>
              </a:rPr>
              <a:t>RightNavigation.jsx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858000" y="2948357"/>
            <a:ext cx="5263403" cy="177359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בתוך קומפוננט </a:t>
            </a:r>
            <a:r>
              <a:rPr lang="en-US" sz="2000" dirty="0">
                <a:solidFill>
                  <a:schemeClr val="bg1"/>
                </a:solidFill>
              </a:rPr>
              <a:t>RightNavigation</a:t>
            </a:r>
            <a:r>
              <a:rPr lang="he-IL" sz="2000" dirty="0">
                <a:solidFill>
                  <a:schemeClr val="bg1"/>
                </a:solidFill>
              </a:rPr>
              <a:t> נחלץ את המפתח </a:t>
            </a:r>
            <a:r>
              <a:rPr lang="en-US" sz="2000" dirty="0">
                <a:solidFill>
                  <a:schemeClr val="bg1"/>
                </a:solidFill>
              </a:rPr>
              <a:t>user</a:t>
            </a:r>
            <a:r>
              <a:rPr lang="he-IL" sz="2000" dirty="0">
                <a:solidFill>
                  <a:schemeClr val="bg1"/>
                </a:solidFill>
              </a:rPr>
              <a:t> מתוך הפעלת מטודת </a:t>
            </a:r>
            <a:r>
              <a:rPr lang="en-US" sz="2000" dirty="0">
                <a:solidFill>
                  <a:schemeClr val="bg1"/>
                </a:solidFill>
              </a:rPr>
              <a:t>useUser</a:t>
            </a:r>
            <a:r>
              <a:rPr lang="he-IL" sz="2000" dirty="0">
                <a:solidFill>
                  <a:schemeClr val="bg1"/>
                </a:solidFill>
              </a:rPr>
              <a:t> </a:t>
            </a:r>
          </a:p>
          <a:p>
            <a:r>
              <a:rPr lang="he-IL" sz="2000" dirty="0">
                <a:solidFill>
                  <a:schemeClr val="bg1"/>
                </a:solidFill>
              </a:rPr>
              <a:t>נתנה שאם אין משתמש אז נראה את התצוגה הבאה</a:t>
            </a:r>
          </a:p>
          <a:p>
            <a:r>
              <a:rPr lang="he-IL" sz="2000" dirty="0">
                <a:solidFill>
                  <a:schemeClr val="bg1"/>
                </a:solidFill>
              </a:rPr>
              <a:t>נתנה ואם יש משתמש נציג את התצוגה הבאה</a:t>
            </a:r>
            <a:endParaRPr lang="he-IL" sz="1600" dirty="0">
              <a:solidFill>
                <a:schemeClr val="bg1"/>
              </a:solidFill>
            </a:endParaRPr>
          </a:p>
        </p:txBody>
      </p:sp>
      <p:pic>
        <p:nvPicPr>
          <p:cNvPr id="6" name="תמונה 5">
            <a:extLst>
              <a:ext uri="{FF2B5EF4-FFF2-40B4-BE49-F238E27FC236}">
                <a16:creationId xmlns:a16="http://schemas.microsoft.com/office/drawing/2014/main" id="{10D2D226-9D30-3F46-B9AD-47E00D0C7E54}"/>
              </a:ext>
            </a:extLst>
          </p:cNvPr>
          <p:cNvPicPr>
            <a:picLocks noChangeAspect="1"/>
          </p:cNvPicPr>
          <p:nvPr/>
        </p:nvPicPr>
        <p:blipFill rotWithShape="1">
          <a:blip r:embed="rId4"/>
          <a:srcRect r="19890"/>
          <a:stretch/>
        </p:blipFill>
        <p:spPr>
          <a:xfrm>
            <a:off x="0" y="0"/>
            <a:ext cx="5819775" cy="6858000"/>
          </a:xfrm>
          <a:prstGeom prst="rect">
            <a:avLst/>
          </a:prstGeom>
        </p:spPr>
      </p:pic>
      <p:cxnSp>
        <p:nvCxnSpPr>
          <p:cNvPr id="7" name="מחבר: מרפקי 6">
            <a:extLst>
              <a:ext uri="{FF2B5EF4-FFF2-40B4-BE49-F238E27FC236}">
                <a16:creationId xmlns:a16="http://schemas.microsoft.com/office/drawing/2014/main" id="{053FF400-7EDE-DAB7-AE25-7D3054CE9556}"/>
              </a:ext>
            </a:extLst>
          </p:cNvPr>
          <p:cNvCxnSpPr>
            <a:cxnSpLocks/>
          </p:cNvCxnSpPr>
          <p:nvPr/>
        </p:nvCxnSpPr>
        <p:spPr>
          <a:xfrm rot="10800000">
            <a:off x="2796469" y="1305017"/>
            <a:ext cx="4811695" cy="1873630"/>
          </a:xfrm>
          <a:prstGeom prst="bentConnector3">
            <a:avLst>
              <a:gd name="adj1" fmla="val 27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D11969F1-DC53-5691-B556-6D9679C8FF36}"/>
              </a:ext>
            </a:extLst>
          </p:cNvPr>
          <p:cNvCxnSpPr>
            <a:cxnSpLocks/>
          </p:cNvCxnSpPr>
          <p:nvPr/>
        </p:nvCxnSpPr>
        <p:spPr>
          <a:xfrm rot="10800000" flipV="1">
            <a:off x="2109175" y="4868972"/>
            <a:ext cx="7421203" cy="253444"/>
          </a:xfrm>
          <a:prstGeom prst="bentConnector3">
            <a:avLst>
              <a:gd name="adj1" fmla="val -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424A5C10-5FC4-2303-01A2-5B7B62917B6A}"/>
              </a:ext>
            </a:extLst>
          </p:cNvPr>
          <p:cNvCxnSpPr>
            <a:cxnSpLocks/>
          </p:cNvCxnSpPr>
          <p:nvPr/>
        </p:nvCxnSpPr>
        <p:spPr>
          <a:xfrm flipH="1">
            <a:off x="2157274" y="3835153"/>
            <a:ext cx="5175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2240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792483" cy="2982897"/>
          </a:xfrm>
        </p:spPr>
        <p:txBody>
          <a:bodyPr>
            <a:normAutofit/>
          </a:bodyPr>
          <a:lstStyle/>
          <a:p>
            <a:pPr algn="l" rtl="0"/>
            <a:r>
              <a:rPr lang="en-US" sz="2800" dirty="0">
                <a:solidFill>
                  <a:schemeClr val="bg1"/>
                </a:solidFill>
                <a:latin typeface="Verdana Pro Black" panose="020B0A04030504040204" pitchFamily="34" charset="0"/>
                <a:cs typeface="Aharoni" panose="02010803020104030203" pitchFamily="2" charset="-79"/>
              </a:rPr>
              <a:t>LeftNavigation.jsx</a:t>
            </a:r>
            <a:endParaRPr lang="en-US" sz="1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24525"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דוגמה נוספת לצריכת משתמש בקומפוננט ושינוי התצוגה בהתאם לקיומו או אי קיומו של משתמש מחובר ובהתאם להרשאותיו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תפריט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628171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39488" y="1729666"/>
            <a:ext cx="4673038" cy="964267"/>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LeftNavigation.jsx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39488" y="2693933"/>
            <a:ext cx="4673037" cy="212869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נחלץ את המשתנה </a:t>
            </a:r>
            <a:r>
              <a:rPr lang="en-US" sz="2000" dirty="0">
                <a:solidFill>
                  <a:schemeClr val="bg1"/>
                </a:solidFill>
              </a:rPr>
              <a:t>user</a:t>
            </a:r>
            <a:r>
              <a:rPr lang="he-IL" sz="2000" dirty="0">
                <a:solidFill>
                  <a:schemeClr val="bg1"/>
                </a:solidFill>
              </a:rPr>
              <a:t> מתוך הפעלת מטודת </a:t>
            </a:r>
            <a:r>
              <a:rPr lang="en-US" sz="2000" dirty="0">
                <a:solidFill>
                  <a:schemeClr val="bg1"/>
                </a:solidFill>
              </a:rPr>
              <a:t>useUser</a:t>
            </a:r>
            <a:endParaRPr lang="he-IL" sz="2000" dirty="0">
              <a:solidFill>
                <a:schemeClr val="bg1"/>
              </a:solidFill>
            </a:endParaRPr>
          </a:p>
          <a:p>
            <a:r>
              <a:rPr lang="he-IL" sz="2000" dirty="0">
                <a:solidFill>
                  <a:schemeClr val="bg1"/>
                </a:solidFill>
              </a:rPr>
              <a:t>נתנה ואם יש משתמש והוא עסקי נציג לו את הלינקים הבאים</a:t>
            </a:r>
          </a:p>
          <a:p>
            <a:r>
              <a:rPr lang="he-IL" sz="2000" dirty="0">
                <a:solidFill>
                  <a:schemeClr val="bg1"/>
                </a:solidFill>
              </a:rPr>
              <a:t>נתנה ואם יש משתמש והוא מסוג </a:t>
            </a:r>
            <a:r>
              <a:rPr lang="en-US" sz="2000" dirty="0">
                <a:solidFill>
                  <a:schemeClr val="bg1"/>
                </a:solidFill>
              </a:rPr>
              <a:t>admin</a:t>
            </a:r>
            <a:r>
              <a:rPr lang="he-IL" sz="2000" dirty="0">
                <a:solidFill>
                  <a:schemeClr val="bg1"/>
                </a:solidFill>
              </a:rPr>
              <a:t> נציג לו את הלינק של </a:t>
            </a:r>
            <a:r>
              <a:rPr lang="en-US" sz="2000" dirty="0">
                <a:solidFill>
                  <a:schemeClr val="bg1"/>
                </a:solidFill>
              </a:rPr>
              <a:t>sandbox</a:t>
            </a:r>
            <a:endParaRPr lang="he-IL" sz="1600" dirty="0">
              <a:solidFill>
                <a:schemeClr val="bg1"/>
              </a:solidFill>
            </a:endParaRPr>
          </a:p>
        </p:txBody>
      </p:sp>
      <p:pic>
        <p:nvPicPr>
          <p:cNvPr id="5" name="תמונה 4">
            <a:extLst>
              <a:ext uri="{FF2B5EF4-FFF2-40B4-BE49-F238E27FC236}">
                <a16:creationId xmlns:a16="http://schemas.microsoft.com/office/drawing/2014/main" id="{655CD869-B118-7CCF-ADBA-BCDC931B7DD3}"/>
              </a:ext>
            </a:extLst>
          </p:cNvPr>
          <p:cNvPicPr>
            <a:picLocks noChangeAspect="1"/>
          </p:cNvPicPr>
          <p:nvPr/>
        </p:nvPicPr>
        <p:blipFill>
          <a:blip r:embed="rId4"/>
          <a:stretch>
            <a:fillRect/>
          </a:stretch>
        </p:blipFill>
        <p:spPr>
          <a:xfrm>
            <a:off x="437998" y="285812"/>
            <a:ext cx="6496202" cy="6286376"/>
          </a:xfrm>
          <a:prstGeom prst="rect">
            <a:avLst/>
          </a:prstGeom>
        </p:spPr>
      </p:pic>
      <p:cxnSp>
        <p:nvCxnSpPr>
          <p:cNvPr id="7" name="מחבר: מרפקי 6">
            <a:extLst>
              <a:ext uri="{FF2B5EF4-FFF2-40B4-BE49-F238E27FC236}">
                <a16:creationId xmlns:a16="http://schemas.microsoft.com/office/drawing/2014/main" id="{EE5DA9AC-54FD-8F48-4ED6-F29A2C9892E1}"/>
              </a:ext>
            </a:extLst>
          </p:cNvPr>
          <p:cNvCxnSpPr/>
          <p:nvPr/>
        </p:nvCxnSpPr>
        <p:spPr>
          <a:xfrm rot="10800000">
            <a:off x="3364637" y="2618913"/>
            <a:ext cx="4625266" cy="257452"/>
          </a:xfrm>
          <a:prstGeom prst="bentConnector3">
            <a:avLst>
              <a:gd name="adj1" fmla="val 181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AFE48ED4-63B0-F453-D5BF-3390DCD07260}"/>
              </a:ext>
            </a:extLst>
          </p:cNvPr>
          <p:cNvCxnSpPr/>
          <p:nvPr/>
        </p:nvCxnSpPr>
        <p:spPr>
          <a:xfrm rot="10800000" flipV="1">
            <a:off x="3986075" y="3542189"/>
            <a:ext cx="3453413" cy="1012055"/>
          </a:xfrm>
          <a:prstGeom prst="bentConnector3">
            <a:avLst>
              <a:gd name="adj1" fmla="val 80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F740DFB5-5795-B253-8D1B-47060DCA34F5}"/>
              </a:ext>
            </a:extLst>
          </p:cNvPr>
          <p:cNvCxnSpPr>
            <a:stCxn id="3" idx="2"/>
          </p:cNvCxnSpPr>
          <p:nvPr/>
        </p:nvCxnSpPr>
        <p:spPr>
          <a:xfrm rot="5400000">
            <a:off x="7912249" y="3844584"/>
            <a:ext cx="885710" cy="28418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954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0304" y="2039324"/>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0304" y="2810847"/>
            <a:ext cx="4054136" cy="1893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המשתמש לא מחובר רואים את הלינקים של </a:t>
            </a:r>
            <a:r>
              <a:rPr lang="en-US" sz="2000" dirty="0">
                <a:solidFill>
                  <a:schemeClr val="bg1"/>
                </a:solidFill>
              </a:rPr>
              <a:t>SIGNUP LOGIN</a:t>
            </a:r>
            <a:r>
              <a:rPr lang="he-IL" sz="2000" dirty="0">
                <a:solidFill>
                  <a:schemeClr val="bg1"/>
                </a:solidFill>
              </a:rPr>
              <a:t> בתפריט הניווט הימני</a:t>
            </a:r>
          </a:p>
          <a:p>
            <a:r>
              <a:rPr lang="he-IL" sz="2000" dirty="0">
                <a:solidFill>
                  <a:schemeClr val="bg1"/>
                </a:solidFill>
              </a:rPr>
              <a:t>ורואים רק את הלינקים של הלוגו ולינק לדף אודות בתפריט הניווט השמאלי</a:t>
            </a:r>
            <a:endParaRPr lang="en-US" sz="2000" dirty="0">
              <a:solidFill>
                <a:schemeClr val="bg1"/>
              </a:solidFill>
            </a:endParaRPr>
          </a:p>
          <a:p>
            <a:endParaRPr lang="he-IL" sz="2000" dirty="0">
              <a:solidFill>
                <a:schemeClr val="bg1"/>
              </a:solidFill>
            </a:endParaRPr>
          </a:p>
        </p:txBody>
      </p:sp>
      <p:pic>
        <p:nvPicPr>
          <p:cNvPr id="11" name="תמונה 10">
            <a:extLst>
              <a:ext uri="{FF2B5EF4-FFF2-40B4-BE49-F238E27FC236}">
                <a16:creationId xmlns:a16="http://schemas.microsoft.com/office/drawing/2014/main" id="{42336141-6416-01C7-B4DE-A59AC89DE401}"/>
              </a:ext>
            </a:extLst>
          </p:cNvPr>
          <p:cNvPicPr>
            <a:picLocks noChangeAspect="1"/>
          </p:cNvPicPr>
          <p:nvPr/>
        </p:nvPicPr>
        <p:blipFill>
          <a:blip r:embed="rId4"/>
          <a:stretch>
            <a:fillRect/>
          </a:stretch>
        </p:blipFill>
        <p:spPr>
          <a:xfrm>
            <a:off x="308977" y="823703"/>
            <a:ext cx="7286560" cy="52105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47315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28060" y="1719727"/>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28060" y="2491250"/>
            <a:ext cx="4054136" cy="232044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המשתמש מחובר והוא מסוג של </a:t>
            </a:r>
            <a:r>
              <a:rPr lang="en-US" sz="2000" dirty="0">
                <a:solidFill>
                  <a:schemeClr val="bg1"/>
                </a:solidFill>
              </a:rPr>
              <a:t>admin</a:t>
            </a:r>
            <a:r>
              <a:rPr lang="he-IL" sz="2000" dirty="0">
                <a:solidFill>
                  <a:schemeClr val="bg1"/>
                </a:solidFill>
              </a:rPr>
              <a:t> רואים בתפריט הניווט השמאלי את הלינקים לכל הדפים שיש למשתמש הרשאה לראות אותם</a:t>
            </a:r>
          </a:p>
          <a:p>
            <a:r>
              <a:rPr lang="he-IL" sz="2000" dirty="0">
                <a:solidFill>
                  <a:schemeClr val="bg1"/>
                </a:solidFill>
              </a:rPr>
              <a:t>ובתפריט הניווט הימני רואים את תמונה האבתר במקום הלינקים לדפי הירשמות והתחברות</a:t>
            </a:r>
          </a:p>
        </p:txBody>
      </p:sp>
      <p:pic>
        <p:nvPicPr>
          <p:cNvPr id="7" name="תמונה 6">
            <a:extLst>
              <a:ext uri="{FF2B5EF4-FFF2-40B4-BE49-F238E27FC236}">
                <a16:creationId xmlns:a16="http://schemas.microsoft.com/office/drawing/2014/main" id="{A3973DFC-F0BB-BB6F-1E2F-154393F81ED6}"/>
              </a:ext>
            </a:extLst>
          </p:cNvPr>
          <p:cNvPicPr>
            <a:picLocks noChangeAspect="1"/>
          </p:cNvPicPr>
          <p:nvPr/>
        </p:nvPicPr>
        <p:blipFill>
          <a:blip r:embed="rId4"/>
          <a:stretch>
            <a:fillRect/>
          </a:stretch>
        </p:blipFill>
        <p:spPr>
          <a:xfrm>
            <a:off x="304214" y="828465"/>
            <a:ext cx="7281496" cy="52010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3330096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Get Current User</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במודול </a:t>
            </a:r>
            <a:r>
              <a:rPr lang="en-US" dirty="0"/>
              <a:t>Footer.jsx</a:t>
            </a:r>
            <a:r>
              <a:rPr lang="he-IL" dirty="0"/>
              <a:t> </a:t>
            </a:r>
          </a:p>
          <a:p>
            <a:pPr lvl="2"/>
            <a:r>
              <a:rPr lang="he-IL" dirty="0"/>
              <a:t>הראה את כפתור </a:t>
            </a:r>
            <a:r>
              <a:rPr lang="en-US" dirty="0"/>
              <a:t>fav card</a:t>
            </a:r>
            <a:r>
              <a:rPr lang="he-IL" dirty="0"/>
              <a:t> רק אם המשתמש מחובר</a:t>
            </a:r>
          </a:p>
          <a:p>
            <a:pPr lvl="2"/>
            <a:r>
              <a:rPr lang="he-IL" dirty="0"/>
              <a:t>הראה את הכפתור </a:t>
            </a:r>
            <a:r>
              <a:rPr lang="en-US" dirty="0"/>
              <a:t>my cards</a:t>
            </a:r>
            <a:r>
              <a:rPr lang="he-IL" dirty="0"/>
              <a:t> רק אם המשתמש עסקי</a:t>
            </a:r>
          </a:p>
          <a:p>
            <a:pPr lvl="1"/>
            <a:r>
              <a:rPr lang="he-IL" dirty="0"/>
              <a:t>במודול </a:t>
            </a:r>
            <a:r>
              <a:rPr lang="en-US" dirty="0"/>
              <a:t>CardActionBar.jsx</a:t>
            </a:r>
            <a:endParaRPr lang="he-IL" dirty="0"/>
          </a:p>
          <a:p>
            <a:pPr lvl="2"/>
            <a:r>
              <a:rPr lang="he-IL" dirty="0"/>
              <a:t>הראה את כפתור עריכת הכרטיס רק למשתמש שיצר את הכרטיס</a:t>
            </a:r>
          </a:p>
          <a:p>
            <a:pPr lvl="2"/>
            <a:r>
              <a:rPr lang="he-IL" dirty="0"/>
              <a:t>הראה את כפתור מחיקת הכרטיס רק למשתמש שיצר את הכרטיס או למשתמש מסוג </a:t>
            </a:r>
            <a:r>
              <a:rPr lang="en-US" dirty="0"/>
              <a:t>admin</a:t>
            </a:r>
            <a:endParaRPr lang="he-IL" dirty="0"/>
          </a:p>
          <a:p>
            <a:pPr lvl="2"/>
            <a:r>
              <a:rPr lang="he-IL" dirty="0"/>
              <a:t>הראה את כפתור </a:t>
            </a:r>
            <a:r>
              <a:rPr lang="en-US" dirty="0"/>
              <a:t>Like</a:t>
            </a:r>
            <a:r>
              <a:rPr lang="he-IL" dirty="0"/>
              <a:t> רק למשתמש מחובר</a:t>
            </a:r>
          </a:p>
          <a:p>
            <a:pPr lvl="1"/>
            <a:r>
              <a:rPr lang="he-IL" dirty="0"/>
              <a:t>תן גישה למודות </a:t>
            </a:r>
            <a:r>
              <a:rPr lang="en-US" dirty="0"/>
              <a:t>sandbox</a:t>
            </a:r>
            <a:r>
              <a:rPr lang="he-IL" dirty="0"/>
              <a:t> רק למשתמש שהינו </a:t>
            </a:r>
            <a:r>
              <a:rPr lang="en-US" dirty="0"/>
              <a:t>admin</a:t>
            </a:r>
          </a:p>
          <a:p>
            <a:pPr lvl="1"/>
            <a:r>
              <a:rPr lang="he-IL" dirty="0"/>
              <a:t>במודול </a:t>
            </a:r>
            <a:r>
              <a:rPr lang="en-US" dirty="0" err="1"/>
              <a:t>MenuBar.jsx</a:t>
            </a:r>
            <a:endParaRPr lang="he-IL" dirty="0"/>
          </a:p>
          <a:p>
            <a:pPr lvl="2"/>
            <a:r>
              <a:rPr lang="he-IL" dirty="0"/>
              <a:t>הצג את תפריט הניווט הנפתח בהתאם לסטאטוס המשתמש כלומר אם הוא מחובר הראה את תפריט הניווט הרלוונטי ואם הוא לא תראה את תפריט הניווט הרלוונטי לסטאטוס לא מחובר</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24932323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Aharoni" panose="02010803020104030203" pitchFamily="2" charset="-79"/>
                <a:cs typeface="Aharoni" panose="02010803020104030203" pitchFamily="2" charset="-79"/>
              </a:rPr>
              <a:t>Logout</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429000"/>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latin typeface="almoniNeue"/>
              </a:rPr>
              <a:t>ניתוק המשתמש מהאפליקציה</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201590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792483" cy="2982897"/>
          </a:xfrm>
        </p:spPr>
        <p:txBody>
          <a:bodyPr>
            <a:normAutofit/>
          </a:bodyPr>
          <a:lstStyle/>
          <a:p>
            <a:pPr algn="l" rtl="0"/>
            <a:r>
              <a:rPr lang="en-US" sz="2800" dirty="0">
                <a:solidFill>
                  <a:schemeClr val="bg1"/>
                </a:solidFill>
                <a:latin typeface="Verdana Pro Black" panose="020B0A04030504040204" pitchFamily="34" charset="0"/>
                <a:cs typeface="Aharoni" panose="02010803020104030203" pitchFamily="2" charset="-79"/>
              </a:rPr>
              <a:t>handleLogout</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24525"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מטודה בתוך המודול </a:t>
            </a:r>
            <a:r>
              <a:rPr lang="en-US" sz="2400" dirty="0">
                <a:solidFill>
                  <a:schemeClr val="bg1"/>
                </a:solidFill>
              </a:rPr>
              <a:t>useUsers</a:t>
            </a:r>
            <a:r>
              <a:rPr lang="he-IL" sz="2400" dirty="0">
                <a:solidFill>
                  <a:schemeClr val="bg1"/>
                </a:solidFill>
              </a:rPr>
              <a:t> שאחראית על ניתוק המשתמש</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כוח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2843693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52898" y="1165487"/>
            <a:ext cx="4673038" cy="70392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useUsers.js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52898" y="1869413"/>
            <a:ext cx="4673037" cy="3812296"/>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נוסיף את מטודת </a:t>
            </a:r>
            <a:r>
              <a:rPr lang="en-US" sz="2000" dirty="0">
                <a:solidFill>
                  <a:schemeClr val="bg1"/>
                </a:solidFill>
              </a:rPr>
              <a:t>logout</a:t>
            </a:r>
            <a:endParaRPr lang="he-IL" sz="2000" dirty="0">
              <a:solidFill>
                <a:schemeClr val="bg1"/>
              </a:solidFill>
            </a:endParaRPr>
          </a:p>
          <a:p>
            <a:r>
              <a:rPr lang="he-IL" sz="2000" dirty="0">
                <a:solidFill>
                  <a:schemeClr val="bg1"/>
                </a:solidFill>
              </a:rPr>
              <a:t>ניצור קבוע בשם </a:t>
            </a:r>
            <a:r>
              <a:rPr lang="en-US" sz="2000" dirty="0">
                <a:solidFill>
                  <a:schemeClr val="bg1"/>
                </a:solidFill>
              </a:rPr>
              <a:t>handleLogout</a:t>
            </a:r>
            <a:r>
              <a:rPr lang="he-IL" sz="2000" dirty="0">
                <a:solidFill>
                  <a:schemeClr val="bg1"/>
                </a:solidFill>
              </a:rPr>
              <a:t> שיהיה שווה ערך למטודה שתחזור מהפעלת מטודת </a:t>
            </a:r>
            <a:r>
              <a:rPr lang="en-US" sz="2000" dirty="0">
                <a:solidFill>
                  <a:schemeClr val="bg1"/>
                </a:solidFill>
              </a:rPr>
              <a:t>useCallback</a:t>
            </a:r>
            <a:r>
              <a:rPr lang="he-IL" sz="2000" dirty="0">
                <a:solidFill>
                  <a:schemeClr val="bg1"/>
                </a:solidFill>
              </a:rPr>
              <a:t> כאשר בארגומנט הראשון נעביר לה פונקציה אנונימית ש:</a:t>
            </a:r>
          </a:p>
          <a:p>
            <a:pPr lvl="1"/>
            <a:r>
              <a:rPr lang="he-IL" sz="1800" dirty="0">
                <a:solidFill>
                  <a:schemeClr val="bg1"/>
                </a:solidFill>
              </a:rPr>
              <a:t>תפעיל את מטודת </a:t>
            </a:r>
            <a:r>
              <a:rPr lang="en-US" sz="1800" dirty="0">
                <a:solidFill>
                  <a:schemeClr val="bg1"/>
                </a:solidFill>
              </a:rPr>
              <a:t>removeToken</a:t>
            </a:r>
            <a:r>
              <a:rPr lang="he-IL" sz="1800" dirty="0">
                <a:solidFill>
                  <a:schemeClr val="bg1"/>
                </a:solidFill>
              </a:rPr>
              <a:t> מתוך </a:t>
            </a:r>
            <a:r>
              <a:rPr lang="en-US" sz="1800" dirty="0">
                <a:solidFill>
                  <a:schemeClr val="bg1"/>
                </a:solidFill>
              </a:rPr>
              <a:t>localStorageService</a:t>
            </a:r>
            <a:r>
              <a:rPr lang="he-IL" sz="1800" dirty="0">
                <a:solidFill>
                  <a:schemeClr val="bg1"/>
                </a:solidFill>
              </a:rPr>
              <a:t> ולמעשה תסיר את המפתח והערך של </a:t>
            </a:r>
            <a:r>
              <a:rPr lang="en-US" sz="1800" dirty="0">
                <a:solidFill>
                  <a:schemeClr val="bg1"/>
                </a:solidFill>
              </a:rPr>
              <a:t>token</a:t>
            </a:r>
            <a:r>
              <a:rPr lang="he-IL" sz="1800" dirty="0">
                <a:solidFill>
                  <a:schemeClr val="bg1"/>
                </a:solidFill>
              </a:rPr>
              <a:t> מתוך אובייקט ה – </a:t>
            </a:r>
            <a:r>
              <a:rPr lang="en-US" sz="1800" dirty="0">
                <a:solidFill>
                  <a:schemeClr val="bg1"/>
                </a:solidFill>
              </a:rPr>
              <a:t>localStorage</a:t>
            </a:r>
            <a:endParaRPr lang="he-IL" sz="1800" dirty="0">
              <a:solidFill>
                <a:schemeClr val="bg1"/>
              </a:solidFill>
            </a:endParaRPr>
          </a:p>
          <a:p>
            <a:pPr lvl="1"/>
            <a:r>
              <a:rPr lang="he-IL" sz="1800" dirty="0">
                <a:solidFill>
                  <a:schemeClr val="bg1"/>
                </a:solidFill>
              </a:rPr>
              <a:t>תפעיל את מטודת </a:t>
            </a:r>
            <a:r>
              <a:rPr lang="en-US" sz="1800" dirty="0">
                <a:solidFill>
                  <a:schemeClr val="bg1"/>
                </a:solidFill>
              </a:rPr>
              <a:t>setUser</a:t>
            </a:r>
            <a:r>
              <a:rPr lang="he-IL" sz="1800" dirty="0">
                <a:solidFill>
                  <a:schemeClr val="bg1"/>
                </a:solidFill>
              </a:rPr>
              <a:t> עם הערך </a:t>
            </a:r>
            <a:r>
              <a:rPr lang="en-US" sz="1800" dirty="0">
                <a:solidFill>
                  <a:schemeClr val="bg1"/>
                </a:solidFill>
              </a:rPr>
              <a:t>null</a:t>
            </a:r>
            <a:endParaRPr lang="he-IL" sz="1800" dirty="0">
              <a:solidFill>
                <a:schemeClr val="bg1"/>
              </a:solidFill>
            </a:endParaRPr>
          </a:p>
          <a:p>
            <a:r>
              <a:rPr lang="he-IL" sz="2000" dirty="0">
                <a:solidFill>
                  <a:schemeClr val="bg1"/>
                </a:solidFill>
              </a:rPr>
              <a:t>ובארגומנט השני מערך תלויות שיסתכל על מטודת </a:t>
            </a:r>
            <a:r>
              <a:rPr lang="en-US" sz="2000" dirty="0">
                <a:solidFill>
                  <a:schemeClr val="bg1"/>
                </a:solidFill>
              </a:rPr>
              <a:t>setUser</a:t>
            </a:r>
            <a:endParaRPr lang="he-IL" sz="2000" dirty="0">
              <a:solidFill>
                <a:schemeClr val="bg1"/>
              </a:solidFill>
            </a:endParaRPr>
          </a:p>
          <a:p>
            <a:r>
              <a:rPr lang="he-IL" sz="2000" dirty="0">
                <a:solidFill>
                  <a:schemeClr val="bg1"/>
                </a:solidFill>
              </a:rPr>
              <a:t>נייצא את </a:t>
            </a:r>
            <a:r>
              <a:rPr lang="en-US" sz="2000" dirty="0">
                <a:solidFill>
                  <a:schemeClr val="bg1"/>
                </a:solidFill>
              </a:rPr>
              <a:t>handleLogout</a:t>
            </a:r>
            <a:endParaRPr lang="he-IL" sz="1800" dirty="0">
              <a:solidFill>
                <a:schemeClr val="bg1"/>
              </a:solidFill>
            </a:endParaRPr>
          </a:p>
        </p:txBody>
      </p:sp>
      <p:pic>
        <p:nvPicPr>
          <p:cNvPr id="8" name="תמונה 7">
            <a:extLst>
              <a:ext uri="{FF2B5EF4-FFF2-40B4-BE49-F238E27FC236}">
                <a16:creationId xmlns:a16="http://schemas.microsoft.com/office/drawing/2014/main" id="{E4273F3E-C6E6-84D4-8032-6E8B86FB090D}"/>
              </a:ext>
            </a:extLst>
          </p:cNvPr>
          <p:cNvPicPr>
            <a:picLocks noChangeAspect="1"/>
          </p:cNvPicPr>
          <p:nvPr/>
        </p:nvPicPr>
        <p:blipFill rotWithShape="1">
          <a:blip r:embed="rId4"/>
          <a:srcRect r="27511" b="87572"/>
          <a:stretch/>
        </p:blipFill>
        <p:spPr>
          <a:xfrm>
            <a:off x="810934" y="1573735"/>
            <a:ext cx="5674279" cy="1230548"/>
          </a:xfrm>
          <a:prstGeom prst="rect">
            <a:avLst/>
          </a:prstGeom>
        </p:spPr>
      </p:pic>
      <p:pic>
        <p:nvPicPr>
          <p:cNvPr id="12" name="תמונה 11">
            <a:extLst>
              <a:ext uri="{FF2B5EF4-FFF2-40B4-BE49-F238E27FC236}">
                <a16:creationId xmlns:a16="http://schemas.microsoft.com/office/drawing/2014/main" id="{B73E1C3F-5E2C-3B86-4F42-EB54D83CA225}"/>
              </a:ext>
            </a:extLst>
          </p:cNvPr>
          <p:cNvPicPr>
            <a:picLocks noChangeAspect="1"/>
          </p:cNvPicPr>
          <p:nvPr/>
        </p:nvPicPr>
        <p:blipFill rotWithShape="1">
          <a:blip r:embed="rId4"/>
          <a:srcRect t="74028" r="27511"/>
          <a:stretch/>
        </p:blipFill>
        <p:spPr>
          <a:xfrm>
            <a:off x="793992" y="2968331"/>
            <a:ext cx="5674279" cy="2571789"/>
          </a:xfrm>
          <a:prstGeom prst="rect">
            <a:avLst/>
          </a:prstGeom>
        </p:spPr>
      </p:pic>
      <p:cxnSp>
        <p:nvCxnSpPr>
          <p:cNvPr id="11" name="מחבר: מרפקי 10">
            <a:extLst>
              <a:ext uri="{FF2B5EF4-FFF2-40B4-BE49-F238E27FC236}">
                <a16:creationId xmlns:a16="http://schemas.microsoft.com/office/drawing/2014/main" id="{F84A12CA-392E-B436-1258-E738DEC64759}"/>
              </a:ext>
            </a:extLst>
          </p:cNvPr>
          <p:cNvCxnSpPr>
            <a:cxnSpLocks/>
          </p:cNvCxnSpPr>
          <p:nvPr/>
        </p:nvCxnSpPr>
        <p:spPr>
          <a:xfrm rot="10800000">
            <a:off x="3728621" y="2033462"/>
            <a:ext cx="4145872" cy="1395539"/>
          </a:xfrm>
          <a:prstGeom prst="bentConnector3">
            <a:avLst>
              <a:gd name="adj1" fmla="val 168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D0C541B-DC4B-0613-E0FF-99580563E3FD}"/>
              </a:ext>
            </a:extLst>
          </p:cNvPr>
          <p:cNvCxnSpPr>
            <a:cxnSpLocks/>
          </p:cNvCxnSpPr>
          <p:nvPr/>
        </p:nvCxnSpPr>
        <p:spPr>
          <a:xfrm rot="10800000">
            <a:off x="3728622" y="2295784"/>
            <a:ext cx="3915055" cy="2082235"/>
          </a:xfrm>
          <a:prstGeom prst="bentConnector3">
            <a:avLst>
              <a:gd name="adj1" fmla="val 171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A7ACA503-954E-24AF-C7D1-4ECA56A7AB78}"/>
              </a:ext>
            </a:extLst>
          </p:cNvPr>
          <p:cNvCxnSpPr/>
          <p:nvPr/>
        </p:nvCxnSpPr>
        <p:spPr>
          <a:xfrm rot="10800000">
            <a:off x="2805344" y="3133817"/>
            <a:ext cx="6597556" cy="2165714"/>
          </a:xfrm>
          <a:prstGeom prst="bentConnector3">
            <a:avLst>
              <a:gd name="adj1" fmla="val 4152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82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6749" y="89885"/>
            <a:ext cx="4110273" cy="1509999"/>
          </a:xfrm>
          <a:effectLst>
            <a:outerShdw blurRad="50800" dist="38100" dir="2700000" algn="tl" rotWithShape="0">
              <a:prstClr val="black">
                <a:alpha val="40000"/>
              </a:prstClr>
            </a:outerShdw>
          </a:effectLst>
        </p:spPr>
        <p:txBody>
          <a:bodyPr>
            <a:noAutofit/>
          </a:bodyPr>
          <a:lstStyle/>
          <a:p>
            <a:pPr algn="ctr">
              <a:lnSpc>
                <a:spcPct val="100000"/>
              </a:lnSpc>
            </a:pPr>
            <a:r>
              <a:rPr lang="he-IL" sz="3600" dirty="0">
                <a:solidFill>
                  <a:schemeClr val="bg1"/>
                </a:solidFill>
                <a:cs typeface="+mn-cs"/>
              </a:rPr>
              <a:t>משימת </a:t>
            </a:r>
            <a:r>
              <a:rPr lang="en-US" sz="3600" dirty="0">
                <a:solidFill>
                  <a:schemeClr val="bg1"/>
                </a:solidFill>
                <a:latin typeface="Aharoni" panose="02010803020104030203" pitchFamily="2" charset="-79"/>
                <a:cs typeface="Aharoni" panose="02010803020104030203" pitchFamily="2" charset="-79"/>
              </a:rPr>
              <a:t>initial app</a:t>
            </a:r>
            <a:r>
              <a:rPr lang="he-IL" sz="3600" dirty="0">
                <a:solidFill>
                  <a:schemeClr val="bg1"/>
                </a:solidFill>
                <a:cs typeface="+mn-cs"/>
              </a:rPr>
              <a:t>  </a:t>
            </a:r>
            <a:endParaRPr lang="he-IL" sz="36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977671"/>
            <a:ext cx="6339394" cy="5875890"/>
          </a:xfrm>
          <a:effectLst/>
        </p:spPr>
        <p:txBody>
          <a:bodyPr anchor="ctr">
            <a:normAutofit/>
          </a:bodyPr>
          <a:lstStyle/>
          <a:p>
            <a:r>
              <a:rPr lang="he-IL" sz="2400" dirty="0"/>
              <a:t>הורד את ה – </a:t>
            </a:r>
            <a:r>
              <a:rPr lang="en-US" sz="2400" dirty="0"/>
              <a:t>CLI</a:t>
            </a:r>
            <a:r>
              <a:rPr lang="he-IL" sz="2400" dirty="0"/>
              <a:t> של </a:t>
            </a:r>
            <a:r>
              <a:rPr lang="en-US" sz="2400" dirty="0"/>
              <a:t>create-react-app</a:t>
            </a:r>
            <a:r>
              <a:rPr lang="he-IL" sz="2400" dirty="0"/>
              <a:t> באופן גלובלי</a:t>
            </a:r>
          </a:p>
          <a:p>
            <a:r>
              <a:rPr lang="he-IL" sz="2400" dirty="0"/>
              <a:t>פתח פרויקט חדש בעזרת </a:t>
            </a:r>
            <a:r>
              <a:rPr lang="en-US" sz="2400" dirty="0"/>
              <a:t>create-react-app </a:t>
            </a:r>
            <a:r>
              <a:rPr lang="he-IL" sz="2400" dirty="0"/>
              <a:t> בשם </a:t>
            </a:r>
            <a:r>
              <a:rPr lang="en-US" sz="2400" dirty="0"/>
              <a:t>client</a:t>
            </a:r>
            <a:endParaRPr lang="he-IL" sz="2400" dirty="0"/>
          </a:p>
          <a:p>
            <a:r>
              <a:rPr lang="he-IL" sz="2400" dirty="0"/>
              <a:t>הכן את הפרויקט לעבודה על ידי ניקוי הקבצים והתיקיות הלא רלוונטיות לפרויקט</a:t>
            </a:r>
          </a:p>
          <a:p>
            <a:r>
              <a:rPr lang="he-IL" sz="2400" dirty="0"/>
              <a:t>הוסף קבצים ותיקיות שיידרשו לפרויקט כמו שמופיע בשקפים הקודמים</a:t>
            </a:r>
          </a:p>
        </p:txBody>
      </p:sp>
      <p:pic>
        <p:nvPicPr>
          <p:cNvPr id="5" name="גרפיקה 4" descr="לוח עם פריטים מסומנים ב- v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926" y="1599885"/>
            <a:ext cx="4312028" cy="4700678"/>
          </a:xfrm>
          <a:prstGeom prst="rect">
            <a:avLst/>
          </a:prstGeom>
        </p:spPr>
      </p:pic>
      <p:sp>
        <p:nvSpPr>
          <p:cNvPr id="6" name="תיבת טקסט 5">
            <a:extLst>
              <a:ext uri="{FF2B5EF4-FFF2-40B4-BE49-F238E27FC236}">
                <a16:creationId xmlns:a16="http://schemas.microsoft.com/office/drawing/2014/main" id="{86B3EA81-6718-09F8-1A41-197235316D35}"/>
              </a:ext>
            </a:extLst>
          </p:cNvPr>
          <p:cNvSpPr txBox="1"/>
          <p:nvPr/>
        </p:nvSpPr>
        <p:spPr>
          <a:xfrm>
            <a:off x="5043556" y="460163"/>
            <a:ext cx="6446067"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419961716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86887" y="1937550"/>
            <a:ext cx="4484912"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MemuLink</a:t>
            </a:r>
            <a:r>
              <a:rPr lang="en-US" sz="6600" b="1" dirty="0">
                <a:solidFill>
                  <a:schemeClr val="bg1"/>
                </a:solidFill>
              </a:rPr>
              <a:t>.</a:t>
            </a:r>
            <a:r>
              <a:rPr lang="en-US" sz="4000" dirty="0">
                <a:solidFill>
                  <a:schemeClr val="bg1"/>
                </a:solidFill>
                <a:latin typeface="Verdana Pro Black" panose="020B0A04030504040204" pitchFamily="34" charset="0"/>
                <a:cs typeface="Aharoni" panose="02010803020104030203" pitchFamily="2" charset="-79"/>
              </a:rPr>
              <a:t>jsx</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24525"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קומפוננט שאחראי על הקישורים בתוך התפריט הניווט בחלון הקופץ</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כיוו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7944600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4" y="79554"/>
            <a:ext cx="4673038" cy="70392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MenuLink.jsx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783480"/>
            <a:ext cx="4673037" cy="5994966"/>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ניצור את הנתיב </a:t>
            </a:r>
            <a:r>
              <a:rPr lang="en-US" sz="2000" dirty="0">
                <a:solidFill>
                  <a:schemeClr val="bg1"/>
                </a:solidFill>
              </a:rPr>
              <a:t>src/routes/components/MenuLink.jsx</a:t>
            </a:r>
            <a:endParaRPr lang="he-IL" sz="2000" dirty="0">
              <a:solidFill>
                <a:schemeClr val="bg1"/>
              </a:solidFill>
            </a:endParaRPr>
          </a:p>
          <a:p>
            <a:r>
              <a:rPr lang="he-IL" sz="2000" dirty="0">
                <a:solidFill>
                  <a:schemeClr val="bg1"/>
                </a:solidFill>
              </a:rPr>
              <a:t>נייבא את הקומפוננטות, המופעים והמטודות הדרושים לנו ללוגיקה של הקומפוננט</a:t>
            </a:r>
          </a:p>
          <a:p>
            <a:r>
              <a:rPr lang="he-IL" sz="2000" dirty="0">
                <a:solidFill>
                  <a:schemeClr val="bg1"/>
                </a:solidFill>
              </a:rPr>
              <a:t>ניצור את הקומפוננט </a:t>
            </a:r>
            <a:r>
              <a:rPr lang="en-US" sz="2000" dirty="0">
                <a:solidFill>
                  <a:schemeClr val="bg1"/>
                </a:solidFill>
              </a:rPr>
              <a:t>MenuLink</a:t>
            </a:r>
            <a:endParaRPr lang="he-IL" sz="2000" dirty="0">
              <a:solidFill>
                <a:schemeClr val="bg1"/>
              </a:solidFill>
            </a:endParaRPr>
          </a:p>
          <a:p>
            <a:pPr lvl="1"/>
            <a:r>
              <a:rPr lang="he-IL" sz="1800" dirty="0">
                <a:solidFill>
                  <a:schemeClr val="bg1"/>
                </a:solidFill>
              </a:rPr>
              <a:t>הקומפוננט תקבל כמפתחות באובייקט ה – </a:t>
            </a:r>
            <a:r>
              <a:rPr lang="en-US" sz="1800" dirty="0">
                <a:solidFill>
                  <a:schemeClr val="bg1"/>
                </a:solidFill>
              </a:rPr>
              <a:t>props</a:t>
            </a:r>
            <a:r>
              <a:rPr lang="he-IL" sz="1800" dirty="0">
                <a:solidFill>
                  <a:schemeClr val="bg1"/>
                </a:solidFill>
              </a:rPr>
              <a:t> את המשתנים הללו</a:t>
            </a:r>
          </a:p>
          <a:p>
            <a:pPr lvl="1"/>
            <a:r>
              <a:rPr lang="he-IL" sz="1800" dirty="0">
                <a:solidFill>
                  <a:schemeClr val="bg1"/>
                </a:solidFill>
              </a:rPr>
              <a:t>הקומפוננט תחזיר את קומפוננט </a:t>
            </a:r>
            <a:r>
              <a:rPr lang="en-US" sz="1800" dirty="0">
                <a:solidFill>
                  <a:schemeClr val="bg1"/>
                </a:solidFill>
              </a:rPr>
              <a:t>NavBarLink</a:t>
            </a:r>
            <a:r>
              <a:rPr lang="he-IL" sz="1800" dirty="0">
                <a:solidFill>
                  <a:schemeClr val="bg1"/>
                </a:solidFill>
              </a:rPr>
              <a:t> שתעביר את הגולש למיקום שכתוב במחרוזת התווים של המשתנה </a:t>
            </a:r>
            <a:r>
              <a:rPr lang="en-US" sz="1800" dirty="0" err="1">
                <a:solidFill>
                  <a:schemeClr val="bg1"/>
                </a:solidFill>
              </a:rPr>
              <a:t>navigateTo</a:t>
            </a:r>
            <a:r>
              <a:rPr lang="he-IL" sz="1800" dirty="0">
                <a:solidFill>
                  <a:schemeClr val="bg1"/>
                </a:solidFill>
              </a:rPr>
              <a:t>. הקומפוננט תעטוף את </a:t>
            </a:r>
            <a:r>
              <a:rPr lang="he-IL" sz="1800" dirty="0" err="1">
                <a:solidFill>
                  <a:schemeClr val="bg1"/>
                </a:solidFill>
              </a:rPr>
              <a:t>הקומפוננט:ף</a:t>
            </a:r>
            <a:endParaRPr lang="he-IL" sz="1800" dirty="0">
              <a:solidFill>
                <a:schemeClr val="bg1"/>
              </a:solidFill>
            </a:endParaRPr>
          </a:p>
          <a:p>
            <a:pPr lvl="2"/>
            <a:r>
              <a:rPr lang="en-US" sz="1600" dirty="0" err="1">
                <a:solidFill>
                  <a:schemeClr val="bg1"/>
                </a:solidFill>
              </a:rPr>
              <a:t>MenuItem</a:t>
            </a:r>
            <a:r>
              <a:rPr lang="he-IL" sz="1600" dirty="0">
                <a:solidFill>
                  <a:schemeClr val="bg1"/>
                </a:solidFill>
              </a:rPr>
              <a:t> של </a:t>
            </a:r>
            <a:r>
              <a:rPr lang="en-US" sz="1600" dirty="0">
                <a:solidFill>
                  <a:schemeClr val="bg1"/>
                </a:solidFill>
              </a:rPr>
              <a:t>MUI</a:t>
            </a:r>
            <a:r>
              <a:rPr lang="he-IL" sz="1600" dirty="0">
                <a:solidFill>
                  <a:schemeClr val="bg1"/>
                </a:solidFill>
              </a:rPr>
              <a:t> שמקבלת ב – </a:t>
            </a:r>
            <a:r>
              <a:rPr lang="en-US" sz="1600" dirty="0">
                <a:solidFill>
                  <a:schemeClr val="bg1"/>
                </a:solidFill>
              </a:rPr>
              <a:t>props children</a:t>
            </a:r>
            <a:r>
              <a:rPr lang="he-IL" sz="1600" dirty="0">
                <a:solidFill>
                  <a:schemeClr val="bg1"/>
                </a:solidFill>
              </a:rPr>
              <a:t> </a:t>
            </a:r>
            <a:r>
              <a:rPr lang="en-US" sz="1600" dirty="0">
                <a:solidFill>
                  <a:schemeClr val="bg1"/>
                </a:solidFill>
              </a:rPr>
              <a:t>text</a:t>
            </a:r>
            <a:r>
              <a:rPr lang="he-IL" sz="1600" dirty="0">
                <a:solidFill>
                  <a:schemeClr val="bg1"/>
                </a:solidFill>
              </a:rPr>
              <a:t> שבעזרת מטודת </a:t>
            </a:r>
            <a:r>
              <a:rPr lang="en-US" sz="1600" dirty="0" err="1">
                <a:solidFill>
                  <a:schemeClr val="bg1"/>
                </a:solidFill>
              </a:rPr>
              <a:t>makeFirstLetterCapital</a:t>
            </a:r>
            <a:r>
              <a:rPr lang="he-IL" sz="1600" dirty="0">
                <a:solidFill>
                  <a:schemeClr val="bg1"/>
                </a:solidFill>
              </a:rPr>
              <a:t> שיצרנו תהפוך את האות הראשונה של כל מחרוזת תווים שנעביר לה לגדולה וכל שאר האותיות יהפכו לאותיות קטנות</a:t>
            </a:r>
          </a:p>
          <a:p>
            <a:pPr lvl="1"/>
            <a:r>
              <a:rPr lang="he-IL" sz="1800" dirty="0">
                <a:solidFill>
                  <a:schemeClr val="bg1"/>
                </a:solidFill>
              </a:rPr>
              <a:t>בעזרת ספריית </a:t>
            </a:r>
            <a:r>
              <a:rPr lang="en-US" sz="1800" dirty="0">
                <a:solidFill>
                  <a:schemeClr val="bg1"/>
                </a:solidFill>
              </a:rPr>
              <a:t>propTypes</a:t>
            </a:r>
            <a:r>
              <a:rPr lang="he-IL" sz="1800" dirty="0">
                <a:solidFill>
                  <a:schemeClr val="bg1"/>
                </a:solidFill>
              </a:rPr>
              <a:t> נוודא שהקומפוננט מקבלת את כל הארגומנטים שהיא זקוקה להם על מנת לבצע את הלוגיקה הפנימית שלה</a:t>
            </a:r>
          </a:p>
          <a:p>
            <a:pPr lvl="1"/>
            <a:r>
              <a:rPr lang="he-IL" sz="1800" dirty="0">
                <a:solidFill>
                  <a:schemeClr val="bg1"/>
                </a:solidFill>
              </a:rPr>
              <a:t>ניתן למפתח </a:t>
            </a:r>
            <a:r>
              <a:rPr lang="en-US" sz="1800" dirty="0">
                <a:solidFill>
                  <a:schemeClr val="bg1"/>
                </a:solidFill>
              </a:rPr>
              <a:t>styles</a:t>
            </a:r>
            <a:r>
              <a:rPr lang="he-IL" sz="1800" dirty="0">
                <a:solidFill>
                  <a:schemeClr val="bg1"/>
                </a:solidFill>
              </a:rPr>
              <a:t> ערך דיפולטיבי של מערך ריק</a:t>
            </a:r>
          </a:p>
        </p:txBody>
      </p:sp>
      <p:pic>
        <p:nvPicPr>
          <p:cNvPr id="22" name="תמונה 21">
            <a:extLst>
              <a:ext uri="{FF2B5EF4-FFF2-40B4-BE49-F238E27FC236}">
                <a16:creationId xmlns:a16="http://schemas.microsoft.com/office/drawing/2014/main" id="{CCD3EC3C-D25B-92D4-DE58-5F608A1E1EA0}"/>
              </a:ext>
            </a:extLst>
          </p:cNvPr>
          <p:cNvPicPr>
            <a:picLocks noChangeAspect="1"/>
          </p:cNvPicPr>
          <p:nvPr/>
        </p:nvPicPr>
        <p:blipFill>
          <a:blip r:embed="rId4"/>
          <a:stretch>
            <a:fillRect/>
          </a:stretch>
        </p:blipFill>
        <p:spPr>
          <a:xfrm>
            <a:off x="467893" y="204337"/>
            <a:ext cx="6163535" cy="6449325"/>
          </a:xfrm>
          <a:prstGeom prst="rect">
            <a:avLst/>
          </a:prstGeom>
        </p:spPr>
      </p:pic>
      <p:sp>
        <p:nvSpPr>
          <p:cNvPr id="23" name="סוגר מסולסל ימני 22">
            <a:extLst>
              <a:ext uri="{FF2B5EF4-FFF2-40B4-BE49-F238E27FC236}">
                <a16:creationId xmlns:a16="http://schemas.microsoft.com/office/drawing/2014/main" id="{C20A5CA6-CC6B-3214-F0E0-1B47181EDF80}"/>
              </a:ext>
            </a:extLst>
          </p:cNvPr>
          <p:cNvSpPr/>
          <p:nvPr/>
        </p:nvSpPr>
        <p:spPr>
          <a:xfrm>
            <a:off x="6468565" y="801676"/>
            <a:ext cx="310718" cy="1054198"/>
          </a:xfrm>
          <a:prstGeom prst="rightBrace">
            <a:avLst>
              <a:gd name="adj1" fmla="val 3976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5" name="מחבר: מרפקי 24">
            <a:extLst>
              <a:ext uri="{FF2B5EF4-FFF2-40B4-BE49-F238E27FC236}">
                <a16:creationId xmlns:a16="http://schemas.microsoft.com/office/drawing/2014/main" id="{28575F8C-E350-1DD3-EC66-73192C27D776}"/>
              </a:ext>
            </a:extLst>
          </p:cNvPr>
          <p:cNvCxnSpPr>
            <a:cxnSpLocks/>
          </p:cNvCxnSpPr>
          <p:nvPr/>
        </p:nvCxnSpPr>
        <p:spPr>
          <a:xfrm rot="10800000">
            <a:off x="6850303" y="1332532"/>
            <a:ext cx="837664" cy="774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68DE52A9-8A52-4AD1-5A61-A31E68AA82D3}"/>
              </a:ext>
            </a:extLst>
          </p:cNvPr>
          <p:cNvCxnSpPr>
            <a:cxnSpLocks/>
          </p:cNvCxnSpPr>
          <p:nvPr/>
        </p:nvCxnSpPr>
        <p:spPr>
          <a:xfrm rot="10800000">
            <a:off x="4021584" y="2618913"/>
            <a:ext cx="3573360" cy="820408"/>
          </a:xfrm>
          <a:prstGeom prst="bentConnector3">
            <a:avLst>
              <a:gd name="adj1" fmla="val 97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מרפקי 32">
            <a:extLst>
              <a:ext uri="{FF2B5EF4-FFF2-40B4-BE49-F238E27FC236}">
                <a16:creationId xmlns:a16="http://schemas.microsoft.com/office/drawing/2014/main" id="{C31EB29E-93D5-DDEC-DDC1-5DAE66BF482F}"/>
              </a:ext>
            </a:extLst>
          </p:cNvPr>
          <p:cNvCxnSpPr>
            <a:cxnSpLocks/>
          </p:cNvCxnSpPr>
          <p:nvPr/>
        </p:nvCxnSpPr>
        <p:spPr>
          <a:xfrm rot="10800000">
            <a:off x="5948040" y="2837595"/>
            <a:ext cx="1785003" cy="1513491"/>
          </a:xfrm>
          <a:prstGeom prst="bentConnector3">
            <a:avLst>
              <a:gd name="adj1" fmla="val 380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AB2FB6B4-BCB6-5659-274D-B3AD8EC09CF6}"/>
              </a:ext>
            </a:extLst>
          </p:cNvPr>
          <p:cNvCxnSpPr>
            <a:cxnSpLocks/>
          </p:cNvCxnSpPr>
          <p:nvPr/>
        </p:nvCxnSpPr>
        <p:spPr>
          <a:xfrm rot="10800000">
            <a:off x="3205923" y="4351084"/>
            <a:ext cx="4304586" cy="1174384"/>
          </a:xfrm>
          <a:prstGeom prst="bentConnector3">
            <a:avLst>
              <a:gd name="adj1" fmla="val 130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רפקי 38">
            <a:extLst>
              <a:ext uri="{FF2B5EF4-FFF2-40B4-BE49-F238E27FC236}">
                <a16:creationId xmlns:a16="http://schemas.microsoft.com/office/drawing/2014/main" id="{76DD0774-E16D-241C-E124-40798F3CE93F}"/>
              </a:ext>
            </a:extLst>
          </p:cNvPr>
          <p:cNvCxnSpPr>
            <a:cxnSpLocks/>
          </p:cNvCxnSpPr>
          <p:nvPr/>
        </p:nvCxnSpPr>
        <p:spPr>
          <a:xfrm rot="10800000">
            <a:off x="3505272" y="5681711"/>
            <a:ext cx="4089673" cy="547685"/>
          </a:xfrm>
          <a:prstGeom prst="bentConnector3">
            <a:avLst>
              <a:gd name="adj1" fmla="val 20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מחבר: מרפקי 43">
            <a:extLst>
              <a:ext uri="{FF2B5EF4-FFF2-40B4-BE49-F238E27FC236}">
                <a16:creationId xmlns:a16="http://schemas.microsoft.com/office/drawing/2014/main" id="{DA59C5A4-F831-7305-1F08-0499EC1D38F8}"/>
              </a:ext>
            </a:extLst>
          </p:cNvPr>
          <p:cNvCxnSpPr/>
          <p:nvPr/>
        </p:nvCxnSpPr>
        <p:spPr>
          <a:xfrm rot="10800000">
            <a:off x="6623925" y="2210540"/>
            <a:ext cx="2218235" cy="479394"/>
          </a:xfrm>
          <a:prstGeom prst="bentConnector3">
            <a:avLst>
              <a:gd name="adj1" fmla="val 532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157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86887" y="1937550"/>
            <a:ext cx="4484912"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Menu</a:t>
            </a:r>
            <a:r>
              <a:rPr lang="en-US" sz="6600" b="1" dirty="0">
                <a:solidFill>
                  <a:schemeClr val="bg1"/>
                </a:solidFill>
              </a:rPr>
              <a:t>.</a:t>
            </a:r>
            <a:r>
              <a:rPr lang="en-US" sz="4000" dirty="0">
                <a:solidFill>
                  <a:schemeClr val="bg1"/>
                </a:solidFill>
                <a:latin typeface="Verdana Pro Black" panose="020B0A04030504040204" pitchFamily="34" charset="0"/>
                <a:cs typeface="Aharoni" panose="02010803020104030203" pitchFamily="2" charset="-79"/>
              </a:rPr>
              <a:t>jsx</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24525"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תפריט ניווט דינאמי בחלון קופץ שנפתח כאשר נלחץ על הכפתורים שנגדיר שלחיצה עליהם תפתח אותו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תפריט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9578466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763135"/>
            <a:ext cx="4673038" cy="70392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Menu.jsx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467061"/>
            <a:ext cx="4673037" cy="484496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קומפוננט שאחראית על תצוגת חלון קופץ עם תפריט ניווט</a:t>
            </a:r>
          </a:p>
          <a:p>
            <a:r>
              <a:rPr lang="he-IL" sz="2000" dirty="0">
                <a:solidFill>
                  <a:schemeClr val="bg1"/>
                </a:solidFill>
              </a:rPr>
              <a:t>נייבא את הקומפוננטות, המופעים והמטודות הדרושים לנו ללוגיקה של הקומפוננט</a:t>
            </a:r>
          </a:p>
          <a:p>
            <a:r>
              <a:rPr lang="he-IL" sz="2000" dirty="0">
                <a:solidFill>
                  <a:schemeClr val="bg1"/>
                </a:solidFill>
              </a:rPr>
              <a:t>ניצור את הקומפוננט </a:t>
            </a:r>
            <a:r>
              <a:rPr lang="en-US" sz="2000" dirty="0">
                <a:solidFill>
                  <a:schemeClr val="bg1"/>
                </a:solidFill>
              </a:rPr>
              <a:t>Menu</a:t>
            </a:r>
            <a:endParaRPr lang="he-IL" sz="2000" dirty="0">
              <a:solidFill>
                <a:schemeClr val="bg1"/>
              </a:solidFill>
            </a:endParaRPr>
          </a:p>
          <a:p>
            <a:pPr lvl="1"/>
            <a:r>
              <a:rPr lang="he-IL" sz="1800" dirty="0">
                <a:solidFill>
                  <a:schemeClr val="bg1"/>
                </a:solidFill>
              </a:rPr>
              <a:t>הקומפוננט תקבל מפתחות באובייקט ה – </a:t>
            </a:r>
            <a:r>
              <a:rPr lang="en-US" sz="1800" dirty="0">
                <a:solidFill>
                  <a:schemeClr val="bg1"/>
                </a:solidFill>
              </a:rPr>
              <a:t>props</a:t>
            </a:r>
            <a:r>
              <a:rPr lang="he-IL" sz="1800" dirty="0">
                <a:solidFill>
                  <a:schemeClr val="bg1"/>
                </a:solidFill>
              </a:rPr>
              <a:t> </a:t>
            </a:r>
          </a:p>
          <a:p>
            <a:pPr lvl="1"/>
            <a:r>
              <a:rPr lang="he-IL" sz="1800" dirty="0">
                <a:solidFill>
                  <a:schemeClr val="bg1"/>
                </a:solidFill>
              </a:rPr>
              <a:t>נחלץ את המשתנה </a:t>
            </a:r>
            <a:r>
              <a:rPr lang="en-US" sz="1800" dirty="0">
                <a:solidFill>
                  <a:schemeClr val="bg1"/>
                </a:solidFill>
              </a:rPr>
              <a:t>user</a:t>
            </a:r>
            <a:r>
              <a:rPr lang="he-IL" sz="1800" dirty="0">
                <a:solidFill>
                  <a:schemeClr val="bg1"/>
                </a:solidFill>
              </a:rPr>
              <a:t> מתוך הפעלת מטודת </a:t>
            </a:r>
            <a:r>
              <a:rPr lang="en-US" sz="1800" dirty="0">
                <a:solidFill>
                  <a:schemeClr val="bg1"/>
                </a:solidFill>
              </a:rPr>
              <a:t>useUser</a:t>
            </a:r>
            <a:endParaRPr lang="he-IL" sz="1800" dirty="0">
              <a:solidFill>
                <a:schemeClr val="bg1"/>
              </a:solidFill>
            </a:endParaRPr>
          </a:p>
          <a:p>
            <a:pPr lvl="1"/>
            <a:r>
              <a:rPr lang="he-IL" sz="1800" dirty="0">
                <a:solidFill>
                  <a:schemeClr val="bg1"/>
                </a:solidFill>
              </a:rPr>
              <a:t>נחלץ את מטודת </a:t>
            </a:r>
            <a:r>
              <a:rPr lang="en-US" sz="1800" dirty="0">
                <a:solidFill>
                  <a:schemeClr val="bg1"/>
                </a:solidFill>
              </a:rPr>
              <a:t>handleLogout</a:t>
            </a:r>
            <a:r>
              <a:rPr lang="he-IL" sz="1800" dirty="0">
                <a:solidFill>
                  <a:schemeClr val="bg1"/>
                </a:solidFill>
              </a:rPr>
              <a:t> מתוך הפעלת מטודת </a:t>
            </a:r>
            <a:r>
              <a:rPr lang="en-US" sz="1800" dirty="0">
                <a:solidFill>
                  <a:schemeClr val="bg1"/>
                </a:solidFill>
              </a:rPr>
              <a:t>useUsers</a:t>
            </a:r>
            <a:endParaRPr lang="he-IL" sz="1800" dirty="0">
              <a:solidFill>
                <a:schemeClr val="bg1"/>
              </a:solidFill>
            </a:endParaRPr>
          </a:p>
          <a:p>
            <a:pPr lvl="1"/>
            <a:r>
              <a:rPr lang="he-IL" sz="1800" dirty="0">
                <a:solidFill>
                  <a:schemeClr val="bg1"/>
                </a:solidFill>
              </a:rPr>
              <a:t>ניצור קבוע בשם </a:t>
            </a:r>
            <a:r>
              <a:rPr lang="en-US" sz="1800" dirty="0" err="1">
                <a:solidFill>
                  <a:schemeClr val="bg1"/>
                </a:solidFill>
              </a:rPr>
              <a:t>onLogout</a:t>
            </a:r>
            <a:r>
              <a:rPr lang="he-IL" sz="1800" dirty="0">
                <a:solidFill>
                  <a:schemeClr val="bg1"/>
                </a:solidFill>
              </a:rPr>
              <a:t> שערכו יהיה פונקציה אנונימית שתפעיל את מטודות </a:t>
            </a:r>
            <a:r>
              <a:rPr lang="en-US" sz="1800" dirty="0">
                <a:solidFill>
                  <a:schemeClr val="bg1"/>
                </a:solidFill>
              </a:rPr>
              <a:t>handleLogout </a:t>
            </a:r>
            <a:r>
              <a:rPr lang="en-US" sz="1800" dirty="0" err="1">
                <a:solidFill>
                  <a:schemeClr val="bg1"/>
                </a:solidFill>
              </a:rPr>
              <a:t>onClose</a:t>
            </a:r>
            <a:endParaRPr lang="he-IL" sz="1800" dirty="0">
              <a:solidFill>
                <a:schemeClr val="bg1"/>
              </a:solidFill>
            </a:endParaRPr>
          </a:p>
        </p:txBody>
      </p:sp>
      <p:pic>
        <p:nvPicPr>
          <p:cNvPr id="8" name="תמונה 7">
            <a:extLst>
              <a:ext uri="{FF2B5EF4-FFF2-40B4-BE49-F238E27FC236}">
                <a16:creationId xmlns:a16="http://schemas.microsoft.com/office/drawing/2014/main" id="{93A63372-DD3C-B366-AE91-739C2EC2A539}"/>
              </a:ext>
            </a:extLst>
          </p:cNvPr>
          <p:cNvPicPr>
            <a:picLocks noChangeAspect="1"/>
          </p:cNvPicPr>
          <p:nvPr/>
        </p:nvPicPr>
        <p:blipFill>
          <a:blip r:embed="rId4"/>
          <a:stretch>
            <a:fillRect/>
          </a:stretch>
        </p:blipFill>
        <p:spPr>
          <a:xfrm>
            <a:off x="533077" y="1753366"/>
            <a:ext cx="6301544" cy="3821811"/>
          </a:xfrm>
          <a:prstGeom prst="rect">
            <a:avLst/>
          </a:prstGeom>
        </p:spPr>
      </p:pic>
      <p:cxnSp>
        <p:nvCxnSpPr>
          <p:cNvPr id="6" name="מחבר: מרפקי 5">
            <a:extLst>
              <a:ext uri="{FF2B5EF4-FFF2-40B4-BE49-F238E27FC236}">
                <a16:creationId xmlns:a16="http://schemas.microsoft.com/office/drawing/2014/main" id="{D8E65C4A-4562-2ECF-5F74-B2DE0A5007D9}"/>
              </a:ext>
            </a:extLst>
          </p:cNvPr>
          <p:cNvCxnSpPr>
            <a:cxnSpLocks/>
          </p:cNvCxnSpPr>
          <p:nvPr/>
        </p:nvCxnSpPr>
        <p:spPr>
          <a:xfrm rot="10800000" flipV="1">
            <a:off x="5391585" y="2981323"/>
            <a:ext cx="3666693" cy="1022506"/>
          </a:xfrm>
          <a:prstGeom prst="bentConnector3">
            <a:avLst>
              <a:gd name="adj1" fmla="val 577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3D6698F7-4A95-3BC7-E16F-B0AFF303756F}"/>
              </a:ext>
            </a:extLst>
          </p:cNvPr>
          <p:cNvCxnSpPr>
            <a:cxnSpLocks/>
          </p:cNvCxnSpPr>
          <p:nvPr/>
        </p:nvCxnSpPr>
        <p:spPr>
          <a:xfrm rot="10800000" flipV="1">
            <a:off x="3683850" y="4091237"/>
            <a:ext cx="6132505" cy="119913"/>
          </a:xfrm>
          <a:prstGeom prst="bentConnector3">
            <a:avLst>
              <a:gd name="adj1" fmla="val 439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D4127C2B-0A16-CB65-C07D-CFB54AFAFDC5}"/>
              </a:ext>
            </a:extLst>
          </p:cNvPr>
          <p:cNvCxnSpPr/>
          <p:nvPr/>
        </p:nvCxnSpPr>
        <p:spPr>
          <a:xfrm flipH="1">
            <a:off x="4456590" y="4474346"/>
            <a:ext cx="34445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0B8C8547-AF87-1652-151A-16A25C88D0D3}"/>
              </a:ext>
            </a:extLst>
          </p:cNvPr>
          <p:cNvCxnSpPr/>
          <p:nvPr/>
        </p:nvCxnSpPr>
        <p:spPr>
          <a:xfrm rot="10800000">
            <a:off x="3417903" y="4856086"/>
            <a:ext cx="4403324" cy="133165"/>
          </a:xfrm>
          <a:prstGeom prst="bentConnector3">
            <a:avLst>
              <a:gd name="adj1" fmla="val 159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6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10451" y="248575"/>
            <a:ext cx="4673038" cy="65694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Menu.jsx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10451" y="905522"/>
            <a:ext cx="4673037" cy="578835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מעטפת תפריט הניווט ולינקים שאין צורך במשתמש מחובר כדי להראות אותם</a:t>
            </a:r>
          </a:p>
          <a:p>
            <a:r>
              <a:rPr lang="he-IL" sz="2000" dirty="0">
                <a:solidFill>
                  <a:schemeClr val="bg1"/>
                </a:solidFill>
              </a:rPr>
              <a:t>נציב את הקומפוננט </a:t>
            </a:r>
            <a:r>
              <a:rPr lang="en-US" sz="2000" dirty="0">
                <a:solidFill>
                  <a:schemeClr val="bg1"/>
                </a:solidFill>
              </a:rPr>
              <a:t>Menu</a:t>
            </a:r>
            <a:r>
              <a:rPr lang="he-IL" sz="2000" dirty="0">
                <a:solidFill>
                  <a:schemeClr val="bg1"/>
                </a:solidFill>
              </a:rPr>
              <a:t> של </a:t>
            </a:r>
            <a:r>
              <a:rPr lang="en-US" sz="2000" dirty="0">
                <a:solidFill>
                  <a:schemeClr val="bg1"/>
                </a:solidFill>
              </a:rPr>
              <a:t>MUI</a:t>
            </a:r>
            <a:r>
              <a:rPr lang="he-IL" sz="2000" dirty="0">
                <a:solidFill>
                  <a:schemeClr val="bg1"/>
                </a:solidFill>
              </a:rPr>
              <a:t> נעביר לה את המאפיינים:</a:t>
            </a:r>
          </a:p>
          <a:p>
            <a:pPr lvl="1"/>
            <a:r>
              <a:rPr lang="en-US" sz="1600" dirty="0">
                <a:solidFill>
                  <a:schemeClr val="bg1"/>
                </a:solidFill>
              </a:rPr>
              <a:t>open</a:t>
            </a:r>
            <a:r>
              <a:rPr lang="he-IL" sz="1600" dirty="0">
                <a:solidFill>
                  <a:schemeClr val="bg1"/>
                </a:solidFill>
              </a:rPr>
              <a:t> – אם הערך יהיה </a:t>
            </a:r>
            <a:r>
              <a:rPr lang="en-US" sz="1600" dirty="0">
                <a:solidFill>
                  <a:schemeClr val="bg1"/>
                </a:solidFill>
              </a:rPr>
              <a:t>true</a:t>
            </a:r>
            <a:r>
              <a:rPr lang="he-IL" sz="1600" dirty="0">
                <a:solidFill>
                  <a:schemeClr val="bg1"/>
                </a:solidFill>
              </a:rPr>
              <a:t> תפריט הניווט ייפתח</a:t>
            </a:r>
          </a:p>
          <a:p>
            <a:pPr lvl="1"/>
            <a:r>
              <a:rPr lang="en-US" sz="1600" dirty="0" err="1">
                <a:solidFill>
                  <a:schemeClr val="bg1"/>
                </a:solidFill>
              </a:rPr>
              <a:t>onClose</a:t>
            </a:r>
            <a:r>
              <a:rPr lang="he-IL" sz="1600" dirty="0">
                <a:solidFill>
                  <a:schemeClr val="bg1"/>
                </a:solidFill>
              </a:rPr>
              <a:t> – פונקציית </a:t>
            </a:r>
            <a:r>
              <a:rPr lang="en-US" sz="1600" dirty="0">
                <a:solidFill>
                  <a:schemeClr val="bg1"/>
                </a:solidFill>
              </a:rPr>
              <a:t>callback</a:t>
            </a:r>
            <a:r>
              <a:rPr lang="he-IL" sz="1600" dirty="0">
                <a:solidFill>
                  <a:schemeClr val="bg1"/>
                </a:solidFill>
              </a:rPr>
              <a:t> שתוביל לסגירת תפריט הניווט </a:t>
            </a:r>
          </a:p>
          <a:p>
            <a:pPr lvl="1"/>
            <a:r>
              <a:rPr lang="en-US" sz="1600" dirty="0">
                <a:solidFill>
                  <a:schemeClr val="bg1"/>
                </a:solidFill>
              </a:rPr>
              <a:t>anchorEl</a:t>
            </a:r>
            <a:r>
              <a:rPr lang="he-IL" sz="1600" dirty="0">
                <a:solidFill>
                  <a:schemeClr val="bg1"/>
                </a:solidFill>
              </a:rPr>
              <a:t> – האלמנט עליו יעגון תפריט הניווט </a:t>
            </a:r>
          </a:p>
          <a:p>
            <a:pPr lvl="1"/>
            <a:r>
              <a:rPr lang="en-US" sz="1600" dirty="0" err="1">
                <a:solidFill>
                  <a:schemeClr val="bg1"/>
                </a:solidFill>
              </a:rPr>
              <a:t>anchorOrigin</a:t>
            </a:r>
            <a:r>
              <a:rPr lang="he-IL" sz="1600" dirty="0">
                <a:solidFill>
                  <a:schemeClr val="bg1"/>
                </a:solidFill>
              </a:rPr>
              <a:t> – מיקום תפריט הניווט ביחס לאלמנט אליו היא מקושרת</a:t>
            </a:r>
          </a:p>
          <a:p>
            <a:r>
              <a:rPr lang="he-IL" sz="2000" dirty="0">
                <a:solidFill>
                  <a:schemeClr val="bg1"/>
                </a:solidFill>
              </a:rPr>
              <a:t>נציב את הקומפוננט </a:t>
            </a:r>
            <a:r>
              <a:rPr lang="en-US" sz="2000" dirty="0">
                <a:solidFill>
                  <a:schemeClr val="bg1"/>
                </a:solidFill>
              </a:rPr>
              <a:t>Box</a:t>
            </a:r>
            <a:r>
              <a:rPr lang="he-IL" sz="2000" dirty="0">
                <a:solidFill>
                  <a:schemeClr val="bg1"/>
                </a:solidFill>
              </a:rPr>
              <a:t> של </a:t>
            </a:r>
            <a:r>
              <a:rPr lang="en-US" sz="2000" dirty="0" err="1">
                <a:solidFill>
                  <a:schemeClr val="bg1"/>
                </a:solidFill>
              </a:rPr>
              <a:t>mui</a:t>
            </a:r>
            <a:r>
              <a:rPr lang="he-IL" sz="2000" dirty="0">
                <a:solidFill>
                  <a:schemeClr val="bg1"/>
                </a:solidFill>
              </a:rPr>
              <a:t> כמיכל של הלינקים בתפריט הניווט</a:t>
            </a:r>
          </a:p>
          <a:p>
            <a:r>
              <a:rPr lang="he-IL" sz="2000" dirty="0">
                <a:solidFill>
                  <a:schemeClr val="bg1"/>
                </a:solidFill>
              </a:rPr>
              <a:t>נציב את הקומפוננט </a:t>
            </a:r>
            <a:r>
              <a:rPr lang="en-US" sz="2000" dirty="0">
                <a:solidFill>
                  <a:schemeClr val="bg1"/>
                </a:solidFill>
              </a:rPr>
              <a:t>MenuLink</a:t>
            </a:r>
            <a:r>
              <a:rPr lang="he-IL" sz="2000" dirty="0">
                <a:solidFill>
                  <a:schemeClr val="bg1"/>
                </a:solidFill>
              </a:rPr>
              <a:t> שיצרנו ונעביר לה את:</a:t>
            </a:r>
          </a:p>
          <a:p>
            <a:pPr lvl="1"/>
            <a:r>
              <a:rPr lang="en-US" sz="1600" dirty="0">
                <a:solidFill>
                  <a:schemeClr val="bg1"/>
                </a:solidFill>
              </a:rPr>
              <a:t>text</a:t>
            </a:r>
            <a:r>
              <a:rPr lang="he-IL" sz="1600" dirty="0">
                <a:solidFill>
                  <a:schemeClr val="bg1"/>
                </a:solidFill>
              </a:rPr>
              <a:t> – הכיתוב שיופיע על הלינק</a:t>
            </a:r>
          </a:p>
          <a:p>
            <a:pPr lvl="1"/>
            <a:r>
              <a:rPr lang="en-US" sz="1600" dirty="0">
                <a:solidFill>
                  <a:schemeClr val="bg1"/>
                </a:solidFill>
              </a:rPr>
              <a:t>navigetTo</a:t>
            </a:r>
            <a:r>
              <a:rPr lang="he-IL" sz="1600" dirty="0">
                <a:solidFill>
                  <a:schemeClr val="bg1"/>
                </a:solidFill>
              </a:rPr>
              <a:t> – כתובת ה – </a:t>
            </a:r>
            <a:r>
              <a:rPr lang="en-US" sz="1600" dirty="0">
                <a:solidFill>
                  <a:schemeClr val="bg1"/>
                </a:solidFill>
              </a:rPr>
              <a:t>url</a:t>
            </a:r>
            <a:r>
              <a:rPr lang="he-IL" sz="1600" dirty="0">
                <a:solidFill>
                  <a:schemeClr val="bg1"/>
                </a:solidFill>
              </a:rPr>
              <a:t> אליה נעביר את הגולש במקרה וילחץ על הלינק</a:t>
            </a:r>
          </a:p>
          <a:p>
            <a:pPr lvl="1"/>
            <a:r>
              <a:rPr lang="en-US" sz="1600" dirty="0">
                <a:solidFill>
                  <a:schemeClr val="bg1"/>
                </a:solidFill>
              </a:rPr>
              <a:t>onClick</a:t>
            </a:r>
            <a:r>
              <a:rPr lang="he-IL" sz="1600" dirty="0">
                <a:solidFill>
                  <a:schemeClr val="bg1"/>
                </a:solidFill>
              </a:rPr>
              <a:t> – נפעיל את מטודת </a:t>
            </a:r>
            <a:r>
              <a:rPr lang="en-US" sz="1600" dirty="0" err="1">
                <a:solidFill>
                  <a:schemeClr val="bg1"/>
                </a:solidFill>
              </a:rPr>
              <a:t>onClose</a:t>
            </a:r>
            <a:endParaRPr lang="en-US" sz="1600" dirty="0">
              <a:solidFill>
                <a:schemeClr val="bg1"/>
              </a:solidFill>
            </a:endParaRPr>
          </a:p>
          <a:p>
            <a:pPr lvl="1"/>
            <a:r>
              <a:rPr lang="en-US" sz="1600" dirty="0">
                <a:solidFill>
                  <a:schemeClr val="bg1"/>
                </a:solidFill>
              </a:rPr>
              <a:t>styles</a:t>
            </a:r>
            <a:r>
              <a:rPr lang="he-IL" sz="1600" dirty="0">
                <a:solidFill>
                  <a:schemeClr val="bg1"/>
                </a:solidFill>
              </a:rPr>
              <a:t> – אובייקט הגדרות </a:t>
            </a:r>
            <a:r>
              <a:rPr lang="en-US" sz="1600" dirty="0">
                <a:solidFill>
                  <a:schemeClr val="bg1"/>
                </a:solidFill>
              </a:rPr>
              <a:t>css</a:t>
            </a:r>
            <a:r>
              <a:rPr lang="he-IL" sz="1600" dirty="0">
                <a:solidFill>
                  <a:schemeClr val="bg1"/>
                </a:solidFill>
              </a:rPr>
              <a:t> </a:t>
            </a:r>
          </a:p>
        </p:txBody>
      </p:sp>
      <p:pic>
        <p:nvPicPr>
          <p:cNvPr id="7" name="תמונה 6">
            <a:extLst>
              <a:ext uri="{FF2B5EF4-FFF2-40B4-BE49-F238E27FC236}">
                <a16:creationId xmlns:a16="http://schemas.microsoft.com/office/drawing/2014/main" id="{82FE0700-5410-4C24-05E6-10422210DAC1}"/>
              </a:ext>
            </a:extLst>
          </p:cNvPr>
          <p:cNvPicPr>
            <a:picLocks noChangeAspect="1"/>
          </p:cNvPicPr>
          <p:nvPr/>
        </p:nvPicPr>
        <p:blipFill>
          <a:blip r:embed="rId4"/>
          <a:stretch>
            <a:fillRect/>
          </a:stretch>
        </p:blipFill>
        <p:spPr>
          <a:xfrm>
            <a:off x="1087527" y="1128391"/>
            <a:ext cx="5820587" cy="4601217"/>
          </a:xfrm>
          <a:prstGeom prst="rect">
            <a:avLst/>
          </a:prstGeom>
        </p:spPr>
      </p:pic>
      <p:sp>
        <p:nvSpPr>
          <p:cNvPr id="13" name="סוגר מסולסל ימני 12">
            <a:extLst>
              <a:ext uri="{FF2B5EF4-FFF2-40B4-BE49-F238E27FC236}">
                <a16:creationId xmlns:a16="http://schemas.microsoft.com/office/drawing/2014/main" id="{6DF9F36F-6289-867D-8987-2208B5F3BBF3}"/>
              </a:ext>
            </a:extLst>
          </p:cNvPr>
          <p:cNvSpPr/>
          <p:nvPr/>
        </p:nvSpPr>
        <p:spPr>
          <a:xfrm>
            <a:off x="4474346" y="1393794"/>
            <a:ext cx="292963" cy="2725445"/>
          </a:xfrm>
          <a:prstGeom prst="rightBrace">
            <a:avLst>
              <a:gd name="adj1" fmla="val 44697"/>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5" name="מחבר: מרפקי 14">
            <a:extLst>
              <a:ext uri="{FF2B5EF4-FFF2-40B4-BE49-F238E27FC236}">
                <a16:creationId xmlns:a16="http://schemas.microsoft.com/office/drawing/2014/main" id="{083142E8-1EEA-10DB-3D45-ECE7E05A5063}"/>
              </a:ext>
            </a:extLst>
          </p:cNvPr>
          <p:cNvCxnSpPr/>
          <p:nvPr/>
        </p:nvCxnSpPr>
        <p:spPr>
          <a:xfrm rot="10800000" flipV="1">
            <a:off x="4767310" y="1757778"/>
            <a:ext cx="2858609" cy="9942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1D95A6CA-0707-8BCA-0E9D-321B5AD83BF0}"/>
              </a:ext>
            </a:extLst>
          </p:cNvPr>
          <p:cNvCxnSpPr/>
          <p:nvPr/>
        </p:nvCxnSpPr>
        <p:spPr>
          <a:xfrm rot="10800000" flipV="1">
            <a:off x="2704308" y="3986074"/>
            <a:ext cx="4823957" cy="3195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13E40FAC-338B-60CF-9FBA-AA6C423289F8}"/>
              </a:ext>
            </a:extLst>
          </p:cNvPr>
          <p:cNvCxnSpPr/>
          <p:nvPr/>
        </p:nvCxnSpPr>
        <p:spPr>
          <a:xfrm rot="10800000">
            <a:off x="3240350" y="4509855"/>
            <a:ext cx="4755290" cy="238771"/>
          </a:xfrm>
          <a:prstGeom prst="bentConnector3">
            <a:avLst>
              <a:gd name="adj1" fmla="val 1788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68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284335"/>
            <a:ext cx="4673038" cy="846801"/>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Menu.jsx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3131137"/>
            <a:ext cx="4673037" cy="166280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לינקים שיוצגו כאשר אין משתמש מחובר</a:t>
            </a:r>
          </a:p>
          <a:p>
            <a:r>
              <a:rPr lang="he-IL" sz="2000" dirty="0">
                <a:solidFill>
                  <a:schemeClr val="bg1"/>
                </a:solidFill>
              </a:rPr>
              <a:t>נתנה ואם המשתמש אינו מחובר</a:t>
            </a:r>
          </a:p>
          <a:p>
            <a:pPr lvl="1"/>
            <a:r>
              <a:rPr lang="he-IL" sz="1800" dirty="0">
                <a:solidFill>
                  <a:schemeClr val="bg1"/>
                </a:solidFill>
              </a:rPr>
              <a:t>ניצור את הקישורים שיובילו את המשתמש לדפים: </a:t>
            </a:r>
            <a:r>
              <a:rPr lang="en-US" sz="1800" dirty="0">
                <a:solidFill>
                  <a:schemeClr val="bg1"/>
                </a:solidFill>
              </a:rPr>
              <a:t>Login</a:t>
            </a:r>
            <a:r>
              <a:rPr lang="he-IL" sz="1800" dirty="0">
                <a:solidFill>
                  <a:schemeClr val="bg1"/>
                </a:solidFill>
              </a:rPr>
              <a:t> ו – </a:t>
            </a:r>
            <a:r>
              <a:rPr lang="en-US" sz="1800" dirty="0">
                <a:solidFill>
                  <a:schemeClr val="bg1"/>
                </a:solidFill>
              </a:rPr>
              <a:t>signup</a:t>
            </a:r>
            <a:r>
              <a:rPr lang="he-IL" sz="1800" dirty="0">
                <a:solidFill>
                  <a:schemeClr val="bg1"/>
                </a:solidFill>
              </a:rPr>
              <a:t> בעזרת הקומפוננט </a:t>
            </a:r>
            <a:r>
              <a:rPr lang="en-US" sz="1800" dirty="0">
                <a:solidFill>
                  <a:schemeClr val="bg1"/>
                </a:solidFill>
              </a:rPr>
              <a:t>MenuLink</a:t>
            </a:r>
            <a:r>
              <a:rPr lang="he-IL" sz="1800" dirty="0">
                <a:solidFill>
                  <a:schemeClr val="bg1"/>
                </a:solidFill>
              </a:rPr>
              <a:t> שיצרנו</a:t>
            </a:r>
          </a:p>
        </p:txBody>
      </p:sp>
      <p:pic>
        <p:nvPicPr>
          <p:cNvPr id="6" name="תמונה 5">
            <a:extLst>
              <a:ext uri="{FF2B5EF4-FFF2-40B4-BE49-F238E27FC236}">
                <a16:creationId xmlns:a16="http://schemas.microsoft.com/office/drawing/2014/main" id="{34CB202C-92CB-64FC-800D-B05B545B70F3}"/>
              </a:ext>
            </a:extLst>
          </p:cNvPr>
          <p:cNvPicPr>
            <a:picLocks noChangeAspect="1"/>
          </p:cNvPicPr>
          <p:nvPr/>
        </p:nvPicPr>
        <p:blipFill>
          <a:blip r:embed="rId4"/>
          <a:stretch>
            <a:fillRect/>
          </a:stretch>
        </p:blipFill>
        <p:spPr>
          <a:xfrm>
            <a:off x="583089" y="1938092"/>
            <a:ext cx="6211167" cy="3505689"/>
          </a:xfrm>
          <a:prstGeom prst="rect">
            <a:avLst/>
          </a:prstGeom>
        </p:spPr>
      </p:pic>
      <p:cxnSp>
        <p:nvCxnSpPr>
          <p:cNvPr id="10" name="מחבר: מרפקי 9">
            <a:extLst>
              <a:ext uri="{FF2B5EF4-FFF2-40B4-BE49-F238E27FC236}">
                <a16:creationId xmlns:a16="http://schemas.microsoft.com/office/drawing/2014/main" id="{3267F765-350A-0E5A-0954-50515FD96545}"/>
              </a:ext>
            </a:extLst>
          </p:cNvPr>
          <p:cNvCxnSpPr/>
          <p:nvPr/>
        </p:nvCxnSpPr>
        <p:spPr>
          <a:xfrm rot="10800000">
            <a:off x="2867487" y="2050742"/>
            <a:ext cx="5220070" cy="1287262"/>
          </a:xfrm>
          <a:prstGeom prst="bentConnector3">
            <a:avLst>
              <a:gd name="adj1" fmla="val 171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8ED50119-08C9-C8DD-C054-C0D7CDA576D1}"/>
              </a:ext>
            </a:extLst>
          </p:cNvPr>
          <p:cNvCxnSpPr/>
          <p:nvPr/>
        </p:nvCxnSpPr>
        <p:spPr>
          <a:xfrm rot="10800000">
            <a:off x="3071674" y="2487506"/>
            <a:ext cx="4554244" cy="1534079"/>
          </a:xfrm>
          <a:prstGeom prst="bentConnector3">
            <a:avLst>
              <a:gd name="adj1" fmla="val 135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05540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1618509"/>
            <a:ext cx="4673038" cy="846801"/>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Menu.jsx</a:t>
            </a:r>
            <a:endParaRPr lang="he-IL" u="sng" dirty="0">
              <a:latin typeface="Arial Black" panose="020B0A04020102020204" pitchFamily="34" charset="0"/>
              <a:cs typeface="Aharoni" panose="02010803020104030203" pitchFamily="2" charset="-79"/>
            </a:endParaRPr>
          </a:p>
        </p:txBody>
      </p:sp>
      <p:pic>
        <p:nvPicPr>
          <p:cNvPr id="7" name="תמונה 6">
            <a:extLst>
              <a:ext uri="{FF2B5EF4-FFF2-40B4-BE49-F238E27FC236}">
                <a16:creationId xmlns:a16="http://schemas.microsoft.com/office/drawing/2014/main" id="{82A9794B-BD9C-3705-9ED9-E90C5DFC3F9A}"/>
              </a:ext>
            </a:extLst>
          </p:cNvPr>
          <p:cNvPicPr>
            <a:picLocks noChangeAspect="1"/>
          </p:cNvPicPr>
          <p:nvPr/>
        </p:nvPicPr>
        <p:blipFill>
          <a:blip r:embed="rId4"/>
          <a:stretch>
            <a:fillRect/>
          </a:stretch>
        </p:blipFill>
        <p:spPr>
          <a:xfrm>
            <a:off x="806958" y="1033128"/>
            <a:ext cx="5763429" cy="4791744"/>
          </a:xfrm>
          <a:prstGeom prst="rect">
            <a:avLst/>
          </a:prstGeom>
        </p:spPr>
      </p:pic>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2465310"/>
            <a:ext cx="4673037" cy="21333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לינקים שיופיעו כשיש משתמש מחובר</a:t>
            </a:r>
          </a:p>
          <a:p>
            <a:r>
              <a:rPr lang="he-IL" sz="2000" dirty="0">
                <a:solidFill>
                  <a:schemeClr val="bg1"/>
                </a:solidFill>
              </a:rPr>
              <a:t>נתנה ואם המשתמש מחובר</a:t>
            </a:r>
          </a:p>
          <a:p>
            <a:pPr lvl="1"/>
            <a:r>
              <a:rPr lang="he-IL" sz="1800" dirty="0">
                <a:solidFill>
                  <a:schemeClr val="bg1"/>
                </a:solidFill>
              </a:rPr>
              <a:t>ניצור קישור שלחיצה עליו תפעיל את מטודת </a:t>
            </a:r>
            <a:r>
              <a:rPr lang="en-US" sz="1800" dirty="0" err="1">
                <a:solidFill>
                  <a:schemeClr val="bg1"/>
                </a:solidFill>
              </a:rPr>
              <a:t>onLogout</a:t>
            </a:r>
            <a:r>
              <a:rPr lang="he-IL" sz="1800" dirty="0">
                <a:solidFill>
                  <a:schemeClr val="bg1"/>
                </a:solidFill>
              </a:rPr>
              <a:t> שתמחק את מפתח ה – </a:t>
            </a:r>
            <a:r>
              <a:rPr lang="en-US" sz="1800" dirty="0">
                <a:solidFill>
                  <a:schemeClr val="bg1"/>
                </a:solidFill>
              </a:rPr>
              <a:t>token</a:t>
            </a:r>
            <a:r>
              <a:rPr lang="he-IL" sz="1800" dirty="0">
                <a:solidFill>
                  <a:schemeClr val="bg1"/>
                </a:solidFill>
              </a:rPr>
              <a:t> מתוך אובייקט ה – </a:t>
            </a:r>
            <a:r>
              <a:rPr lang="en-US" sz="1800" dirty="0">
                <a:solidFill>
                  <a:schemeClr val="bg1"/>
                </a:solidFill>
              </a:rPr>
              <a:t>localStorage</a:t>
            </a:r>
            <a:r>
              <a:rPr lang="he-IL" sz="1800" dirty="0">
                <a:solidFill>
                  <a:schemeClr val="bg1"/>
                </a:solidFill>
              </a:rPr>
              <a:t> ותעדכן את ה – </a:t>
            </a:r>
            <a:r>
              <a:rPr lang="en-US" sz="1800" dirty="0">
                <a:solidFill>
                  <a:schemeClr val="bg1"/>
                </a:solidFill>
              </a:rPr>
              <a:t>UserProvider</a:t>
            </a:r>
            <a:r>
              <a:rPr lang="he-IL" sz="1800" dirty="0">
                <a:solidFill>
                  <a:schemeClr val="bg1"/>
                </a:solidFill>
              </a:rPr>
              <a:t> שהמשתמש אינו מחובר יותר</a:t>
            </a:r>
          </a:p>
        </p:txBody>
      </p:sp>
      <p:cxnSp>
        <p:nvCxnSpPr>
          <p:cNvPr id="9" name="מחבר: מרפקי 8">
            <a:extLst>
              <a:ext uri="{FF2B5EF4-FFF2-40B4-BE49-F238E27FC236}">
                <a16:creationId xmlns:a16="http://schemas.microsoft.com/office/drawing/2014/main" id="{941042C0-2732-FCD0-8D27-BE931EF68FA2}"/>
              </a:ext>
            </a:extLst>
          </p:cNvPr>
          <p:cNvCxnSpPr>
            <a:cxnSpLocks/>
          </p:cNvCxnSpPr>
          <p:nvPr/>
        </p:nvCxnSpPr>
        <p:spPr>
          <a:xfrm rot="10800000">
            <a:off x="3018409" y="1170987"/>
            <a:ext cx="6016803" cy="1909565"/>
          </a:xfrm>
          <a:prstGeom prst="bentConnector3">
            <a:avLst>
              <a:gd name="adj1" fmla="val 309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3E242B96-2374-2245-ADA2-5A203A91C68A}"/>
              </a:ext>
            </a:extLst>
          </p:cNvPr>
          <p:cNvCxnSpPr/>
          <p:nvPr/>
        </p:nvCxnSpPr>
        <p:spPr>
          <a:xfrm flipH="1">
            <a:off x="6570387" y="3977195"/>
            <a:ext cx="7429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84086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86886" y="1937550"/>
            <a:ext cx="4845579"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MenuProvider</a:t>
            </a:r>
            <a:r>
              <a:rPr lang="en-US" sz="6000" b="1" dirty="0">
                <a:solidFill>
                  <a:schemeClr val="bg1"/>
                </a:solidFill>
              </a:rPr>
              <a:t>.</a:t>
            </a:r>
            <a:r>
              <a:rPr lang="en-US" sz="3600" dirty="0">
                <a:solidFill>
                  <a:schemeClr val="bg1"/>
                </a:solidFill>
                <a:latin typeface="Verdana Pro Black" panose="020B0A04030504040204" pitchFamily="34" charset="0"/>
                <a:cs typeface="Aharoni" panose="02010803020104030203" pitchFamily="2" charset="-79"/>
              </a:rPr>
              <a:t>jsx</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159531" y="1999532"/>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תפריט הניווט דינאמי בחלון קופץ שנפתח כאשר נלחץ על הכפתורים שנגדיר שלחיצה עליהם תפתח אותו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תפריט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12913872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10451" y="0"/>
            <a:ext cx="4673038" cy="656947"/>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MenuProvider.jsx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656947"/>
            <a:ext cx="4814654" cy="5628443"/>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ניצור קבוע בשם </a:t>
            </a:r>
            <a:r>
              <a:rPr lang="en-US" sz="2000" dirty="0">
                <a:solidFill>
                  <a:schemeClr val="bg1"/>
                </a:solidFill>
              </a:rPr>
              <a:t>MenuContext</a:t>
            </a:r>
            <a:r>
              <a:rPr lang="he-IL" sz="2000" dirty="0">
                <a:solidFill>
                  <a:schemeClr val="bg1"/>
                </a:solidFill>
              </a:rPr>
              <a:t> שיהיה שווה ערך לאובייקט שיחזור מהפעלת מטודת </a:t>
            </a:r>
            <a:r>
              <a:rPr lang="en-US" sz="2000" dirty="0">
                <a:solidFill>
                  <a:schemeClr val="bg1"/>
                </a:solidFill>
              </a:rPr>
              <a:t>React.createContext</a:t>
            </a:r>
          </a:p>
          <a:p>
            <a:r>
              <a:rPr lang="he-IL" sz="2000" dirty="0">
                <a:solidFill>
                  <a:schemeClr val="bg1"/>
                </a:solidFill>
              </a:rPr>
              <a:t>ניצור ונייצא את הקומפוננט </a:t>
            </a:r>
            <a:r>
              <a:rPr lang="en-US" sz="2000" dirty="0">
                <a:solidFill>
                  <a:schemeClr val="bg1"/>
                </a:solidFill>
              </a:rPr>
              <a:t>MenuProvider</a:t>
            </a:r>
            <a:r>
              <a:rPr lang="he-IL" sz="2000" dirty="0">
                <a:solidFill>
                  <a:schemeClr val="bg1"/>
                </a:solidFill>
              </a:rPr>
              <a:t> </a:t>
            </a:r>
          </a:p>
          <a:p>
            <a:pPr lvl="1"/>
            <a:r>
              <a:rPr lang="he-IL" sz="1600" dirty="0">
                <a:solidFill>
                  <a:schemeClr val="bg1"/>
                </a:solidFill>
              </a:rPr>
              <a:t>שתקבל </a:t>
            </a:r>
            <a:r>
              <a:rPr lang="en-US" sz="1600" dirty="0">
                <a:solidFill>
                  <a:schemeClr val="bg1"/>
                </a:solidFill>
              </a:rPr>
              <a:t>children</a:t>
            </a:r>
            <a:endParaRPr lang="he-IL" sz="1600" dirty="0">
              <a:solidFill>
                <a:schemeClr val="bg1"/>
              </a:solidFill>
            </a:endParaRPr>
          </a:p>
          <a:p>
            <a:pPr lvl="1"/>
            <a:r>
              <a:rPr lang="he-IL" sz="1600" dirty="0">
                <a:solidFill>
                  <a:schemeClr val="bg1"/>
                </a:solidFill>
              </a:rPr>
              <a:t>ניצור קבוע בשם </a:t>
            </a:r>
            <a:r>
              <a:rPr lang="en-US" sz="1600" dirty="0">
                <a:solidFill>
                  <a:schemeClr val="bg1"/>
                </a:solidFill>
              </a:rPr>
              <a:t>theme</a:t>
            </a:r>
            <a:r>
              <a:rPr lang="he-IL" sz="1600" dirty="0">
                <a:solidFill>
                  <a:schemeClr val="bg1"/>
                </a:solidFill>
              </a:rPr>
              <a:t> ונשווה את הערך שלו למטודה </a:t>
            </a:r>
            <a:r>
              <a:rPr lang="en-US" sz="1600" dirty="0">
                <a:solidFill>
                  <a:schemeClr val="bg1"/>
                </a:solidFill>
              </a:rPr>
              <a:t>useMuiTheme</a:t>
            </a:r>
            <a:r>
              <a:rPr lang="he-IL" sz="1600" dirty="0">
                <a:solidFill>
                  <a:schemeClr val="bg1"/>
                </a:solidFill>
              </a:rPr>
              <a:t> של </a:t>
            </a:r>
            <a:r>
              <a:rPr lang="en-US" sz="1600" dirty="0">
                <a:solidFill>
                  <a:schemeClr val="bg1"/>
                </a:solidFill>
              </a:rPr>
              <a:t>MUI</a:t>
            </a:r>
          </a:p>
          <a:p>
            <a:pPr lvl="1"/>
            <a:r>
              <a:rPr lang="he-IL" sz="1600" dirty="0">
                <a:solidFill>
                  <a:schemeClr val="bg1"/>
                </a:solidFill>
              </a:rPr>
              <a:t>ניצור קבוע בשם </a:t>
            </a:r>
            <a:r>
              <a:rPr lang="en-US" sz="1600" dirty="0">
                <a:solidFill>
                  <a:schemeClr val="bg1"/>
                </a:solidFill>
              </a:rPr>
              <a:t>screenSize</a:t>
            </a:r>
            <a:r>
              <a:rPr lang="he-IL" sz="1600" dirty="0">
                <a:solidFill>
                  <a:schemeClr val="bg1"/>
                </a:solidFill>
              </a:rPr>
              <a:t> שערכו יהיה הפעלת מטודת </a:t>
            </a:r>
            <a:r>
              <a:rPr lang="en-US" sz="1600" dirty="0">
                <a:solidFill>
                  <a:schemeClr val="bg1"/>
                </a:solidFill>
              </a:rPr>
              <a:t>useMediaQuery</a:t>
            </a:r>
            <a:r>
              <a:rPr lang="he-IL" sz="1600" dirty="0">
                <a:solidFill>
                  <a:schemeClr val="bg1"/>
                </a:solidFill>
              </a:rPr>
              <a:t> של </a:t>
            </a:r>
            <a:r>
              <a:rPr lang="en-US" sz="1600" dirty="0">
                <a:solidFill>
                  <a:schemeClr val="bg1"/>
                </a:solidFill>
              </a:rPr>
              <a:t>MUI</a:t>
            </a:r>
            <a:r>
              <a:rPr lang="he-IL" sz="1600" dirty="0">
                <a:solidFill>
                  <a:schemeClr val="bg1"/>
                </a:solidFill>
              </a:rPr>
              <a:t> שתעקוב אחר שינוי בגודל המסך בכלל ובמעבר על מס' הפיקסלים שמוגדרים בתוך הארגומנט שלה בפרט.</a:t>
            </a:r>
          </a:p>
          <a:p>
            <a:pPr lvl="1"/>
            <a:r>
              <a:rPr lang="he-IL" sz="1600" dirty="0">
                <a:solidFill>
                  <a:schemeClr val="bg1"/>
                </a:solidFill>
              </a:rPr>
              <a:t>נחלץ את המשתנה </a:t>
            </a:r>
            <a:r>
              <a:rPr lang="en-US" sz="1600" dirty="0">
                <a:solidFill>
                  <a:schemeClr val="bg1"/>
                </a:solidFill>
              </a:rPr>
              <a:t>isOpen</a:t>
            </a:r>
            <a:r>
              <a:rPr lang="he-IL" sz="1600" dirty="0">
                <a:solidFill>
                  <a:schemeClr val="bg1"/>
                </a:solidFill>
              </a:rPr>
              <a:t> ואת מטודת </a:t>
            </a:r>
            <a:r>
              <a:rPr lang="en-US" sz="1600" dirty="0">
                <a:solidFill>
                  <a:schemeClr val="bg1"/>
                </a:solidFill>
              </a:rPr>
              <a:t>setOpen</a:t>
            </a:r>
            <a:r>
              <a:rPr lang="he-IL" sz="1600" dirty="0">
                <a:solidFill>
                  <a:schemeClr val="bg1"/>
                </a:solidFill>
              </a:rPr>
              <a:t> מתוך הפעלת </a:t>
            </a:r>
            <a:r>
              <a:rPr lang="en-US" sz="1600" dirty="0">
                <a:solidFill>
                  <a:schemeClr val="bg1"/>
                </a:solidFill>
              </a:rPr>
              <a:t>useState</a:t>
            </a:r>
            <a:r>
              <a:rPr lang="he-IL" sz="1600" dirty="0">
                <a:solidFill>
                  <a:schemeClr val="bg1"/>
                </a:solidFill>
              </a:rPr>
              <a:t> עם הארגומנט </a:t>
            </a:r>
            <a:r>
              <a:rPr lang="en-US" sz="1600" dirty="0">
                <a:solidFill>
                  <a:schemeClr val="bg1"/>
                </a:solidFill>
              </a:rPr>
              <a:t>false</a:t>
            </a:r>
            <a:endParaRPr lang="he-IL" sz="1600" dirty="0">
              <a:solidFill>
                <a:schemeClr val="bg1"/>
              </a:solidFill>
            </a:endParaRPr>
          </a:p>
          <a:p>
            <a:pPr lvl="1"/>
            <a:r>
              <a:rPr lang="he-IL" sz="1600" dirty="0">
                <a:solidFill>
                  <a:schemeClr val="bg1"/>
                </a:solidFill>
              </a:rPr>
              <a:t>נחלץ את המשתנה </a:t>
            </a:r>
            <a:r>
              <a:rPr lang="en-US" sz="1600" dirty="0">
                <a:solidFill>
                  <a:schemeClr val="bg1"/>
                </a:solidFill>
              </a:rPr>
              <a:t>anchorEl</a:t>
            </a:r>
            <a:r>
              <a:rPr lang="he-IL" sz="1600" dirty="0">
                <a:solidFill>
                  <a:schemeClr val="bg1"/>
                </a:solidFill>
              </a:rPr>
              <a:t> ואת מטודת </a:t>
            </a:r>
            <a:r>
              <a:rPr lang="en-US" sz="1600" dirty="0">
                <a:solidFill>
                  <a:schemeClr val="bg1"/>
                </a:solidFill>
              </a:rPr>
              <a:t>setAnchor</a:t>
            </a:r>
            <a:r>
              <a:rPr lang="he-IL" sz="1600" dirty="0">
                <a:solidFill>
                  <a:schemeClr val="bg1"/>
                </a:solidFill>
              </a:rPr>
              <a:t> מתוך הפעלת מטודת </a:t>
            </a:r>
            <a:r>
              <a:rPr lang="en-US" sz="1600" dirty="0">
                <a:solidFill>
                  <a:schemeClr val="bg1"/>
                </a:solidFill>
              </a:rPr>
              <a:t>useState</a:t>
            </a:r>
            <a:r>
              <a:rPr lang="he-IL" sz="1600" dirty="0">
                <a:solidFill>
                  <a:schemeClr val="bg1"/>
                </a:solidFill>
              </a:rPr>
              <a:t> עם הארגומנט </a:t>
            </a:r>
            <a:r>
              <a:rPr lang="en-US" sz="1600" dirty="0">
                <a:solidFill>
                  <a:schemeClr val="bg1"/>
                </a:solidFill>
              </a:rPr>
              <a:t>null</a:t>
            </a:r>
            <a:endParaRPr lang="he-IL" sz="1600" dirty="0">
              <a:solidFill>
                <a:schemeClr val="bg1"/>
              </a:solidFill>
            </a:endParaRPr>
          </a:p>
          <a:p>
            <a:pPr lvl="1"/>
            <a:r>
              <a:rPr lang="he-IL" sz="1600" dirty="0">
                <a:solidFill>
                  <a:schemeClr val="bg1"/>
                </a:solidFill>
              </a:rPr>
              <a:t>ניצור קבוע בשם </a:t>
            </a:r>
            <a:r>
              <a:rPr lang="en-US" sz="1600" dirty="0">
                <a:solidFill>
                  <a:schemeClr val="bg1"/>
                </a:solidFill>
              </a:rPr>
              <a:t>anchorRef</a:t>
            </a:r>
            <a:r>
              <a:rPr lang="he-IL" sz="1600" dirty="0">
                <a:solidFill>
                  <a:schemeClr val="bg1"/>
                </a:solidFill>
              </a:rPr>
              <a:t> שיהיה שווה ערך להפעלת מטודת </a:t>
            </a:r>
            <a:r>
              <a:rPr lang="en-US" sz="1600" dirty="0">
                <a:solidFill>
                  <a:schemeClr val="bg1"/>
                </a:solidFill>
              </a:rPr>
              <a:t>useRef</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useEffect</a:t>
            </a:r>
            <a:r>
              <a:rPr lang="he-IL" sz="1600" dirty="0">
                <a:solidFill>
                  <a:schemeClr val="bg1"/>
                </a:solidFill>
              </a:rPr>
              <a:t> שתפעיל את מטודת </a:t>
            </a:r>
            <a:r>
              <a:rPr lang="en-US" sz="1600" dirty="0">
                <a:solidFill>
                  <a:schemeClr val="bg1"/>
                </a:solidFill>
              </a:rPr>
              <a:t>setAnchor</a:t>
            </a:r>
            <a:r>
              <a:rPr lang="he-IL" sz="1600" dirty="0">
                <a:solidFill>
                  <a:schemeClr val="bg1"/>
                </a:solidFill>
              </a:rPr>
              <a:t> פעם אחת עם טעינת הקומפוננט ותקבע את ערכו של </a:t>
            </a:r>
            <a:r>
              <a:rPr lang="en-US" sz="1600" dirty="0">
                <a:solidFill>
                  <a:schemeClr val="bg1"/>
                </a:solidFill>
              </a:rPr>
              <a:t>anchorEl</a:t>
            </a:r>
            <a:r>
              <a:rPr lang="he-IL" sz="1600" dirty="0">
                <a:solidFill>
                  <a:schemeClr val="bg1"/>
                </a:solidFill>
              </a:rPr>
              <a:t> לקבוע </a:t>
            </a:r>
            <a:r>
              <a:rPr lang="en-US" sz="1600" dirty="0">
                <a:solidFill>
                  <a:schemeClr val="bg1"/>
                </a:solidFill>
              </a:rPr>
              <a:t>anchorRef</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useEffect</a:t>
            </a:r>
            <a:r>
              <a:rPr lang="he-IL" sz="1600" dirty="0">
                <a:solidFill>
                  <a:schemeClr val="bg1"/>
                </a:solidFill>
              </a:rPr>
              <a:t> שתפעיל את מטודת </a:t>
            </a:r>
            <a:r>
              <a:rPr lang="en-US" sz="1600" dirty="0">
                <a:solidFill>
                  <a:schemeClr val="bg1"/>
                </a:solidFill>
              </a:rPr>
              <a:t>setOpen</a:t>
            </a:r>
            <a:r>
              <a:rPr lang="he-IL" sz="1600" dirty="0">
                <a:solidFill>
                  <a:schemeClr val="bg1"/>
                </a:solidFill>
              </a:rPr>
              <a:t> עם הארגומנט </a:t>
            </a:r>
            <a:r>
              <a:rPr lang="en-US" sz="1600" dirty="0">
                <a:solidFill>
                  <a:schemeClr val="bg1"/>
                </a:solidFill>
              </a:rPr>
              <a:t>false</a:t>
            </a:r>
            <a:r>
              <a:rPr lang="he-IL" sz="1600" dirty="0">
                <a:solidFill>
                  <a:schemeClr val="bg1"/>
                </a:solidFill>
              </a:rPr>
              <a:t> בכל פעם שהקבוע </a:t>
            </a:r>
            <a:r>
              <a:rPr lang="en-US" sz="1600" dirty="0">
                <a:solidFill>
                  <a:schemeClr val="bg1"/>
                </a:solidFill>
              </a:rPr>
              <a:t>screenSize</a:t>
            </a:r>
            <a:r>
              <a:rPr lang="he-IL" sz="1600" dirty="0">
                <a:solidFill>
                  <a:schemeClr val="bg1"/>
                </a:solidFill>
              </a:rPr>
              <a:t> משתנה </a:t>
            </a:r>
          </a:p>
        </p:txBody>
      </p:sp>
      <p:pic>
        <p:nvPicPr>
          <p:cNvPr id="6" name="תמונה 5">
            <a:extLst>
              <a:ext uri="{FF2B5EF4-FFF2-40B4-BE49-F238E27FC236}">
                <a16:creationId xmlns:a16="http://schemas.microsoft.com/office/drawing/2014/main" id="{72C8A77D-DAC5-DB22-C45D-2015FB9DC0D8}"/>
              </a:ext>
            </a:extLst>
          </p:cNvPr>
          <p:cNvPicPr>
            <a:picLocks noChangeAspect="1"/>
          </p:cNvPicPr>
          <p:nvPr/>
        </p:nvPicPr>
        <p:blipFill rotWithShape="1">
          <a:blip r:embed="rId4"/>
          <a:srcRect t="-1" b="199"/>
          <a:stretch/>
        </p:blipFill>
        <p:spPr>
          <a:xfrm>
            <a:off x="722996" y="962297"/>
            <a:ext cx="5931354" cy="4923598"/>
          </a:xfrm>
          <a:prstGeom prst="rect">
            <a:avLst/>
          </a:prstGeom>
        </p:spPr>
      </p:pic>
      <p:sp>
        <p:nvSpPr>
          <p:cNvPr id="8" name="תיבת טקסט 7">
            <a:extLst>
              <a:ext uri="{FF2B5EF4-FFF2-40B4-BE49-F238E27FC236}">
                <a16:creationId xmlns:a16="http://schemas.microsoft.com/office/drawing/2014/main" id="{FD3AB56E-EBCB-A019-CF6A-F6492CB41B35}"/>
              </a:ext>
            </a:extLst>
          </p:cNvPr>
          <p:cNvSpPr txBox="1"/>
          <p:nvPr/>
        </p:nvSpPr>
        <p:spPr>
          <a:xfrm>
            <a:off x="7448153" y="6417806"/>
            <a:ext cx="4673038" cy="307777"/>
          </a:xfrm>
          <a:prstGeom prst="rect">
            <a:avLst/>
          </a:prstGeom>
          <a:noFill/>
        </p:spPr>
        <p:txBody>
          <a:bodyPr wrap="square" rtlCol="1">
            <a:spAutoFit/>
          </a:bodyPr>
          <a:lstStyle/>
          <a:p>
            <a:pPr marL="285750" indent="-285750">
              <a:buFont typeface="Calibri" panose="020F0502020204030204" pitchFamily="34" charset="0"/>
              <a:buChar char="!"/>
            </a:pPr>
            <a:r>
              <a:rPr lang="he-IL" sz="1400" b="1" dirty="0">
                <a:solidFill>
                  <a:schemeClr val="bg1"/>
                </a:solidFill>
              </a:rPr>
              <a:t>הקבוע </a:t>
            </a:r>
            <a:r>
              <a:rPr lang="en-US" sz="1400" b="1" dirty="0">
                <a:solidFill>
                  <a:schemeClr val="bg1"/>
                </a:solidFill>
              </a:rPr>
              <a:t>screanSize</a:t>
            </a:r>
            <a:r>
              <a:rPr lang="he-IL" sz="1400" b="1" dirty="0">
                <a:solidFill>
                  <a:schemeClr val="bg1"/>
                </a:solidFill>
              </a:rPr>
              <a:t> יחזיר ערך בוליאני בהתאם לגודל המסך</a:t>
            </a:r>
          </a:p>
        </p:txBody>
      </p:sp>
      <p:cxnSp>
        <p:nvCxnSpPr>
          <p:cNvPr id="10" name="מחבר: מרפקי 9">
            <a:extLst>
              <a:ext uri="{FF2B5EF4-FFF2-40B4-BE49-F238E27FC236}">
                <a16:creationId xmlns:a16="http://schemas.microsoft.com/office/drawing/2014/main" id="{DEA10349-FC56-F60F-2D91-8DFC86585E4A}"/>
              </a:ext>
            </a:extLst>
          </p:cNvPr>
          <p:cNvCxnSpPr/>
          <p:nvPr/>
        </p:nvCxnSpPr>
        <p:spPr>
          <a:xfrm rot="10800000" flipV="1">
            <a:off x="4918230" y="1660124"/>
            <a:ext cx="2778711" cy="1571348"/>
          </a:xfrm>
          <a:prstGeom prst="bentConnector3">
            <a:avLst>
              <a:gd name="adj1" fmla="val 241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5C107B4E-5603-921B-EB8E-5962D0387BCB}"/>
              </a:ext>
            </a:extLst>
          </p:cNvPr>
          <p:cNvCxnSpPr/>
          <p:nvPr/>
        </p:nvCxnSpPr>
        <p:spPr>
          <a:xfrm rot="10800000" flipV="1">
            <a:off x="4814656" y="1065319"/>
            <a:ext cx="3285684" cy="1757779"/>
          </a:xfrm>
          <a:prstGeom prst="bentConnector3">
            <a:avLst>
              <a:gd name="adj1" fmla="val 397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87E5B5AC-D503-0D8C-BCF0-679DCE6910D7}"/>
              </a:ext>
            </a:extLst>
          </p:cNvPr>
          <p:cNvCxnSpPr/>
          <p:nvPr/>
        </p:nvCxnSpPr>
        <p:spPr>
          <a:xfrm rot="10800000">
            <a:off x="2787588" y="4714044"/>
            <a:ext cx="4785064" cy="355107"/>
          </a:xfrm>
          <a:prstGeom prst="bentConnector3">
            <a:avLst>
              <a:gd name="adj1" fmla="val 123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117CE2F3-727A-F860-2807-BAB607641634}"/>
              </a:ext>
            </a:extLst>
          </p:cNvPr>
          <p:cNvCxnSpPr/>
          <p:nvPr/>
        </p:nvCxnSpPr>
        <p:spPr>
          <a:xfrm rot="10800000">
            <a:off x="2876366" y="5424257"/>
            <a:ext cx="4705165" cy="350293"/>
          </a:xfrm>
          <a:prstGeom prst="bentConnector3">
            <a:avLst>
              <a:gd name="adj1" fmla="val 166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5568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10451" y="0"/>
            <a:ext cx="4673038" cy="656947"/>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MenuProvider.jsx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656891"/>
            <a:ext cx="4814655" cy="6201109"/>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נחזיר מהקומפוננט </a:t>
            </a:r>
            <a:r>
              <a:rPr lang="en-US" sz="2000" dirty="0">
                <a:solidFill>
                  <a:schemeClr val="bg1"/>
                </a:solidFill>
              </a:rPr>
              <a:t>MenuProvider</a:t>
            </a:r>
            <a:r>
              <a:rPr lang="he-IL" sz="2000" dirty="0">
                <a:solidFill>
                  <a:schemeClr val="bg1"/>
                </a:solidFill>
              </a:rPr>
              <a:t> </a:t>
            </a:r>
            <a:r>
              <a:rPr lang="en-US" sz="2000" dirty="0">
                <a:solidFill>
                  <a:schemeClr val="bg1"/>
                </a:solidFill>
              </a:rPr>
              <a:t>React.Fragment</a:t>
            </a:r>
            <a:r>
              <a:rPr lang="he-IL" sz="2000" dirty="0">
                <a:solidFill>
                  <a:schemeClr val="bg1"/>
                </a:solidFill>
              </a:rPr>
              <a:t> שיעטוף את הקומפוננטות הבאות:</a:t>
            </a:r>
          </a:p>
          <a:p>
            <a:pPr lvl="1"/>
            <a:r>
              <a:rPr lang="he-IL" sz="1600" dirty="0">
                <a:solidFill>
                  <a:schemeClr val="bg1"/>
                </a:solidFill>
              </a:rPr>
              <a:t>הקומפוננט </a:t>
            </a:r>
            <a:r>
              <a:rPr lang="en-US" sz="1600" dirty="0">
                <a:solidFill>
                  <a:schemeClr val="bg1"/>
                </a:solidFill>
              </a:rPr>
              <a:t>MenuContext.Provider</a:t>
            </a:r>
            <a:r>
              <a:rPr lang="he-IL" sz="1600" dirty="0">
                <a:solidFill>
                  <a:schemeClr val="bg1"/>
                </a:solidFill>
              </a:rPr>
              <a:t> שתקבל באובייקט ה – </a:t>
            </a:r>
            <a:r>
              <a:rPr lang="en-US" sz="1600" dirty="0">
                <a:solidFill>
                  <a:schemeClr val="bg1"/>
                </a:solidFill>
              </a:rPr>
              <a:t>props</a:t>
            </a:r>
          </a:p>
          <a:p>
            <a:pPr lvl="2"/>
            <a:r>
              <a:rPr lang="en-US" sz="1400" dirty="0">
                <a:solidFill>
                  <a:schemeClr val="bg1"/>
                </a:solidFill>
              </a:rPr>
              <a:t>value </a:t>
            </a:r>
            <a:r>
              <a:rPr lang="he-IL" sz="1400" dirty="0">
                <a:solidFill>
                  <a:schemeClr val="bg1"/>
                </a:solidFill>
              </a:rPr>
              <a:t> - את מטודת </a:t>
            </a:r>
            <a:r>
              <a:rPr lang="en-US" sz="1400" dirty="0">
                <a:solidFill>
                  <a:schemeClr val="bg1"/>
                </a:solidFill>
              </a:rPr>
              <a:t>setOpen</a:t>
            </a:r>
            <a:endParaRPr lang="he-IL" sz="1400" dirty="0">
              <a:solidFill>
                <a:schemeClr val="bg1"/>
              </a:solidFill>
            </a:endParaRPr>
          </a:p>
          <a:p>
            <a:pPr lvl="2"/>
            <a:r>
              <a:rPr lang="en-US" sz="1400" dirty="0">
                <a:solidFill>
                  <a:schemeClr val="bg1"/>
                </a:solidFill>
              </a:rPr>
              <a:t>children</a:t>
            </a:r>
            <a:r>
              <a:rPr lang="he-IL" sz="1400" dirty="0">
                <a:solidFill>
                  <a:schemeClr val="bg1"/>
                </a:solidFill>
              </a:rPr>
              <a:t> – תקבל את המשתנה </a:t>
            </a:r>
            <a:r>
              <a:rPr lang="en-US" sz="1400" dirty="0">
                <a:solidFill>
                  <a:schemeClr val="bg1"/>
                </a:solidFill>
              </a:rPr>
              <a:t>children</a:t>
            </a:r>
            <a:r>
              <a:rPr lang="he-IL" sz="1400" dirty="0">
                <a:solidFill>
                  <a:schemeClr val="bg1"/>
                </a:solidFill>
              </a:rPr>
              <a:t> שהקומפוננט </a:t>
            </a:r>
            <a:r>
              <a:rPr lang="en-US" sz="1400" dirty="0">
                <a:solidFill>
                  <a:schemeClr val="bg1"/>
                </a:solidFill>
              </a:rPr>
              <a:t>MenuProvider</a:t>
            </a:r>
            <a:r>
              <a:rPr lang="he-IL" sz="1400" dirty="0">
                <a:solidFill>
                  <a:schemeClr val="bg1"/>
                </a:solidFill>
              </a:rPr>
              <a:t> קיבלה</a:t>
            </a:r>
          </a:p>
          <a:p>
            <a:r>
              <a:rPr lang="he-IL" sz="2000" dirty="0">
                <a:solidFill>
                  <a:schemeClr val="bg1"/>
                </a:solidFill>
              </a:rPr>
              <a:t>הקומפוננט </a:t>
            </a:r>
            <a:r>
              <a:rPr lang="en-US" sz="2000" dirty="0">
                <a:solidFill>
                  <a:schemeClr val="bg1"/>
                </a:solidFill>
              </a:rPr>
              <a:t>Box</a:t>
            </a:r>
            <a:r>
              <a:rPr lang="he-IL" sz="2000" dirty="0">
                <a:solidFill>
                  <a:schemeClr val="bg1"/>
                </a:solidFill>
              </a:rPr>
              <a:t> שישמש לנו האלמנט שעליו יעגון תפריט הניווט</a:t>
            </a:r>
          </a:p>
          <a:p>
            <a:pPr lvl="1"/>
            <a:r>
              <a:rPr lang="en-US" sz="1600" dirty="0">
                <a:solidFill>
                  <a:schemeClr val="bg1"/>
                </a:solidFill>
              </a:rPr>
              <a:t>ref</a:t>
            </a:r>
            <a:r>
              <a:rPr lang="he-IL" sz="1600" dirty="0">
                <a:solidFill>
                  <a:schemeClr val="bg1"/>
                </a:solidFill>
              </a:rPr>
              <a:t> – נקבע אלמנט זה </a:t>
            </a:r>
            <a:r>
              <a:rPr lang="he-IL" sz="1600" dirty="0" err="1">
                <a:solidFill>
                  <a:schemeClr val="bg1"/>
                </a:solidFill>
              </a:rPr>
              <a:t>כרפרנס</a:t>
            </a:r>
            <a:r>
              <a:rPr lang="he-IL" sz="1600" dirty="0">
                <a:solidFill>
                  <a:schemeClr val="bg1"/>
                </a:solidFill>
              </a:rPr>
              <a:t> ונקשר אותו עם הקבוע </a:t>
            </a:r>
            <a:r>
              <a:rPr lang="en-US" sz="1600" dirty="0">
                <a:solidFill>
                  <a:schemeClr val="bg1"/>
                </a:solidFill>
              </a:rPr>
              <a:t>anchorRef</a:t>
            </a:r>
            <a:r>
              <a:rPr lang="he-IL" sz="1600" dirty="0">
                <a:solidFill>
                  <a:schemeClr val="bg1"/>
                </a:solidFill>
              </a:rPr>
              <a:t> שיצרנו</a:t>
            </a:r>
          </a:p>
          <a:p>
            <a:pPr lvl="1"/>
            <a:r>
              <a:rPr lang="en-US" sz="1600" dirty="0">
                <a:solidFill>
                  <a:schemeClr val="bg1"/>
                </a:solidFill>
              </a:rPr>
              <a:t>component</a:t>
            </a:r>
            <a:r>
              <a:rPr lang="he-IL" sz="1600" dirty="0">
                <a:solidFill>
                  <a:schemeClr val="bg1"/>
                </a:solidFill>
              </a:rPr>
              <a:t> – נקבע שאלמנט ה - </a:t>
            </a:r>
            <a:r>
              <a:rPr lang="en-US" sz="1600" dirty="0">
                <a:solidFill>
                  <a:schemeClr val="bg1"/>
                </a:solidFill>
              </a:rPr>
              <a:t>HTML</a:t>
            </a:r>
            <a:r>
              <a:rPr lang="he-IL" sz="1600" dirty="0">
                <a:solidFill>
                  <a:schemeClr val="bg1"/>
                </a:solidFill>
              </a:rPr>
              <a:t> יהיה </a:t>
            </a:r>
            <a:r>
              <a:rPr lang="en-US" sz="1600" dirty="0">
                <a:solidFill>
                  <a:schemeClr val="bg1"/>
                </a:solidFill>
              </a:rPr>
              <a:t>span</a:t>
            </a:r>
            <a:endParaRPr lang="he-IL" sz="1600" dirty="0">
              <a:solidFill>
                <a:schemeClr val="bg1"/>
              </a:solidFill>
            </a:endParaRPr>
          </a:p>
          <a:p>
            <a:pPr lvl="1"/>
            <a:r>
              <a:rPr lang="he-IL" sz="1600" dirty="0">
                <a:solidFill>
                  <a:schemeClr val="bg1"/>
                </a:solidFill>
              </a:rPr>
              <a:t>ונקבע את מיקומו באמצעות </a:t>
            </a:r>
            <a:r>
              <a:rPr lang="en-US" sz="1600" dirty="0">
                <a:solidFill>
                  <a:schemeClr val="bg1"/>
                </a:solidFill>
              </a:rPr>
              <a:t>position top left</a:t>
            </a:r>
            <a:endParaRPr lang="he-IL" sz="1600" dirty="0">
              <a:solidFill>
                <a:schemeClr val="bg1"/>
              </a:solidFill>
            </a:endParaRPr>
          </a:p>
          <a:p>
            <a:r>
              <a:rPr lang="he-IL" sz="2000" dirty="0">
                <a:solidFill>
                  <a:schemeClr val="bg1"/>
                </a:solidFill>
              </a:rPr>
              <a:t>הקומפוננט </a:t>
            </a:r>
            <a:r>
              <a:rPr lang="en-US" sz="2000" dirty="0">
                <a:solidFill>
                  <a:schemeClr val="bg1"/>
                </a:solidFill>
              </a:rPr>
              <a:t>Menu</a:t>
            </a:r>
            <a:r>
              <a:rPr lang="he-IL" sz="2000" dirty="0">
                <a:solidFill>
                  <a:schemeClr val="bg1"/>
                </a:solidFill>
              </a:rPr>
              <a:t> שיצרנו אליה נעביר את האלמנט שעליו היא תעגון (</a:t>
            </a:r>
            <a:r>
              <a:rPr lang="en-US" sz="2000" dirty="0">
                <a:solidFill>
                  <a:schemeClr val="bg1"/>
                </a:solidFill>
              </a:rPr>
              <a:t>anchorEl</a:t>
            </a:r>
            <a:r>
              <a:rPr lang="he-IL" sz="2000" dirty="0">
                <a:solidFill>
                  <a:schemeClr val="bg1"/>
                </a:solidFill>
              </a:rPr>
              <a:t>) האם התפריט פתוח או סגור (</a:t>
            </a:r>
            <a:r>
              <a:rPr lang="en-US" sz="2000" dirty="0">
                <a:solidFill>
                  <a:schemeClr val="bg1"/>
                </a:solidFill>
              </a:rPr>
              <a:t>isOpen</a:t>
            </a:r>
            <a:r>
              <a:rPr lang="he-IL" sz="2000" dirty="0">
                <a:solidFill>
                  <a:schemeClr val="bg1"/>
                </a:solidFill>
              </a:rPr>
              <a:t>) ופונקציה שתסגור את תפריט הניווט. </a:t>
            </a:r>
          </a:p>
          <a:p>
            <a:r>
              <a:rPr lang="he-IL" sz="2000" dirty="0">
                <a:solidFill>
                  <a:schemeClr val="bg1"/>
                </a:solidFill>
              </a:rPr>
              <a:t>ניצור את ההוק של </a:t>
            </a:r>
            <a:r>
              <a:rPr lang="en-US" sz="2000" dirty="0">
                <a:solidFill>
                  <a:schemeClr val="bg1"/>
                </a:solidFill>
              </a:rPr>
              <a:t>useMenu</a:t>
            </a:r>
            <a:r>
              <a:rPr lang="he-IL" sz="2000" dirty="0">
                <a:solidFill>
                  <a:schemeClr val="bg1"/>
                </a:solidFill>
              </a:rPr>
              <a:t> על מנת לצרוך את מטודת </a:t>
            </a:r>
            <a:r>
              <a:rPr lang="en-US" sz="2000" dirty="0">
                <a:solidFill>
                  <a:schemeClr val="bg1"/>
                </a:solidFill>
              </a:rPr>
              <a:t>setOpen</a:t>
            </a:r>
            <a:r>
              <a:rPr lang="he-IL" sz="2000" dirty="0">
                <a:solidFill>
                  <a:schemeClr val="bg1"/>
                </a:solidFill>
              </a:rPr>
              <a:t> מתוך ה – </a:t>
            </a:r>
            <a:r>
              <a:rPr lang="en-US" sz="2000" dirty="0">
                <a:solidFill>
                  <a:schemeClr val="bg1"/>
                </a:solidFill>
              </a:rPr>
              <a:t>value</a:t>
            </a:r>
            <a:r>
              <a:rPr lang="he-IL" sz="2000" dirty="0">
                <a:solidFill>
                  <a:schemeClr val="bg1"/>
                </a:solidFill>
              </a:rPr>
              <a:t> של המפתח </a:t>
            </a:r>
            <a:r>
              <a:rPr lang="en-US" sz="2000" dirty="0">
                <a:solidFill>
                  <a:schemeClr val="bg1"/>
                </a:solidFill>
              </a:rPr>
              <a:t>Provider</a:t>
            </a:r>
            <a:r>
              <a:rPr lang="he-IL" sz="2000" dirty="0">
                <a:solidFill>
                  <a:schemeClr val="bg1"/>
                </a:solidFill>
              </a:rPr>
              <a:t> מתוך אובייקט </a:t>
            </a:r>
            <a:r>
              <a:rPr lang="en-US" sz="2000" dirty="0">
                <a:solidFill>
                  <a:schemeClr val="bg1"/>
                </a:solidFill>
              </a:rPr>
              <a:t>MenuContext</a:t>
            </a:r>
            <a:endParaRPr lang="he-IL" sz="1600" dirty="0">
              <a:solidFill>
                <a:schemeClr val="bg1"/>
              </a:solidFill>
            </a:endParaRPr>
          </a:p>
        </p:txBody>
      </p:sp>
      <p:pic>
        <p:nvPicPr>
          <p:cNvPr id="7" name="תמונה 6">
            <a:extLst>
              <a:ext uri="{FF2B5EF4-FFF2-40B4-BE49-F238E27FC236}">
                <a16:creationId xmlns:a16="http://schemas.microsoft.com/office/drawing/2014/main" id="{43774F3A-E673-5FB9-D58F-F90C6FB76E6F}"/>
              </a:ext>
            </a:extLst>
          </p:cNvPr>
          <p:cNvPicPr>
            <a:picLocks noChangeAspect="1"/>
          </p:cNvPicPr>
          <p:nvPr/>
        </p:nvPicPr>
        <p:blipFill>
          <a:blip r:embed="rId4"/>
          <a:stretch>
            <a:fillRect/>
          </a:stretch>
        </p:blipFill>
        <p:spPr>
          <a:xfrm>
            <a:off x="498132" y="656891"/>
            <a:ext cx="6381081" cy="5544218"/>
          </a:xfrm>
          <a:prstGeom prst="rect">
            <a:avLst/>
          </a:prstGeom>
        </p:spPr>
      </p:pic>
      <p:cxnSp>
        <p:nvCxnSpPr>
          <p:cNvPr id="9" name="מחבר: מרפקי 8">
            <a:extLst>
              <a:ext uri="{FF2B5EF4-FFF2-40B4-BE49-F238E27FC236}">
                <a16:creationId xmlns:a16="http://schemas.microsoft.com/office/drawing/2014/main" id="{ACB2CB04-3214-D2C3-853C-F1A82D7A361B}"/>
              </a:ext>
            </a:extLst>
          </p:cNvPr>
          <p:cNvCxnSpPr/>
          <p:nvPr/>
        </p:nvCxnSpPr>
        <p:spPr>
          <a:xfrm rot="10800000">
            <a:off x="1624615" y="932155"/>
            <a:ext cx="6045693" cy="124288"/>
          </a:xfrm>
          <a:prstGeom prst="bentConnector3">
            <a:avLst>
              <a:gd name="adj1" fmla="val 84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DFAEFF7B-56D7-9071-9716-D558E464A12A}"/>
              </a:ext>
            </a:extLst>
          </p:cNvPr>
          <p:cNvCxnSpPr/>
          <p:nvPr/>
        </p:nvCxnSpPr>
        <p:spPr>
          <a:xfrm rot="10800000">
            <a:off x="6809174" y="1127465"/>
            <a:ext cx="1066303" cy="461637"/>
          </a:xfrm>
          <a:prstGeom prst="bentConnector3">
            <a:avLst>
              <a:gd name="adj1" fmla="val 674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D646859F-5A21-4A1B-0D2E-804C1A4B66E8}"/>
              </a:ext>
            </a:extLst>
          </p:cNvPr>
          <p:cNvCxnSpPr/>
          <p:nvPr/>
        </p:nvCxnSpPr>
        <p:spPr>
          <a:xfrm rot="10800000">
            <a:off x="2796466" y="1669002"/>
            <a:ext cx="4873842" cy="1083076"/>
          </a:xfrm>
          <a:prstGeom prst="bentConnector3">
            <a:avLst>
              <a:gd name="adj1" fmla="val 104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5A0A456D-981C-3DC8-A7FA-46CFFD3ED0A2}"/>
              </a:ext>
            </a:extLst>
          </p:cNvPr>
          <p:cNvCxnSpPr/>
          <p:nvPr/>
        </p:nvCxnSpPr>
        <p:spPr>
          <a:xfrm rot="10800000">
            <a:off x="2095131" y="2778711"/>
            <a:ext cx="5690587" cy="1766656"/>
          </a:xfrm>
          <a:prstGeom prst="bentConnector3">
            <a:avLst>
              <a:gd name="adj1" fmla="val 128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B4012BB9-4726-2267-81F3-7D3999D920D3}"/>
              </a:ext>
            </a:extLst>
          </p:cNvPr>
          <p:cNvCxnSpPr/>
          <p:nvPr/>
        </p:nvCxnSpPr>
        <p:spPr>
          <a:xfrm rot="10800000">
            <a:off x="3338004" y="4616389"/>
            <a:ext cx="4190260" cy="1047565"/>
          </a:xfrm>
          <a:prstGeom prst="bentConnector3">
            <a:avLst>
              <a:gd name="adj1" fmla="val 1355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973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Gill Sans Ultra Bold" panose="020B0A02020104020203" pitchFamily="34" charset="0"/>
                <a:cs typeface="Aharoni" panose="02010803020104030203" pitchFamily="2" charset="-79"/>
              </a:rPr>
              <a:t>Bable.js</a:t>
            </a:r>
            <a:endParaRPr lang="he-IL" dirty="0">
              <a:latin typeface="Gill Sans Ultra Bold" panose="020B0A02020104020203" pitchFamily="34" charset="0"/>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algn="ctr"/>
            <a:r>
              <a:rPr lang="en-US" sz="2800" dirty="0">
                <a:solidFill>
                  <a:schemeClr val="bg1"/>
                </a:solidFill>
              </a:rPr>
              <a:t>A JavaScript compiler</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A49CEEC6-A0FA-C5FB-747F-A263244648A0}"/>
              </a:ext>
            </a:extLst>
          </p:cNvPr>
          <p:cNvSpPr txBox="1"/>
          <p:nvPr/>
        </p:nvSpPr>
        <p:spPr>
          <a:xfrm>
            <a:off x="1772573" y="4111750"/>
            <a:ext cx="8646851" cy="369332"/>
          </a:xfrm>
          <a:prstGeom prst="rect">
            <a:avLst/>
          </a:prstGeom>
          <a:noFill/>
        </p:spPr>
        <p:txBody>
          <a:bodyPr wrap="square">
            <a:spAutoFit/>
          </a:bodyPr>
          <a:lstStyle/>
          <a:p>
            <a:pPr algn="ctr"/>
            <a:r>
              <a:rPr lang="he-IL" dirty="0">
                <a:hlinkClick r:id="rId4"/>
              </a:rPr>
              <a:t>https://babeljs.io/</a:t>
            </a:r>
            <a:r>
              <a:rPr lang="he-IL" dirty="0"/>
              <a:t> </a:t>
            </a:r>
          </a:p>
        </p:txBody>
      </p:sp>
      <p:grpSp>
        <p:nvGrpSpPr>
          <p:cNvPr id="2" name="קבוצה 1">
            <a:extLst>
              <a:ext uri="{FF2B5EF4-FFF2-40B4-BE49-F238E27FC236}">
                <a16:creationId xmlns:a16="http://schemas.microsoft.com/office/drawing/2014/main" id="{C851DE15-1B2F-4C79-6B33-4A2CCAF417B3}"/>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A303398D-CC2A-7CE3-69E9-E3EBC5FAAF5C}"/>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5" action="ppaction://hlinksldjump"/>
              <a:extLst>
                <a:ext uri="{FF2B5EF4-FFF2-40B4-BE49-F238E27FC236}">
                  <a16:creationId xmlns:a16="http://schemas.microsoft.com/office/drawing/2014/main" id="{3E0461A1-10AB-7885-4E9D-CE42C8D0B48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25403942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5962" y="2317074"/>
            <a:ext cx="4673038" cy="870012"/>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NavBar.jsx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5962" y="3187085"/>
            <a:ext cx="4673037" cy="129614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נעטוף את תפריט הניווט העליות בקומפוננט </a:t>
            </a:r>
            <a:r>
              <a:rPr lang="en-US" sz="2000" dirty="0">
                <a:solidFill>
                  <a:schemeClr val="bg1"/>
                </a:solidFill>
              </a:rPr>
              <a:t>MenuProvider</a:t>
            </a:r>
            <a:r>
              <a:rPr lang="he-IL" sz="2000" dirty="0">
                <a:solidFill>
                  <a:schemeClr val="bg1"/>
                </a:solidFill>
              </a:rPr>
              <a:t> שיצרנו על מנת שכל קומפוננט שבתוך ה – </a:t>
            </a:r>
            <a:r>
              <a:rPr lang="en-US" sz="2000" dirty="0">
                <a:solidFill>
                  <a:schemeClr val="bg1"/>
                </a:solidFill>
              </a:rPr>
              <a:t>NavBar</a:t>
            </a:r>
            <a:r>
              <a:rPr lang="he-IL" sz="2000" dirty="0">
                <a:solidFill>
                  <a:schemeClr val="bg1"/>
                </a:solidFill>
              </a:rPr>
              <a:t> תוכל להשפיע על אם תפריט הניווט יוצג או לא</a:t>
            </a:r>
          </a:p>
        </p:txBody>
      </p:sp>
      <p:pic>
        <p:nvPicPr>
          <p:cNvPr id="6" name="תמונה 5">
            <a:extLst>
              <a:ext uri="{FF2B5EF4-FFF2-40B4-BE49-F238E27FC236}">
                <a16:creationId xmlns:a16="http://schemas.microsoft.com/office/drawing/2014/main" id="{6C69EB4E-0C41-D620-58D0-3FFCA3781D61}"/>
              </a:ext>
            </a:extLst>
          </p:cNvPr>
          <p:cNvPicPr>
            <a:picLocks noChangeAspect="1"/>
          </p:cNvPicPr>
          <p:nvPr/>
        </p:nvPicPr>
        <p:blipFill>
          <a:blip r:embed="rId4"/>
          <a:stretch>
            <a:fillRect/>
          </a:stretch>
        </p:blipFill>
        <p:spPr>
          <a:xfrm>
            <a:off x="763479" y="654677"/>
            <a:ext cx="5850385" cy="5548646"/>
          </a:xfrm>
          <a:prstGeom prst="rect">
            <a:avLst/>
          </a:prstGeom>
        </p:spPr>
      </p:pic>
      <p:cxnSp>
        <p:nvCxnSpPr>
          <p:cNvPr id="9" name="מחבר חץ ישר 8">
            <a:extLst>
              <a:ext uri="{FF2B5EF4-FFF2-40B4-BE49-F238E27FC236}">
                <a16:creationId xmlns:a16="http://schemas.microsoft.com/office/drawing/2014/main" id="{3905F9D2-74BE-38E8-CA26-4302E4D8D81D}"/>
              </a:ext>
            </a:extLst>
          </p:cNvPr>
          <p:cNvCxnSpPr/>
          <p:nvPr/>
        </p:nvCxnSpPr>
        <p:spPr>
          <a:xfrm flipH="1">
            <a:off x="2858610" y="3393488"/>
            <a:ext cx="4820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22490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251751"/>
            <a:ext cx="4673038" cy="807870"/>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Logged.jsx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4" y="2086256"/>
            <a:ext cx="4673037" cy="331136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פתיחה וסגירת קומפוננט ה – </a:t>
            </a:r>
            <a:r>
              <a:rPr lang="en-US" sz="2000" dirty="0">
                <a:solidFill>
                  <a:schemeClr val="bg1"/>
                </a:solidFill>
              </a:rPr>
              <a:t>Menu</a:t>
            </a:r>
            <a:r>
              <a:rPr lang="he-IL" sz="2000" dirty="0">
                <a:solidFill>
                  <a:schemeClr val="bg1"/>
                </a:solidFill>
              </a:rPr>
              <a:t> שיצרנו</a:t>
            </a:r>
          </a:p>
          <a:p>
            <a:r>
              <a:rPr lang="he-IL" sz="2000" dirty="0">
                <a:solidFill>
                  <a:schemeClr val="bg1"/>
                </a:solidFill>
              </a:rPr>
              <a:t>נייבא את מטודת </a:t>
            </a:r>
            <a:r>
              <a:rPr lang="en-US" sz="2000" dirty="0">
                <a:solidFill>
                  <a:schemeClr val="bg1"/>
                </a:solidFill>
              </a:rPr>
              <a:t>useMenu</a:t>
            </a:r>
            <a:r>
              <a:rPr lang="he-IL" sz="2000" dirty="0">
                <a:solidFill>
                  <a:schemeClr val="bg1"/>
                </a:solidFill>
              </a:rPr>
              <a:t> מתוך המודול </a:t>
            </a:r>
            <a:r>
              <a:rPr lang="en-US" sz="2000" dirty="0">
                <a:solidFill>
                  <a:schemeClr val="bg1"/>
                </a:solidFill>
              </a:rPr>
              <a:t>MenuProvider</a:t>
            </a:r>
          </a:p>
          <a:p>
            <a:r>
              <a:rPr lang="he-IL" sz="2000" dirty="0">
                <a:solidFill>
                  <a:schemeClr val="bg1"/>
                </a:solidFill>
              </a:rPr>
              <a:t>ניצור קבוע בשם </a:t>
            </a:r>
            <a:r>
              <a:rPr lang="en-US" sz="2000" dirty="0">
                <a:solidFill>
                  <a:schemeClr val="bg1"/>
                </a:solidFill>
              </a:rPr>
              <a:t>setOpen</a:t>
            </a:r>
            <a:r>
              <a:rPr lang="he-IL" sz="2000" dirty="0">
                <a:solidFill>
                  <a:schemeClr val="bg1"/>
                </a:solidFill>
              </a:rPr>
              <a:t> שערכו יהיה הפונקציה שתחזור מהפעלת מטודת </a:t>
            </a:r>
            <a:r>
              <a:rPr lang="en-US" sz="2000" dirty="0">
                <a:solidFill>
                  <a:schemeClr val="bg1"/>
                </a:solidFill>
              </a:rPr>
              <a:t>useMenu</a:t>
            </a:r>
            <a:endParaRPr lang="he-IL" sz="2000" dirty="0">
              <a:solidFill>
                <a:schemeClr val="bg1"/>
              </a:solidFill>
            </a:endParaRPr>
          </a:p>
          <a:p>
            <a:r>
              <a:rPr lang="he-IL" sz="2000" dirty="0">
                <a:solidFill>
                  <a:schemeClr val="bg1"/>
                </a:solidFill>
              </a:rPr>
              <a:t>נשתמש בקבוע שיצרנו כך שבאירוע לחיצה על הכפתור נפעיל פונקציה אנונימית שתפעיל את מטודת </a:t>
            </a:r>
            <a:r>
              <a:rPr lang="en-US" sz="2000" dirty="0">
                <a:solidFill>
                  <a:schemeClr val="bg1"/>
                </a:solidFill>
              </a:rPr>
              <a:t>setOpen</a:t>
            </a:r>
            <a:r>
              <a:rPr lang="he-IL" sz="2000" dirty="0">
                <a:solidFill>
                  <a:schemeClr val="bg1"/>
                </a:solidFill>
              </a:rPr>
              <a:t> עם הארגומנט </a:t>
            </a:r>
            <a:r>
              <a:rPr lang="en-US" sz="2000" dirty="0">
                <a:solidFill>
                  <a:schemeClr val="bg1"/>
                </a:solidFill>
              </a:rPr>
              <a:t>true</a:t>
            </a:r>
            <a:r>
              <a:rPr lang="he-IL" sz="2000" dirty="0">
                <a:solidFill>
                  <a:schemeClr val="bg1"/>
                </a:solidFill>
              </a:rPr>
              <a:t> מה שיוביל לפתיחת תפריט הניווט</a:t>
            </a:r>
            <a:endParaRPr lang="en-US" sz="2000" dirty="0">
              <a:solidFill>
                <a:schemeClr val="bg1"/>
              </a:solidFill>
            </a:endParaRPr>
          </a:p>
        </p:txBody>
      </p:sp>
      <p:pic>
        <p:nvPicPr>
          <p:cNvPr id="6" name="תמונה 5">
            <a:extLst>
              <a:ext uri="{FF2B5EF4-FFF2-40B4-BE49-F238E27FC236}">
                <a16:creationId xmlns:a16="http://schemas.microsoft.com/office/drawing/2014/main" id="{C5646DF1-7D20-5717-D04F-C0B4F4B0231B}"/>
              </a:ext>
            </a:extLst>
          </p:cNvPr>
          <p:cNvPicPr>
            <a:picLocks noChangeAspect="1"/>
          </p:cNvPicPr>
          <p:nvPr/>
        </p:nvPicPr>
        <p:blipFill>
          <a:blip r:embed="rId4"/>
          <a:stretch>
            <a:fillRect/>
          </a:stretch>
        </p:blipFill>
        <p:spPr>
          <a:xfrm>
            <a:off x="630721" y="861654"/>
            <a:ext cx="6115904" cy="5134692"/>
          </a:xfrm>
          <a:prstGeom prst="rect">
            <a:avLst/>
          </a:prstGeom>
        </p:spPr>
      </p:pic>
      <p:cxnSp>
        <p:nvCxnSpPr>
          <p:cNvPr id="10" name="מחבר: מרפקי 9">
            <a:extLst>
              <a:ext uri="{FF2B5EF4-FFF2-40B4-BE49-F238E27FC236}">
                <a16:creationId xmlns:a16="http://schemas.microsoft.com/office/drawing/2014/main" id="{1C1B3D1A-3176-8CFE-B35A-1B30FC084C44}"/>
              </a:ext>
            </a:extLst>
          </p:cNvPr>
          <p:cNvCxnSpPr/>
          <p:nvPr/>
        </p:nvCxnSpPr>
        <p:spPr>
          <a:xfrm rot="10800000">
            <a:off x="5566299" y="2388093"/>
            <a:ext cx="2210540" cy="275208"/>
          </a:xfrm>
          <a:prstGeom prst="bentConnector3">
            <a:avLst>
              <a:gd name="adj1" fmla="val 319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78019EF2-2B92-01A1-EF5A-250FA5545913}"/>
              </a:ext>
            </a:extLst>
          </p:cNvPr>
          <p:cNvCxnSpPr/>
          <p:nvPr/>
        </p:nvCxnSpPr>
        <p:spPr>
          <a:xfrm rot="10800000">
            <a:off x="3923930" y="3071675"/>
            <a:ext cx="4092606" cy="292963"/>
          </a:xfrm>
          <a:prstGeom prst="bentConnector3">
            <a:avLst>
              <a:gd name="adj1" fmla="val 228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8DA5A8BF-D5EB-B2EC-07E8-57F2B460FB43}"/>
              </a:ext>
            </a:extLst>
          </p:cNvPr>
          <p:cNvCxnSpPr>
            <a:cxnSpLocks/>
          </p:cNvCxnSpPr>
          <p:nvPr/>
        </p:nvCxnSpPr>
        <p:spPr>
          <a:xfrm flipH="1">
            <a:off x="4719961" y="4341180"/>
            <a:ext cx="2861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359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2547894"/>
            <a:ext cx="4814656" cy="790113"/>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MoreButton.jsx</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3338007"/>
            <a:ext cx="4814654" cy="134940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נוסיף את אותה פונקציונאליות שראינו בשקף הקודם כך שלחיצה על הכפתור תפעיל את מטודת </a:t>
            </a:r>
            <a:r>
              <a:rPr lang="en-US" sz="2000" dirty="0">
                <a:solidFill>
                  <a:schemeClr val="bg1"/>
                </a:solidFill>
              </a:rPr>
              <a:t>setOpen</a:t>
            </a:r>
            <a:r>
              <a:rPr lang="he-IL" sz="2000" dirty="0">
                <a:solidFill>
                  <a:schemeClr val="bg1"/>
                </a:solidFill>
              </a:rPr>
              <a:t> עם הארגומנט </a:t>
            </a:r>
            <a:r>
              <a:rPr lang="en-US" sz="2000" dirty="0">
                <a:solidFill>
                  <a:schemeClr val="bg1"/>
                </a:solidFill>
              </a:rPr>
              <a:t>true</a:t>
            </a:r>
            <a:r>
              <a:rPr lang="he-IL" sz="2000" dirty="0">
                <a:solidFill>
                  <a:schemeClr val="bg1"/>
                </a:solidFill>
              </a:rPr>
              <a:t> ותפריט הניווט ייפתח</a:t>
            </a:r>
            <a:endParaRPr lang="en-US" sz="1600" dirty="0">
              <a:solidFill>
                <a:schemeClr val="bg1"/>
              </a:solidFill>
            </a:endParaRPr>
          </a:p>
        </p:txBody>
      </p:sp>
      <p:pic>
        <p:nvPicPr>
          <p:cNvPr id="6" name="תמונה 5">
            <a:extLst>
              <a:ext uri="{FF2B5EF4-FFF2-40B4-BE49-F238E27FC236}">
                <a16:creationId xmlns:a16="http://schemas.microsoft.com/office/drawing/2014/main" id="{E6839F17-FB6C-E845-94ED-AA3BDEE36E6E}"/>
              </a:ext>
            </a:extLst>
          </p:cNvPr>
          <p:cNvPicPr>
            <a:picLocks noChangeAspect="1"/>
          </p:cNvPicPr>
          <p:nvPr/>
        </p:nvPicPr>
        <p:blipFill>
          <a:blip r:embed="rId4"/>
          <a:stretch>
            <a:fillRect/>
          </a:stretch>
        </p:blipFill>
        <p:spPr>
          <a:xfrm>
            <a:off x="578326" y="509180"/>
            <a:ext cx="6220693" cy="5839640"/>
          </a:xfrm>
          <a:prstGeom prst="rect">
            <a:avLst/>
          </a:prstGeom>
        </p:spPr>
      </p:pic>
      <p:cxnSp>
        <p:nvCxnSpPr>
          <p:cNvPr id="8" name="מחבר חץ ישר 7">
            <a:extLst>
              <a:ext uri="{FF2B5EF4-FFF2-40B4-BE49-F238E27FC236}">
                <a16:creationId xmlns:a16="http://schemas.microsoft.com/office/drawing/2014/main" id="{26CCFFFD-AB74-C2D2-7A86-BEB04350C3E9}"/>
              </a:ext>
            </a:extLst>
          </p:cNvPr>
          <p:cNvCxnSpPr/>
          <p:nvPr/>
        </p:nvCxnSpPr>
        <p:spPr>
          <a:xfrm flipH="1">
            <a:off x="4648940" y="3835154"/>
            <a:ext cx="2894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49454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0305" y="2474329"/>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0305" y="3245852"/>
            <a:ext cx="4054136" cy="129951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לוחצים על תמונת האבתר נפתח חלון קופץ עם תפריט ניווט ובתוכו הלינק לניתוק המשתמש </a:t>
            </a:r>
            <a:r>
              <a:rPr lang="en-US" sz="2000" dirty="0">
                <a:solidFill>
                  <a:schemeClr val="bg1"/>
                </a:solidFill>
              </a:rPr>
              <a:t>Logout</a:t>
            </a:r>
            <a:endParaRPr lang="he-IL" sz="2000" dirty="0">
              <a:solidFill>
                <a:schemeClr val="bg1"/>
              </a:solidFill>
            </a:endParaRPr>
          </a:p>
        </p:txBody>
      </p:sp>
      <p:pic>
        <p:nvPicPr>
          <p:cNvPr id="6" name="תמונה 5">
            <a:extLst>
              <a:ext uri="{FF2B5EF4-FFF2-40B4-BE49-F238E27FC236}">
                <a16:creationId xmlns:a16="http://schemas.microsoft.com/office/drawing/2014/main" id="{D1647668-E78D-0A80-38F8-A2CF55B7226D}"/>
              </a:ext>
            </a:extLst>
          </p:cNvPr>
          <p:cNvPicPr>
            <a:picLocks noChangeAspect="1"/>
          </p:cNvPicPr>
          <p:nvPr/>
        </p:nvPicPr>
        <p:blipFill>
          <a:blip r:embed="rId4"/>
          <a:stretch>
            <a:fillRect/>
          </a:stretch>
        </p:blipFill>
        <p:spPr>
          <a:xfrm>
            <a:off x="382451" y="692371"/>
            <a:ext cx="7136223" cy="54732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44145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Signup</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455082"/>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רישום משתמש חדש</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8444578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833899" y="804406"/>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63954" y="1912402"/>
            <a:ext cx="6355889" cy="3371564"/>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בנתיב </a:t>
            </a:r>
            <a:r>
              <a:rPr lang="en-US" sz="2000" b="1" dirty="0">
                <a:solidFill>
                  <a:schemeClr val="bg1"/>
                </a:solidFill>
                <a:latin typeface="almoniNeue"/>
              </a:rPr>
              <a:t>src/users</a:t>
            </a:r>
            <a:r>
              <a:rPr lang="he-IL" sz="2000" b="1" dirty="0">
                <a:solidFill>
                  <a:schemeClr val="bg1"/>
                </a:solidFill>
                <a:latin typeface="almoniNeue"/>
              </a:rPr>
              <a:t> ניצור את התיקיות והקבצים הבאים</a:t>
            </a:r>
            <a:endParaRPr lang="en-US" sz="2000"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בנתיב </a:t>
            </a:r>
            <a:r>
              <a:rPr lang="en-US" b="1" dirty="0">
                <a:solidFill>
                  <a:schemeClr val="bg1"/>
                </a:solidFill>
                <a:latin typeface="almoniNeue"/>
              </a:rPr>
              <a:t>/helpers/initialForms</a:t>
            </a:r>
            <a:r>
              <a:rPr lang="he-IL" b="1" dirty="0">
                <a:solidFill>
                  <a:schemeClr val="bg1"/>
                </a:solidFill>
                <a:latin typeface="almoniNeue"/>
              </a:rPr>
              <a:t> ניצור את הקובץ </a:t>
            </a:r>
            <a:r>
              <a:rPr lang="en-US" b="1" dirty="0">
                <a:solidFill>
                  <a:schemeClr val="bg1"/>
                </a:solidFill>
                <a:latin typeface="almoniNeue"/>
              </a:rPr>
              <a:t>initialSignupForm.js</a:t>
            </a:r>
          </a:p>
          <a:p>
            <a:pPr marL="800100" lvl="1" indent="-342900">
              <a:lnSpc>
                <a:spcPct val="150000"/>
              </a:lnSpc>
              <a:buFont typeface="Arial" panose="020B0604020202020204" pitchFamily="34" charset="0"/>
              <a:buChar char="•"/>
            </a:pPr>
            <a:r>
              <a:rPr lang="he-IL" b="1" dirty="0">
                <a:solidFill>
                  <a:schemeClr val="bg1"/>
                </a:solidFill>
                <a:latin typeface="almoniNeue"/>
              </a:rPr>
              <a:t>ניצור את הנתיב </a:t>
            </a:r>
            <a:r>
              <a:rPr lang="en-US" b="1" dirty="0">
                <a:solidFill>
                  <a:schemeClr val="bg1"/>
                </a:solidFill>
                <a:latin typeface="almoniNeue"/>
              </a:rPr>
              <a:t>/helpers/normalization</a:t>
            </a:r>
            <a:r>
              <a:rPr lang="he-IL" b="1" dirty="0">
                <a:solidFill>
                  <a:schemeClr val="bg1"/>
                </a:solidFill>
                <a:latin typeface="almoniNeue"/>
              </a:rPr>
              <a:t> ניצור את הקובץ </a:t>
            </a:r>
            <a:r>
              <a:rPr lang="en-US" sz="1600" b="1" dirty="0">
                <a:solidFill>
                  <a:schemeClr val="bg1"/>
                </a:solidFill>
                <a:latin typeface="almoniNeue"/>
              </a:rPr>
              <a:t>normalizeUser.js</a:t>
            </a:r>
            <a:endParaRPr lang="he-IL" sz="1600" b="1" dirty="0">
              <a:solidFill>
                <a:schemeClr val="bg1"/>
              </a:solidFill>
              <a:latin typeface="almoniNeue"/>
            </a:endParaRPr>
          </a:p>
          <a:p>
            <a:pPr marL="800100" lvl="1" indent="-342900">
              <a:lnSpc>
                <a:spcPct val="150000"/>
              </a:lnSpc>
              <a:buFont typeface="Arial" panose="020B0604020202020204" pitchFamily="34" charset="0"/>
              <a:buChar char="•"/>
            </a:pPr>
            <a:r>
              <a:rPr lang="he-IL" b="1" dirty="0">
                <a:solidFill>
                  <a:schemeClr val="bg1"/>
                </a:solidFill>
                <a:latin typeface="almoniNeue"/>
              </a:rPr>
              <a:t>בנתיב </a:t>
            </a:r>
            <a:r>
              <a:rPr lang="en-US" b="1" dirty="0">
                <a:solidFill>
                  <a:schemeClr val="bg1"/>
                </a:solidFill>
                <a:latin typeface="almoniNeue"/>
              </a:rPr>
              <a:t>/models/joi-schema</a:t>
            </a:r>
            <a:r>
              <a:rPr lang="he-IL" b="1" dirty="0">
                <a:solidFill>
                  <a:schemeClr val="bg1"/>
                </a:solidFill>
                <a:latin typeface="almoniNeue"/>
              </a:rPr>
              <a:t> ניצור את הקובץ </a:t>
            </a:r>
            <a:r>
              <a:rPr lang="en-US" b="1" dirty="0">
                <a:solidFill>
                  <a:schemeClr val="bg1"/>
                </a:solidFill>
                <a:latin typeface="almoniNeue"/>
              </a:rPr>
              <a:t>signupSchema</a:t>
            </a:r>
          </a:p>
          <a:p>
            <a:pPr marL="800100" lvl="1" indent="-342900">
              <a:lnSpc>
                <a:spcPct val="150000"/>
              </a:lnSpc>
              <a:buFont typeface="Arial" panose="020B0604020202020204" pitchFamily="34" charset="0"/>
              <a:buChar char="•"/>
            </a:pPr>
            <a:r>
              <a:rPr lang="he-IL" b="1" dirty="0">
                <a:solidFill>
                  <a:schemeClr val="bg1"/>
                </a:solidFill>
                <a:latin typeface="almoniNeue"/>
              </a:rPr>
              <a:t>בנתיב </a:t>
            </a:r>
            <a:r>
              <a:rPr lang="en-US" b="1" dirty="0">
                <a:solidFill>
                  <a:schemeClr val="bg1"/>
                </a:solidFill>
                <a:latin typeface="almoniNeue"/>
              </a:rPr>
              <a:t>/pages</a:t>
            </a:r>
            <a:r>
              <a:rPr lang="he-IL" b="1" dirty="0">
                <a:solidFill>
                  <a:schemeClr val="bg1"/>
                </a:solidFill>
                <a:latin typeface="almoniNeue"/>
              </a:rPr>
              <a:t> ניצור את הקובץ </a:t>
            </a:r>
            <a:r>
              <a:rPr lang="en-US" b="1" dirty="0">
                <a:solidFill>
                  <a:schemeClr val="bg1"/>
                </a:solidFill>
                <a:latin typeface="almoniNeue"/>
              </a:rPr>
              <a:t>SignupPage.jsx</a:t>
            </a: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B8957B35-902E-0F02-CC43-9AD19FAF08DB}"/>
              </a:ext>
            </a:extLst>
          </p:cNvPr>
          <p:cNvPicPr>
            <a:picLocks noChangeAspect="1"/>
          </p:cNvPicPr>
          <p:nvPr/>
        </p:nvPicPr>
        <p:blipFill>
          <a:blip r:embed="rId4"/>
          <a:stretch>
            <a:fillRect/>
          </a:stretch>
        </p:blipFill>
        <p:spPr>
          <a:xfrm>
            <a:off x="475665" y="432969"/>
            <a:ext cx="2581635" cy="5992061"/>
          </a:xfrm>
          <a:prstGeom prst="rect">
            <a:avLst/>
          </a:prstGeom>
        </p:spPr>
      </p:pic>
    </p:spTree>
    <p:extLst>
      <p:ext uri="{BB962C8B-B14F-4D97-AF65-F5344CB8AC3E}">
        <p14:creationId xmlns:p14="http://schemas.microsoft.com/office/powerpoint/2010/main" val="38270950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4" y="2006353"/>
            <a:ext cx="4582936" cy="2982897"/>
          </a:xfrm>
        </p:spPr>
        <p:txBody>
          <a:bodyPr>
            <a:normAutofit/>
          </a:bodyPr>
          <a:lstStyle/>
          <a:p>
            <a:pPr algn="l" rtl="0"/>
            <a:r>
              <a:rPr lang="en-US" sz="2800" dirty="0">
                <a:solidFill>
                  <a:schemeClr val="bg1"/>
                </a:solidFill>
                <a:latin typeface="Verdana Pro Black" panose="020B0A04030504040204" pitchFamily="34" charset="0"/>
                <a:cs typeface="Aharoni" panose="02010803020104030203" pitchFamily="2" charset="-79"/>
              </a:rPr>
              <a:t>initialSignupForm.js</a:t>
            </a:r>
            <a:endParaRPr lang="en-US" sz="1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531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53100" y="2076485"/>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אובייקט ריק עם המפתחות והערכים שאנו מעוניינים לשנות באמצעות שדות הטופס</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033455"/>
            <a:ext cx="750164" cy="791082"/>
            <a:chOff x="385766" y="2800350"/>
            <a:chExt cx="1047750" cy="1104900"/>
          </a:xfrm>
        </p:grpSpPr>
        <p:pic>
          <p:nvPicPr>
            <p:cNvPr id="8" name="גרפיקה 7" descr="פנקס כתובו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64542140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586814"/>
            <a:ext cx="4673038" cy="964267"/>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initialSignupForm.js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4" y="2551081"/>
            <a:ext cx="4673037" cy="175583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initialSignupForm</a:t>
            </a:r>
            <a:r>
              <a:rPr lang="he-IL" sz="2000" dirty="0">
                <a:solidFill>
                  <a:schemeClr val="bg1"/>
                </a:solidFill>
              </a:rPr>
              <a:t> שערכו יהיה אובייקט עם מפתחות שאת הנתונים שלהם אנו מעוניינים לשנות</a:t>
            </a:r>
          </a:p>
          <a:p>
            <a:r>
              <a:rPr lang="he-IL" sz="2000" dirty="0">
                <a:solidFill>
                  <a:schemeClr val="bg1"/>
                </a:solidFill>
              </a:rPr>
              <a:t>במקום בו מפתח מסוים אמור להיות </a:t>
            </a:r>
            <a:r>
              <a:rPr lang="en-US" sz="2000" dirty="0">
                <a:solidFill>
                  <a:schemeClr val="bg1"/>
                </a:solidFill>
              </a:rPr>
              <a:t>nested</a:t>
            </a:r>
            <a:r>
              <a:rPr lang="he-IL" sz="2000" dirty="0">
                <a:solidFill>
                  <a:schemeClr val="bg1"/>
                </a:solidFill>
              </a:rPr>
              <a:t> בתוך אובייקט נוציא אותו לרמה הראשונה </a:t>
            </a:r>
          </a:p>
        </p:txBody>
      </p:sp>
      <p:pic>
        <p:nvPicPr>
          <p:cNvPr id="9" name="תמונה 8">
            <a:extLst>
              <a:ext uri="{FF2B5EF4-FFF2-40B4-BE49-F238E27FC236}">
                <a16:creationId xmlns:a16="http://schemas.microsoft.com/office/drawing/2014/main" id="{D9CCD7A5-566F-1A2F-7CAB-91BB63FC88EC}"/>
              </a:ext>
            </a:extLst>
          </p:cNvPr>
          <p:cNvPicPr>
            <a:picLocks noChangeAspect="1"/>
          </p:cNvPicPr>
          <p:nvPr/>
        </p:nvPicPr>
        <p:blipFill>
          <a:blip r:embed="rId4"/>
          <a:stretch>
            <a:fillRect/>
          </a:stretch>
        </p:blipFill>
        <p:spPr>
          <a:xfrm>
            <a:off x="1492854" y="609206"/>
            <a:ext cx="4391638" cy="5639587"/>
          </a:xfrm>
          <a:prstGeom prst="rect">
            <a:avLst/>
          </a:prstGeom>
        </p:spPr>
      </p:pic>
      <p:sp>
        <p:nvSpPr>
          <p:cNvPr id="10" name="תיבת טקסט 9">
            <a:extLst>
              <a:ext uri="{FF2B5EF4-FFF2-40B4-BE49-F238E27FC236}">
                <a16:creationId xmlns:a16="http://schemas.microsoft.com/office/drawing/2014/main" id="{02778DDC-1AAE-03CF-4281-C884E5E244F1}"/>
              </a:ext>
            </a:extLst>
          </p:cNvPr>
          <p:cNvSpPr txBox="1"/>
          <p:nvPr/>
        </p:nvSpPr>
        <p:spPr>
          <a:xfrm>
            <a:off x="7516638" y="5915025"/>
            <a:ext cx="4536490" cy="738664"/>
          </a:xfrm>
          <a:prstGeom prst="rect">
            <a:avLst/>
          </a:prstGeom>
          <a:noFill/>
        </p:spPr>
        <p:txBody>
          <a:bodyPr wrap="square" rtlCol="1">
            <a:spAutoFit/>
          </a:bodyPr>
          <a:lstStyle/>
          <a:p>
            <a:pPr marL="285750" indent="-285750">
              <a:buFont typeface="Calibri" panose="020F0502020204030204" pitchFamily="34" charset="0"/>
              <a:buChar char="!"/>
            </a:pPr>
            <a:r>
              <a:rPr lang="he-IL" sz="1400" b="1" dirty="0">
                <a:solidFill>
                  <a:schemeClr val="bg1"/>
                </a:solidFill>
              </a:rPr>
              <a:t>אם יש כפילות בשם לדוגמה בכרטיסים יהיה </a:t>
            </a:r>
            <a:r>
              <a:rPr lang="en-US" sz="1400" b="1" dirty="0">
                <a:solidFill>
                  <a:schemeClr val="bg1"/>
                </a:solidFill>
              </a:rPr>
              <a:t>url</a:t>
            </a:r>
            <a:r>
              <a:rPr lang="he-IL" sz="1400" b="1" dirty="0">
                <a:solidFill>
                  <a:schemeClr val="bg1"/>
                </a:solidFill>
              </a:rPr>
              <a:t> גם לתמונה וגם לאתר, ניתן להוסיף אחרי השם את שם המפתח שבתוכו הוא יהיה לדוגמה </a:t>
            </a:r>
            <a:r>
              <a:rPr lang="en-US" sz="1400" b="1" dirty="0" err="1">
                <a:solidFill>
                  <a:schemeClr val="bg1"/>
                </a:solidFill>
              </a:rPr>
              <a:t>urlImage</a:t>
            </a:r>
            <a:r>
              <a:rPr lang="he-IL" sz="1400" b="1" dirty="0">
                <a:solidFill>
                  <a:schemeClr val="bg1"/>
                </a:solidFill>
              </a:rPr>
              <a:t> ו - </a:t>
            </a:r>
            <a:r>
              <a:rPr lang="en-US" sz="1400" b="1" dirty="0" err="1">
                <a:solidFill>
                  <a:schemeClr val="bg1"/>
                </a:solidFill>
              </a:rPr>
              <a:t>urlWeb</a:t>
            </a:r>
            <a:endParaRPr lang="he-IL" sz="1400" b="1" dirty="0">
              <a:solidFill>
                <a:schemeClr val="bg1"/>
              </a:solidFill>
            </a:endParaRPr>
          </a:p>
        </p:txBody>
      </p:sp>
      <p:cxnSp>
        <p:nvCxnSpPr>
          <p:cNvPr id="12" name="מחבר: מרפקי 11">
            <a:extLst>
              <a:ext uri="{FF2B5EF4-FFF2-40B4-BE49-F238E27FC236}">
                <a16:creationId xmlns:a16="http://schemas.microsoft.com/office/drawing/2014/main" id="{F2D86AB2-DD94-C50E-A35A-8684D9FC1B1F}"/>
              </a:ext>
            </a:extLst>
          </p:cNvPr>
          <p:cNvCxnSpPr/>
          <p:nvPr/>
        </p:nvCxnSpPr>
        <p:spPr>
          <a:xfrm rot="10800000">
            <a:off x="5211192" y="1402672"/>
            <a:ext cx="2305446" cy="1349406"/>
          </a:xfrm>
          <a:prstGeom prst="bentConnector3">
            <a:avLst>
              <a:gd name="adj1" fmla="val 3806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0573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380164" y="2006353"/>
            <a:ext cx="4372936"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Normalize User</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591175"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נרמול אובייקט כך שיתאים לאובייקט שצד שרת מצפה לקבל מצד לקוח</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10000" y="2960216"/>
            <a:ext cx="960164" cy="1012537"/>
            <a:chOff x="385766" y="2800350"/>
            <a:chExt cx="1047750" cy="1104900"/>
          </a:xfrm>
        </p:grpSpPr>
        <p:pic>
          <p:nvPicPr>
            <p:cNvPr id="8" name="גרפיקה 7" descr="משתמש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72740458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111405"/>
            <a:ext cx="4673038" cy="846801"/>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normalizeUser.js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958206"/>
            <a:ext cx="4673037" cy="158716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normalizeUser</a:t>
            </a:r>
            <a:r>
              <a:rPr lang="he-IL" sz="2000" dirty="0">
                <a:solidFill>
                  <a:schemeClr val="bg1"/>
                </a:solidFill>
              </a:rPr>
              <a:t> שערכו יהיה פונקציה אנונימית שתקבל </a:t>
            </a:r>
            <a:r>
              <a:rPr lang="en-US" sz="2000" dirty="0">
                <a:solidFill>
                  <a:schemeClr val="bg1"/>
                </a:solidFill>
              </a:rPr>
              <a:t>user</a:t>
            </a:r>
            <a:r>
              <a:rPr lang="he-IL" sz="2000" dirty="0">
                <a:solidFill>
                  <a:schemeClr val="bg1"/>
                </a:solidFill>
              </a:rPr>
              <a:t> מסוג של אובייקט ותחזיר אובייקט עם המפתחות והערכים כפי שהשרת מצפה לקבל אותם מצד לקוח</a:t>
            </a:r>
            <a:endParaRPr lang="he-IL" sz="1600" dirty="0">
              <a:solidFill>
                <a:schemeClr val="bg1"/>
              </a:solidFill>
            </a:endParaRPr>
          </a:p>
        </p:txBody>
      </p:sp>
      <p:pic>
        <p:nvPicPr>
          <p:cNvPr id="7" name="תמונה 6">
            <a:extLst>
              <a:ext uri="{FF2B5EF4-FFF2-40B4-BE49-F238E27FC236}">
                <a16:creationId xmlns:a16="http://schemas.microsoft.com/office/drawing/2014/main" id="{211A8D43-F517-906C-B9B4-A23F0BF78478}"/>
              </a:ext>
            </a:extLst>
          </p:cNvPr>
          <p:cNvPicPr>
            <a:picLocks noChangeAspect="1"/>
          </p:cNvPicPr>
          <p:nvPr/>
        </p:nvPicPr>
        <p:blipFill>
          <a:blip r:embed="rId4"/>
          <a:stretch>
            <a:fillRect/>
          </a:stretch>
        </p:blipFill>
        <p:spPr>
          <a:xfrm>
            <a:off x="1927414" y="471487"/>
            <a:ext cx="3522518" cy="5915025"/>
          </a:xfrm>
          <a:prstGeom prst="rect">
            <a:avLst/>
          </a:prstGeom>
        </p:spPr>
      </p:pic>
      <p:cxnSp>
        <p:nvCxnSpPr>
          <p:cNvPr id="6" name="מחבר: מרפקי 5">
            <a:extLst>
              <a:ext uri="{FF2B5EF4-FFF2-40B4-BE49-F238E27FC236}">
                <a16:creationId xmlns:a16="http://schemas.microsoft.com/office/drawing/2014/main" id="{88FDD130-1102-648F-3762-4B82B0444E97}"/>
              </a:ext>
            </a:extLst>
          </p:cNvPr>
          <p:cNvCxnSpPr>
            <a:cxnSpLocks/>
          </p:cNvCxnSpPr>
          <p:nvPr/>
        </p:nvCxnSpPr>
        <p:spPr>
          <a:xfrm rot="10800000">
            <a:off x="5449934" y="1154098"/>
            <a:ext cx="2424560" cy="19974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982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609577" y="1263164"/>
            <a:ext cx="5611428" cy="4327232"/>
          </a:xfrm>
          <a:effectLst>
            <a:outerShdw blurRad="50800" dist="38100" dir="2700000" algn="tl" rotWithShape="0">
              <a:prstClr val="black">
                <a:alpha val="40000"/>
              </a:prstClr>
            </a:outerShdw>
          </a:effectLst>
        </p:spPr>
        <p:txBody>
          <a:bodyPr anchor="ctr">
            <a:normAutofit/>
          </a:bodyPr>
          <a:lstStyle/>
          <a:p>
            <a:pPr marL="0" indent="0" algn="l" rtl="0">
              <a:buNone/>
            </a:pPr>
            <a:r>
              <a:rPr lang="en-US" dirty="0">
                <a:solidFill>
                  <a:schemeClr val="bg1"/>
                </a:solidFill>
              </a:rPr>
              <a:t>Babel is a toolchain that is mainly used to convert ECMAScript 2015+ code into a backwards compatible version of JavaScript in current and older browsers or environments</a:t>
            </a:r>
            <a:endParaRPr lang="he-IL" dirty="0">
              <a:solidFill>
                <a:schemeClr val="bg1"/>
              </a:solidFill>
            </a:endParaRPr>
          </a:p>
        </p:txBody>
      </p:sp>
      <p:pic>
        <p:nvPicPr>
          <p:cNvPr id="5" name="גרפיקה 4" descr="גלגל שיניים יחיד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202" y="2971800"/>
            <a:ext cx="914400" cy="914400"/>
          </a:xfrm>
          <a:prstGeom prst="rect">
            <a:avLst/>
          </a:prstGeom>
        </p:spPr>
      </p:pic>
    </p:spTree>
    <p:extLst>
      <p:ext uri="{BB962C8B-B14F-4D97-AF65-F5344CB8AC3E}">
        <p14:creationId xmlns:p14="http://schemas.microsoft.com/office/powerpoint/2010/main" val="315341406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4087637"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Joi-schema</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2578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אובייקט שיעזור לנו ליצור סכמה של </a:t>
            </a:r>
            <a:r>
              <a:rPr lang="en-US" sz="2400" dirty="0">
                <a:solidFill>
                  <a:schemeClr val="bg1"/>
                </a:solidFill>
              </a:rPr>
              <a:t>joi</a:t>
            </a:r>
            <a:r>
              <a:rPr lang="he-IL" sz="2400" dirty="0">
                <a:solidFill>
                  <a:schemeClr val="bg1"/>
                </a:solidFill>
              </a:rPr>
              <a:t> בתוך מטודת </a:t>
            </a:r>
            <a:r>
              <a:rPr lang="en-US" sz="2400" dirty="0">
                <a:solidFill>
                  <a:schemeClr val="bg1"/>
                </a:solidFill>
              </a:rPr>
              <a:t>useForm</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סימון תג 1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251726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27651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338657" y="2102527"/>
            <a:ext cx="5773868" cy="846801"/>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signupSchema.js</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338657" y="2977903"/>
            <a:ext cx="5773868" cy="162267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ספריית </a:t>
            </a:r>
            <a:r>
              <a:rPr lang="en-US" sz="2000" dirty="0">
                <a:solidFill>
                  <a:schemeClr val="bg1"/>
                </a:solidFill>
              </a:rPr>
              <a:t>Joi</a:t>
            </a:r>
            <a:r>
              <a:rPr lang="he-IL" sz="2000" dirty="0">
                <a:solidFill>
                  <a:schemeClr val="bg1"/>
                </a:solidFill>
              </a:rPr>
              <a:t> למודול</a:t>
            </a:r>
          </a:p>
          <a:p>
            <a:r>
              <a:rPr lang="he-IL" sz="2000" dirty="0">
                <a:solidFill>
                  <a:schemeClr val="bg1"/>
                </a:solidFill>
              </a:rPr>
              <a:t>ניצור קבוע בשם </a:t>
            </a:r>
            <a:r>
              <a:rPr lang="en-US" sz="2000" dirty="0">
                <a:solidFill>
                  <a:schemeClr val="bg1"/>
                </a:solidFill>
              </a:rPr>
              <a:t>signupSchema</a:t>
            </a:r>
            <a:r>
              <a:rPr lang="he-IL" sz="2000" dirty="0">
                <a:solidFill>
                  <a:schemeClr val="bg1"/>
                </a:solidFill>
              </a:rPr>
              <a:t> שערכו יהיה אובייקט עם המפתחות שאנו מעוניינים לשנות את ערכם בשדות הטופס והערכים הם מטודות של </a:t>
            </a:r>
            <a:r>
              <a:rPr lang="en-US" sz="2000" dirty="0">
                <a:solidFill>
                  <a:schemeClr val="bg1"/>
                </a:solidFill>
              </a:rPr>
              <a:t>Joi</a:t>
            </a:r>
            <a:r>
              <a:rPr lang="he-IL" sz="2000" dirty="0">
                <a:solidFill>
                  <a:schemeClr val="bg1"/>
                </a:solidFill>
              </a:rPr>
              <a:t> שיעזרו לנו בוולידציה על ערכי השדות </a:t>
            </a:r>
            <a:endParaRPr lang="he-IL" sz="1600" dirty="0">
              <a:solidFill>
                <a:schemeClr val="bg1"/>
              </a:solidFill>
            </a:endParaRPr>
          </a:p>
        </p:txBody>
      </p:sp>
      <p:pic>
        <p:nvPicPr>
          <p:cNvPr id="7" name="תמונה 6">
            <a:extLst>
              <a:ext uri="{FF2B5EF4-FFF2-40B4-BE49-F238E27FC236}">
                <a16:creationId xmlns:a16="http://schemas.microsoft.com/office/drawing/2014/main" id="{83A22873-47AD-AD66-F93F-9C533FA2847D}"/>
              </a:ext>
            </a:extLst>
          </p:cNvPr>
          <p:cNvPicPr>
            <a:picLocks noChangeAspect="1"/>
          </p:cNvPicPr>
          <p:nvPr/>
        </p:nvPicPr>
        <p:blipFill>
          <a:blip r:embed="rId4"/>
          <a:stretch>
            <a:fillRect/>
          </a:stretch>
        </p:blipFill>
        <p:spPr>
          <a:xfrm>
            <a:off x="0" y="0"/>
            <a:ext cx="5302179" cy="6858000"/>
          </a:xfrm>
          <a:prstGeom prst="rect">
            <a:avLst/>
          </a:prstGeom>
        </p:spPr>
      </p:pic>
      <p:cxnSp>
        <p:nvCxnSpPr>
          <p:cNvPr id="9" name="מחבר: מרפקי 8">
            <a:extLst>
              <a:ext uri="{FF2B5EF4-FFF2-40B4-BE49-F238E27FC236}">
                <a16:creationId xmlns:a16="http://schemas.microsoft.com/office/drawing/2014/main" id="{B8782420-D187-4C9D-ACA2-3B40FEE17C12}"/>
              </a:ext>
            </a:extLst>
          </p:cNvPr>
          <p:cNvCxnSpPr/>
          <p:nvPr/>
        </p:nvCxnSpPr>
        <p:spPr>
          <a:xfrm rot="10800000">
            <a:off x="1899822" y="470517"/>
            <a:ext cx="7093259" cy="2716566"/>
          </a:xfrm>
          <a:prstGeom prst="bentConnector3">
            <a:avLst>
              <a:gd name="adj1" fmla="val 411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9C75AB06-964A-BA6E-4827-7D35DC01CAE4}"/>
              </a:ext>
            </a:extLst>
          </p:cNvPr>
          <p:cNvCxnSpPr/>
          <p:nvPr/>
        </p:nvCxnSpPr>
        <p:spPr>
          <a:xfrm rot="10800000">
            <a:off x="1786623" y="736847"/>
            <a:ext cx="4800609" cy="2831976"/>
          </a:xfrm>
          <a:prstGeom prst="bentConnector3">
            <a:avLst>
              <a:gd name="adj1" fmla="val 150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9070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4" y="2006353"/>
            <a:ext cx="4582936" cy="2982897"/>
          </a:xfrm>
        </p:spPr>
        <p:txBody>
          <a:bodyPr>
            <a:normAutofit/>
          </a:bodyPr>
          <a:lstStyle/>
          <a:p>
            <a:pPr algn="l" rtl="0"/>
            <a:r>
              <a:rPr lang="en-US" sz="3200" dirty="0">
                <a:solidFill>
                  <a:schemeClr val="bg1"/>
                </a:solidFill>
                <a:latin typeface="Verdana Pro Black" panose="020B0A04030504040204" pitchFamily="34" charset="0"/>
                <a:cs typeface="Aharoni" panose="02010803020104030203" pitchFamily="2" charset="-79"/>
              </a:rPr>
              <a:t>usersApiService.js</a:t>
            </a:r>
            <a:endParaRPr lang="en-US" sz="16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53100"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53100" y="2076485"/>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נוסיף את מטודת </a:t>
            </a:r>
            <a:r>
              <a:rPr lang="en-US" sz="2400" dirty="0">
                <a:solidFill>
                  <a:schemeClr val="bg1"/>
                </a:solidFill>
              </a:rPr>
              <a:t>signup</a:t>
            </a:r>
            <a:r>
              <a:rPr lang="he-IL" sz="2400" dirty="0">
                <a:solidFill>
                  <a:schemeClr val="bg1"/>
                </a:solidFill>
              </a:rPr>
              <a:t> למודול האחראי לשירות למשתמשים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033455"/>
            <a:ext cx="750164" cy="791082"/>
            <a:chOff x="385766" y="2800350"/>
            <a:chExt cx="1047750" cy="1104900"/>
          </a:xfrm>
        </p:grpSpPr>
        <p:pic>
          <p:nvPicPr>
            <p:cNvPr id="8" name="גרפיקה 7" descr="פנקס כתובו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8721441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39488" y="834501"/>
            <a:ext cx="4673038" cy="714212"/>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usersApiService.js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39488" y="1548713"/>
            <a:ext cx="4673037" cy="461444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signup</a:t>
            </a:r>
            <a:r>
              <a:rPr lang="he-IL" sz="2000" dirty="0">
                <a:solidFill>
                  <a:schemeClr val="bg1"/>
                </a:solidFill>
              </a:rPr>
              <a:t> שערכו יהיה פונקציה אנונימית אסינכרונית שתקבל </a:t>
            </a:r>
            <a:r>
              <a:rPr lang="en-US" sz="2000" dirty="0">
                <a:solidFill>
                  <a:schemeClr val="bg1"/>
                </a:solidFill>
              </a:rPr>
              <a:t>user</a:t>
            </a:r>
            <a:r>
              <a:rPr lang="he-IL" sz="2000" dirty="0">
                <a:solidFill>
                  <a:schemeClr val="bg1"/>
                </a:solidFill>
              </a:rPr>
              <a:t> מסוג של אובייקט</a:t>
            </a:r>
          </a:p>
          <a:p>
            <a:r>
              <a:rPr lang="he-IL" sz="2000" dirty="0">
                <a:solidFill>
                  <a:schemeClr val="bg1"/>
                </a:solidFill>
              </a:rPr>
              <a:t>נחלץ את המפתח </a:t>
            </a:r>
            <a:r>
              <a:rPr lang="en-US" sz="2000" dirty="0">
                <a:solidFill>
                  <a:schemeClr val="bg1"/>
                </a:solidFill>
              </a:rPr>
              <a:t>data</a:t>
            </a:r>
            <a:r>
              <a:rPr lang="he-IL" sz="2000" dirty="0">
                <a:solidFill>
                  <a:schemeClr val="bg1"/>
                </a:solidFill>
              </a:rPr>
              <a:t> מתוך הפעלת מטודת </a:t>
            </a:r>
            <a:r>
              <a:rPr lang="en-US" sz="2000" dirty="0" err="1">
                <a:solidFill>
                  <a:schemeClr val="bg1"/>
                </a:solidFill>
              </a:rPr>
              <a:t>axios.post</a:t>
            </a:r>
            <a:r>
              <a:rPr lang="he-IL" sz="2000" dirty="0">
                <a:solidFill>
                  <a:schemeClr val="bg1"/>
                </a:solidFill>
              </a:rPr>
              <a:t> לה נעביר כארגומנט ראשון את כתובת ה – </a:t>
            </a:r>
            <a:r>
              <a:rPr lang="en-US" sz="2000" dirty="0">
                <a:solidFill>
                  <a:schemeClr val="bg1"/>
                </a:solidFill>
              </a:rPr>
              <a:t>url</a:t>
            </a:r>
            <a:r>
              <a:rPr lang="he-IL" sz="2000" dirty="0">
                <a:solidFill>
                  <a:schemeClr val="bg1"/>
                </a:solidFill>
              </a:rPr>
              <a:t> לרישום משתמש ובארגומנט השני את האובייקט שמייצג משתמש אחרי תהליך של נרמול כפי שהשרת מבקש לקבל את האובייקט על מנת שיעבור את הוולידציות בצד שרת</a:t>
            </a:r>
          </a:p>
          <a:p>
            <a:r>
              <a:rPr lang="he-IL" sz="2000" dirty="0">
                <a:solidFill>
                  <a:schemeClr val="bg1"/>
                </a:solidFill>
              </a:rPr>
              <a:t>נחזיר את המשתנה </a:t>
            </a:r>
            <a:r>
              <a:rPr lang="en-US" sz="2000" dirty="0">
                <a:solidFill>
                  <a:schemeClr val="bg1"/>
                </a:solidFill>
              </a:rPr>
              <a:t>data</a:t>
            </a:r>
            <a:r>
              <a:rPr lang="he-IL" sz="2000" dirty="0">
                <a:solidFill>
                  <a:schemeClr val="bg1"/>
                </a:solidFill>
              </a:rPr>
              <a:t> שחילצנו מהפונקציה</a:t>
            </a:r>
          </a:p>
          <a:p>
            <a:r>
              <a:rPr lang="he-IL" sz="2000" dirty="0">
                <a:solidFill>
                  <a:schemeClr val="bg1"/>
                </a:solidFill>
              </a:rPr>
              <a:t>אם תהיה שגיאה נתפוס אותה באמצעות מנגנון </a:t>
            </a:r>
            <a:r>
              <a:rPr lang="en-US" sz="2000" dirty="0">
                <a:solidFill>
                  <a:schemeClr val="bg1"/>
                </a:solidFill>
              </a:rPr>
              <a:t>try &amp; catch</a:t>
            </a:r>
            <a:r>
              <a:rPr lang="he-IL" sz="2000" dirty="0">
                <a:solidFill>
                  <a:schemeClr val="bg1"/>
                </a:solidFill>
              </a:rPr>
              <a:t> ונחזיר </a:t>
            </a:r>
            <a:r>
              <a:rPr lang="en-US" sz="2000" dirty="0">
                <a:solidFill>
                  <a:schemeClr val="bg1"/>
                </a:solidFill>
              </a:rPr>
              <a:t>Promise.reject</a:t>
            </a:r>
            <a:r>
              <a:rPr lang="he-IL" sz="2000" dirty="0">
                <a:solidFill>
                  <a:schemeClr val="bg1"/>
                </a:solidFill>
              </a:rPr>
              <a:t> עם הודעת השגיאה</a:t>
            </a:r>
            <a:endParaRPr lang="he-IL" sz="1600" dirty="0">
              <a:solidFill>
                <a:schemeClr val="bg1"/>
              </a:solidFill>
            </a:endParaRPr>
          </a:p>
        </p:txBody>
      </p:sp>
      <p:pic>
        <p:nvPicPr>
          <p:cNvPr id="9" name="תמונה 8">
            <a:extLst>
              <a:ext uri="{FF2B5EF4-FFF2-40B4-BE49-F238E27FC236}">
                <a16:creationId xmlns:a16="http://schemas.microsoft.com/office/drawing/2014/main" id="{3706126A-AA1D-5C49-3901-7322F14F3EE3}"/>
              </a:ext>
            </a:extLst>
          </p:cNvPr>
          <p:cNvPicPr>
            <a:picLocks noChangeAspect="1"/>
          </p:cNvPicPr>
          <p:nvPr/>
        </p:nvPicPr>
        <p:blipFill>
          <a:blip r:embed="rId4"/>
          <a:stretch>
            <a:fillRect/>
          </a:stretch>
        </p:blipFill>
        <p:spPr>
          <a:xfrm>
            <a:off x="603617" y="2549222"/>
            <a:ext cx="6166300" cy="1759556"/>
          </a:xfrm>
          <a:prstGeom prst="rect">
            <a:avLst/>
          </a:prstGeom>
        </p:spPr>
      </p:pic>
      <p:cxnSp>
        <p:nvCxnSpPr>
          <p:cNvPr id="6" name="מחבר: מרפקי 5">
            <a:extLst>
              <a:ext uri="{FF2B5EF4-FFF2-40B4-BE49-F238E27FC236}">
                <a16:creationId xmlns:a16="http://schemas.microsoft.com/office/drawing/2014/main" id="{0A18BECF-A7E0-D868-949F-3A6B0CD34060}"/>
              </a:ext>
            </a:extLst>
          </p:cNvPr>
          <p:cNvCxnSpPr/>
          <p:nvPr/>
        </p:nvCxnSpPr>
        <p:spPr>
          <a:xfrm rot="10800000" flipV="1">
            <a:off x="2574525" y="1748900"/>
            <a:ext cx="5637321" cy="727969"/>
          </a:xfrm>
          <a:prstGeom prst="bentConnector3">
            <a:avLst>
              <a:gd name="adj1" fmla="val 1000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154E6B79-A1AF-EE4D-4DE4-B4FEC6DDEB17}"/>
              </a:ext>
            </a:extLst>
          </p:cNvPr>
          <p:cNvCxnSpPr/>
          <p:nvPr/>
        </p:nvCxnSpPr>
        <p:spPr>
          <a:xfrm rot="10800000" flipV="1">
            <a:off x="6769918" y="2672178"/>
            <a:ext cx="1397539" cy="435005"/>
          </a:xfrm>
          <a:prstGeom prst="bentConnector3">
            <a:avLst>
              <a:gd name="adj1" fmla="val 79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F35184BC-2F8C-E2E9-52F4-32A66E4CCEE0}"/>
              </a:ext>
            </a:extLst>
          </p:cNvPr>
          <p:cNvCxnSpPr/>
          <p:nvPr/>
        </p:nvCxnSpPr>
        <p:spPr>
          <a:xfrm rot="10800000">
            <a:off x="2654424" y="3320249"/>
            <a:ext cx="5841507" cy="1429304"/>
          </a:xfrm>
          <a:prstGeom prst="bentConnector3">
            <a:avLst>
              <a:gd name="adj1" fmla="val 243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9EF6B516-8960-243C-E02B-EAA508E06198}"/>
              </a:ext>
            </a:extLst>
          </p:cNvPr>
          <p:cNvCxnSpPr>
            <a:cxnSpLocks/>
          </p:cNvCxnSpPr>
          <p:nvPr/>
        </p:nvCxnSpPr>
        <p:spPr>
          <a:xfrm rot="10800000">
            <a:off x="2574525" y="3897297"/>
            <a:ext cx="5255580" cy="1500326"/>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5484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4" y="2006353"/>
            <a:ext cx="4582936"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useUsers.js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591175" y="2006353"/>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נוסיף את מטודת </a:t>
            </a:r>
            <a:r>
              <a:rPr lang="en-US" sz="2400" dirty="0">
                <a:solidFill>
                  <a:schemeClr val="bg1"/>
                </a:solidFill>
              </a:rPr>
              <a:t>handleSignup</a:t>
            </a:r>
            <a:r>
              <a:rPr lang="he-IL" sz="2400" dirty="0">
                <a:solidFill>
                  <a:schemeClr val="bg1"/>
                </a:solidFill>
              </a:rPr>
              <a:t> כדי שתנהל את רישום המשתמש</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07250" y="3102260"/>
            <a:ext cx="750164" cy="791082"/>
            <a:chOff x="385766" y="2800350"/>
            <a:chExt cx="1047750" cy="1104900"/>
          </a:xfrm>
        </p:grpSpPr>
        <p:pic>
          <p:nvPicPr>
            <p:cNvPr id="8" name="גרפיקה 7" descr="משתמש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2726912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4"/>
            <a:ext cx="4673038" cy="846801"/>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useUsers.js</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42974"/>
            <a:ext cx="4673037" cy="591502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handleSignup</a:t>
            </a:r>
            <a:r>
              <a:rPr lang="he-IL" sz="2000" dirty="0">
                <a:solidFill>
                  <a:schemeClr val="bg1"/>
                </a:solidFill>
              </a:rPr>
              <a:t> שיהיה שווה ערך להפעלת מטודת </a:t>
            </a:r>
            <a:r>
              <a:rPr lang="en-US" sz="2000" dirty="0">
                <a:solidFill>
                  <a:schemeClr val="bg1"/>
                </a:solidFill>
              </a:rPr>
              <a:t>useCallback</a:t>
            </a:r>
            <a:r>
              <a:rPr lang="he-IL" sz="2000" dirty="0">
                <a:solidFill>
                  <a:schemeClr val="bg1"/>
                </a:solidFill>
              </a:rPr>
              <a:t> כאשר בארגומנט הראשון תקבל פונקציה אנונימית אסינכרונית שתקבל </a:t>
            </a:r>
            <a:r>
              <a:rPr lang="en-US" sz="2000" dirty="0">
                <a:solidFill>
                  <a:schemeClr val="bg1"/>
                </a:solidFill>
              </a:rPr>
              <a:t>user</a:t>
            </a:r>
            <a:r>
              <a:rPr lang="he-IL" sz="2000" dirty="0">
                <a:solidFill>
                  <a:schemeClr val="bg1"/>
                </a:solidFill>
              </a:rPr>
              <a:t> מסוג אובייקט </a:t>
            </a:r>
          </a:p>
          <a:p>
            <a:pPr lvl="1"/>
            <a:r>
              <a:rPr lang="he-IL" sz="1600" dirty="0">
                <a:solidFill>
                  <a:schemeClr val="bg1"/>
                </a:solidFill>
              </a:rPr>
              <a:t>ניצור קבוע בשם </a:t>
            </a:r>
            <a:r>
              <a:rPr lang="en-US" sz="1600" dirty="0">
                <a:solidFill>
                  <a:schemeClr val="bg1"/>
                </a:solidFill>
              </a:rPr>
              <a:t>normalizedUser</a:t>
            </a:r>
            <a:r>
              <a:rPr lang="he-IL" sz="1600" dirty="0">
                <a:solidFill>
                  <a:schemeClr val="bg1"/>
                </a:solidFill>
              </a:rPr>
              <a:t> שערכו יהיה הערך שיחזור מהפעלת מטודת </a:t>
            </a:r>
            <a:r>
              <a:rPr lang="en-US" sz="1600" dirty="0">
                <a:solidFill>
                  <a:schemeClr val="bg1"/>
                </a:solidFill>
              </a:rPr>
              <a:t>normalizeUser</a:t>
            </a:r>
            <a:r>
              <a:rPr lang="he-IL" sz="1600" dirty="0">
                <a:solidFill>
                  <a:schemeClr val="bg1"/>
                </a:solidFill>
              </a:rPr>
              <a:t> ונעביר לה בארגומנט את המשתנה </a:t>
            </a:r>
            <a:r>
              <a:rPr lang="en-US" sz="1600" dirty="0">
                <a:solidFill>
                  <a:schemeClr val="bg1"/>
                </a:solidFill>
              </a:rPr>
              <a:t>user</a:t>
            </a:r>
            <a:r>
              <a:rPr lang="he-IL" sz="1600" dirty="0">
                <a:solidFill>
                  <a:schemeClr val="bg1"/>
                </a:solidFill>
              </a:rPr>
              <a:t> שהפונקציה </a:t>
            </a:r>
            <a:r>
              <a:rPr lang="en-US" sz="1600" dirty="0">
                <a:solidFill>
                  <a:schemeClr val="bg1"/>
                </a:solidFill>
              </a:rPr>
              <a:t>handleSignup</a:t>
            </a:r>
            <a:r>
              <a:rPr lang="he-IL" sz="1600" dirty="0">
                <a:solidFill>
                  <a:schemeClr val="bg1"/>
                </a:solidFill>
              </a:rPr>
              <a:t> קיבלה כפרמטר</a:t>
            </a:r>
          </a:p>
          <a:p>
            <a:pPr lvl="1"/>
            <a:r>
              <a:rPr lang="he-IL" sz="1600" dirty="0">
                <a:solidFill>
                  <a:schemeClr val="bg1"/>
                </a:solidFill>
              </a:rPr>
              <a:t>נפעיל את המטודה האסינכרונית </a:t>
            </a:r>
            <a:r>
              <a:rPr lang="en-US" sz="1600" dirty="0">
                <a:solidFill>
                  <a:schemeClr val="bg1"/>
                </a:solidFill>
              </a:rPr>
              <a:t>signup</a:t>
            </a:r>
            <a:r>
              <a:rPr lang="he-IL" sz="1600" dirty="0">
                <a:solidFill>
                  <a:schemeClr val="bg1"/>
                </a:solidFill>
              </a:rPr>
              <a:t> מתוך </a:t>
            </a:r>
            <a:r>
              <a:rPr lang="en-US" sz="1600" dirty="0">
                <a:solidFill>
                  <a:schemeClr val="bg1"/>
                </a:solidFill>
              </a:rPr>
              <a:t>userApiService</a:t>
            </a:r>
            <a:r>
              <a:rPr lang="he-IL" sz="1600" dirty="0">
                <a:solidFill>
                  <a:schemeClr val="bg1"/>
                </a:solidFill>
              </a:rPr>
              <a:t> עם האובייקט שעבר תהליך של נרמול</a:t>
            </a:r>
          </a:p>
          <a:p>
            <a:pPr lvl="1"/>
            <a:r>
              <a:rPr lang="he-IL" sz="1600" dirty="0">
                <a:solidFill>
                  <a:schemeClr val="bg1"/>
                </a:solidFill>
              </a:rPr>
              <a:t>נפעיל את המטודה האסינכרונית </a:t>
            </a:r>
            <a:r>
              <a:rPr lang="en-US" sz="1600" dirty="0">
                <a:solidFill>
                  <a:schemeClr val="bg1"/>
                </a:solidFill>
              </a:rPr>
              <a:t>handleLogin</a:t>
            </a:r>
            <a:r>
              <a:rPr lang="he-IL" sz="1600" dirty="0">
                <a:solidFill>
                  <a:schemeClr val="bg1"/>
                </a:solidFill>
              </a:rPr>
              <a:t> ונעביר לה אובייקט עם המפתחות שהיא זקוקה להם</a:t>
            </a:r>
          </a:p>
          <a:p>
            <a:pPr lvl="1"/>
            <a:r>
              <a:rPr lang="he-IL" sz="1600" dirty="0">
                <a:solidFill>
                  <a:schemeClr val="bg1"/>
                </a:solidFill>
              </a:rPr>
              <a:t>אם תחזור מאחת מהפונקציות האסינכרונית שגיאה היא תיתפס באמצעות מנגנון </a:t>
            </a:r>
            <a:r>
              <a:rPr lang="en-US" sz="1600" dirty="0">
                <a:solidFill>
                  <a:schemeClr val="bg1"/>
                </a:solidFill>
              </a:rPr>
              <a:t>try &amp; catch</a:t>
            </a:r>
            <a:r>
              <a:rPr lang="he-IL" sz="1600" dirty="0">
                <a:solidFill>
                  <a:schemeClr val="bg1"/>
                </a:solidFill>
              </a:rPr>
              <a:t> ונפעיל את מטודת </a:t>
            </a:r>
            <a:r>
              <a:rPr lang="en-US" sz="1600" dirty="0">
                <a:solidFill>
                  <a:schemeClr val="bg1"/>
                </a:solidFill>
              </a:rPr>
              <a:t>requestStatus</a:t>
            </a:r>
            <a:r>
              <a:rPr lang="he-IL" sz="1600" dirty="0">
                <a:solidFill>
                  <a:schemeClr val="bg1"/>
                </a:solidFill>
              </a:rPr>
              <a:t> עם הודעת השגיאה</a:t>
            </a:r>
          </a:p>
          <a:p>
            <a:r>
              <a:rPr lang="he-IL" sz="2000" dirty="0">
                <a:solidFill>
                  <a:schemeClr val="bg1"/>
                </a:solidFill>
              </a:rPr>
              <a:t>ובארגומנט השני תקבל מערך של תלויות</a:t>
            </a:r>
          </a:p>
          <a:p>
            <a:r>
              <a:rPr lang="he-IL" sz="2000" dirty="0">
                <a:solidFill>
                  <a:schemeClr val="bg1"/>
                </a:solidFill>
              </a:rPr>
              <a:t>לבסוף נחזיר ממטודת </a:t>
            </a:r>
            <a:r>
              <a:rPr lang="en-US" sz="2000" dirty="0">
                <a:solidFill>
                  <a:schemeClr val="bg1"/>
                </a:solidFill>
              </a:rPr>
              <a:t>useUsers</a:t>
            </a:r>
            <a:r>
              <a:rPr lang="he-IL" sz="2000" dirty="0">
                <a:solidFill>
                  <a:schemeClr val="bg1"/>
                </a:solidFill>
              </a:rPr>
              <a:t> את המטודה שיצרנו כדי שתהיה זמינה לקומפוננטות</a:t>
            </a:r>
            <a:endParaRPr lang="he-IL" sz="1600" dirty="0">
              <a:solidFill>
                <a:schemeClr val="bg1"/>
              </a:solidFill>
            </a:endParaRPr>
          </a:p>
        </p:txBody>
      </p:sp>
      <p:pic>
        <p:nvPicPr>
          <p:cNvPr id="7" name="תמונה 6">
            <a:extLst>
              <a:ext uri="{FF2B5EF4-FFF2-40B4-BE49-F238E27FC236}">
                <a16:creationId xmlns:a16="http://schemas.microsoft.com/office/drawing/2014/main" id="{3DA06181-2607-F22D-77D4-DB2BB604431F}"/>
              </a:ext>
            </a:extLst>
          </p:cNvPr>
          <p:cNvPicPr>
            <a:picLocks noChangeAspect="1"/>
          </p:cNvPicPr>
          <p:nvPr/>
        </p:nvPicPr>
        <p:blipFill rotWithShape="1">
          <a:blip r:embed="rId4"/>
          <a:srcRect b="56505"/>
          <a:stretch/>
        </p:blipFill>
        <p:spPr>
          <a:xfrm>
            <a:off x="483914" y="1201672"/>
            <a:ext cx="6391762" cy="2361860"/>
          </a:xfrm>
          <a:prstGeom prst="rect">
            <a:avLst/>
          </a:prstGeom>
        </p:spPr>
      </p:pic>
      <p:pic>
        <p:nvPicPr>
          <p:cNvPr id="9" name="תמונה 8">
            <a:extLst>
              <a:ext uri="{FF2B5EF4-FFF2-40B4-BE49-F238E27FC236}">
                <a16:creationId xmlns:a16="http://schemas.microsoft.com/office/drawing/2014/main" id="{18AA57B0-F29E-4175-F914-468052416723}"/>
              </a:ext>
            </a:extLst>
          </p:cNvPr>
          <p:cNvPicPr>
            <a:picLocks noChangeAspect="1"/>
          </p:cNvPicPr>
          <p:nvPr/>
        </p:nvPicPr>
        <p:blipFill rotWithShape="1">
          <a:blip r:embed="rId4"/>
          <a:srcRect t="64337"/>
          <a:stretch/>
        </p:blipFill>
        <p:spPr>
          <a:xfrm>
            <a:off x="483914" y="3781888"/>
            <a:ext cx="6391762" cy="1936585"/>
          </a:xfrm>
          <a:prstGeom prst="rect">
            <a:avLst/>
          </a:prstGeom>
        </p:spPr>
      </p:pic>
      <p:cxnSp>
        <p:nvCxnSpPr>
          <p:cNvPr id="6" name="מחבר: מרפקי 5">
            <a:extLst>
              <a:ext uri="{FF2B5EF4-FFF2-40B4-BE49-F238E27FC236}">
                <a16:creationId xmlns:a16="http://schemas.microsoft.com/office/drawing/2014/main" id="{175DCA88-0E35-28CC-0451-1938B8A1CFE7}"/>
              </a:ext>
            </a:extLst>
          </p:cNvPr>
          <p:cNvCxnSpPr/>
          <p:nvPr/>
        </p:nvCxnSpPr>
        <p:spPr>
          <a:xfrm rot="10800000" flipV="1">
            <a:off x="3808520" y="1127464"/>
            <a:ext cx="3639844" cy="150920"/>
          </a:xfrm>
          <a:prstGeom prst="bentConnector3">
            <a:avLst>
              <a:gd name="adj1" fmla="val 134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EB4260D9-91AD-AB26-A023-268F46975BF8}"/>
              </a:ext>
            </a:extLst>
          </p:cNvPr>
          <p:cNvCxnSpPr/>
          <p:nvPr/>
        </p:nvCxnSpPr>
        <p:spPr>
          <a:xfrm rot="10800000">
            <a:off x="5078028" y="1890944"/>
            <a:ext cx="2601157" cy="363984"/>
          </a:xfrm>
          <a:prstGeom prst="bentConnector3">
            <a:avLst>
              <a:gd name="adj1" fmla="val 141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5F3884C-D3C2-71D8-16A2-710F2A64C979}"/>
              </a:ext>
            </a:extLst>
          </p:cNvPr>
          <p:cNvCxnSpPr/>
          <p:nvPr/>
        </p:nvCxnSpPr>
        <p:spPr>
          <a:xfrm rot="16200000" flipV="1">
            <a:off x="6396361" y="2570085"/>
            <a:ext cx="1518083" cy="1189608"/>
          </a:xfrm>
          <a:prstGeom prst="bentConnector3">
            <a:avLst>
              <a:gd name="adj1" fmla="val -2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7DF43CF8-CC2E-B65F-DD48-C8D5CCBCB4C0}"/>
              </a:ext>
            </a:extLst>
          </p:cNvPr>
          <p:cNvCxnSpPr/>
          <p:nvPr/>
        </p:nvCxnSpPr>
        <p:spPr>
          <a:xfrm rot="10800000">
            <a:off x="4021585" y="2070438"/>
            <a:ext cx="3657601" cy="1132458"/>
          </a:xfrm>
          <a:prstGeom prst="bentConnector3">
            <a:avLst>
              <a:gd name="adj1" fmla="val 172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21F3C4C1-1627-EB1A-4106-C8CA0B04D130}"/>
              </a:ext>
            </a:extLst>
          </p:cNvPr>
          <p:cNvCxnSpPr/>
          <p:nvPr/>
        </p:nvCxnSpPr>
        <p:spPr>
          <a:xfrm rot="10800000">
            <a:off x="4367814" y="2642361"/>
            <a:ext cx="3542190" cy="1960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B5523B52-13C6-D637-7C77-FD3A2A15E742}"/>
              </a:ext>
            </a:extLst>
          </p:cNvPr>
          <p:cNvCxnSpPr>
            <a:cxnSpLocks/>
          </p:cNvCxnSpPr>
          <p:nvPr/>
        </p:nvCxnSpPr>
        <p:spPr>
          <a:xfrm rot="10800000">
            <a:off x="3586579" y="3202898"/>
            <a:ext cx="4163628" cy="23900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46A7A4E9-A8E8-A86A-DF2C-527CF5BC9943}"/>
              </a:ext>
            </a:extLst>
          </p:cNvPr>
          <p:cNvCxnSpPr/>
          <p:nvPr/>
        </p:nvCxnSpPr>
        <p:spPr>
          <a:xfrm rot="10800000">
            <a:off x="1793289" y="5386804"/>
            <a:ext cx="6466326" cy="703279"/>
          </a:xfrm>
          <a:prstGeom prst="bentConnector3">
            <a:avLst>
              <a:gd name="adj1" fmla="val 9997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07887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5230634"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SignupPage.jsx</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585567"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דף התחברות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סימון תג 1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18388144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96175"/>
            <a:ext cx="4673038" cy="861482"/>
          </a:xfrm>
        </p:spPr>
        <p:txBody>
          <a:bodyPr>
            <a:noAutofit/>
          </a:bodyPr>
          <a:lstStyle/>
          <a:p>
            <a:pPr algn="ctr"/>
            <a:r>
              <a:rPr lang="en-US" sz="4000" u="sng" dirty="0">
                <a:solidFill>
                  <a:schemeClr val="bg1"/>
                </a:solidFill>
                <a:latin typeface="Arial Black" panose="020B0A04020102020204" pitchFamily="34" charset="0"/>
                <a:cs typeface="Aharoni" panose="02010803020104030203" pitchFamily="2" charset="-79"/>
              </a:rPr>
              <a:t>SignupPage.jsx</a:t>
            </a:r>
            <a:endParaRPr lang="he-IL" sz="40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942975"/>
            <a:ext cx="4673037" cy="575078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נייבא את כל הקומפוננטות, מופעים מספריות ופונקציות שנצטרך כדי לבצע את הלוגיקה שבתוך הקומפוננט</a:t>
            </a:r>
          </a:p>
          <a:p>
            <a:r>
              <a:rPr lang="he-IL" sz="2000" dirty="0">
                <a:solidFill>
                  <a:schemeClr val="bg1"/>
                </a:solidFill>
              </a:rPr>
              <a:t>ניצור את הקומפוננט </a:t>
            </a:r>
            <a:r>
              <a:rPr lang="en-US" sz="2000" dirty="0">
                <a:solidFill>
                  <a:schemeClr val="bg1"/>
                </a:solidFill>
              </a:rPr>
              <a:t>SignupPage</a:t>
            </a:r>
            <a:endParaRPr lang="he-IL" sz="2000" dirty="0">
              <a:solidFill>
                <a:schemeClr val="bg1"/>
              </a:solidFill>
            </a:endParaRPr>
          </a:p>
          <a:p>
            <a:pPr lvl="1"/>
            <a:r>
              <a:rPr lang="he-IL" sz="1600" dirty="0">
                <a:solidFill>
                  <a:schemeClr val="bg1"/>
                </a:solidFill>
              </a:rPr>
              <a:t>נחלץ את מטודת </a:t>
            </a:r>
            <a:r>
              <a:rPr lang="en-US" sz="1600" dirty="0">
                <a:solidFill>
                  <a:schemeClr val="bg1"/>
                </a:solidFill>
              </a:rPr>
              <a:t>handleSignup</a:t>
            </a:r>
            <a:r>
              <a:rPr lang="he-IL" sz="1600" dirty="0">
                <a:solidFill>
                  <a:schemeClr val="bg1"/>
                </a:solidFill>
              </a:rPr>
              <a:t> מתוך הפעלת מטודת </a:t>
            </a:r>
            <a:r>
              <a:rPr lang="en-US" sz="1600" dirty="0">
                <a:solidFill>
                  <a:schemeClr val="bg1"/>
                </a:solidFill>
              </a:rPr>
              <a:t>useUsers</a:t>
            </a:r>
            <a:endParaRPr lang="he-IL" sz="1600" dirty="0">
              <a:solidFill>
                <a:schemeClr val="bg1"/>
              </a:solidFill>
            </a:endParaRPr>
          </a:p>
          <a:p>
            <a:pPr lvl="1"/>
            <a:r>
              <a:rPr lang="he-IL" sz="1600" dirty="0">
                <a:solidFill>
                  <a:schemeClr val="bg1"/>
                </a:solidFill>
              </a:rPr>
              <a:t>נחלץ את המפתחות </a:t>
            </a:r>
            <a:r>
              <a:rPr lang="en-US" sz="1600" dirty="0">
                <a:solidFill>
                  <a:schemeClr val="bg1"/>
                </a:solidFill>
              </a:rPr>
              <a:t>value</a:t>
            </a:r>
            <a:r>
              <a:rPr lang="he-IL" sz="1600" dirty="0">
                <a:solidFill>
                  <a:schemeClr val="bg1"/>
                </a:solidFill>
              </a:rPr>
              <a:t> ואת שאר המטודות לתוך אובייקט </a:t>
            </a:r>
            <a:r>
              <a:rPr lang="en-US" sz="1600" dirty="0">
                <a:solidFill>
                  <a:schemeClr val="bg1"/>
                </a:solidFill>
              </a:rPr>
              <a:t>rest</a:t>
            </a:r>
            <a:r>
              <a:rPr lang="he-IL" sz="1600" dirty="0">
                <a:solidFill>
                  <a:schemeClr val="bg1"/>
                </a:solidFill>
              </a:rPr>
              <a:t> מהפעלת מטודת </a:t>
            </a:r>
            <a:r>
              <a:rPr lang="en-US" sz="1600" dirty="0">
                <a:solidFill>
                  <a:schemeClr val="bg1"/>
                </a:solidFill>
              </a:rPr>
              <a:t>useForm</a:t>
            </a:r>
            <a:r>
              <a:rPr lang="he-IL" sz="1600" dirty="0">
                <a:solidFill>
                  <a:schemeClr val="bg1"/>
                </a:solidFill>
              </a:rPr>
              <a:t> ונעביר לה בארגומנט את:</a:t>
            </a:r>
          </a:p>
          <a:p>
            <a:pPr lvl="2"/>
            <a:r>
              <a:rPr lang="en-US" sz="1400" dirty="0">
                <a:solidFill>
                  <a:schemeClr val="bg1"/>
                </a:solidFill>
              </a:rPr>
              <a:t>initialSignupForm</a:t>
            </a:r>
            <a:r>
              <a:rPr lang="he-IL" sz="1400" dirty="0">
                <a:solidFill>
                  <a:schemeClr val="bg1"/>
                </a:solidFill>
              </a:rPr>
              <a:t> – אובייקט עם כל המפתחות שאנו מעוניינים לשנות את ערכם באמצעות שדות הטופס</a:t>
            </a:r>
          </a:p>
          <a:p>
            <a:pPr lvl="2"/>
            <a:r>
              <a:rPr lang="en-US" sz="1400" dirty="0">
                <a:solidFill>
                  <a:schemeClr val="bg1"/>
                </a:solidFill>
              </a:rPr>
              <a:t>signupSchema</a:t>
            </a:r>
            <a:r>
              <a:rPr lang="he-IL" sz="1400" dirty="0">
                <a:solidFill>
                  <a:schemeClr val="bg1"/>
                </a:solidFill>
              </a:rPr>
              <a:t> – האובייקט שמרכז את הוולידציות של </a:t>
            </a:r>
            <a:r>
              <a:rPr lang="en-US" sz="1400" dirty="0">
                <a:solidFill>
                  <a:schemeClr val="bg1"/>
                </a:solidFill>
              </a:rPr>
              <a:t>joi</a:t>
            </a:r>
            <a:r>
              <a:rPr lang="he-IL" sz="1400" dirty="0">
                <a:solidFill>
                  <a:schemeClr val="bg1"/>
                </a:solidFill>
              </a:rPr>
              <a:t> לכל מפתח באובייקט </a:t>
            </a:r>
            <a:r>
              <a:rPr lang="en-US" sz="1400" dirty="0">
                <a:solidFill>
                  <a:schemeClr val="bg1"/>
                </a:solidFill>
              </a:rPr>
              <a:t>data</a:t>
            </a:r>
            <a:endParaRPr lang="he-IL" sz="1400" dirty="0">
              <a:solidFill>
                <a:schemeClr val="bg1"/>
              </a:solidFill>
            </a:endParaRPr>
          </a:p>
          <a:p>
            <a:pPr lvl="2"/>
            <a:r>
              <a:rPr lang="en-US" sz="1400" dirty="0">
                <a:solidFill>
                  <a:schemeClr val="bg1"/>
                </a:solidFill>
              </a:rPr>
              <a:t>handleSignup</a:t>
            </a:r>
            <a:r>
              <a:rPr lang="he-IL" sz="1400" dirty="0">
                <a:solidFill>
                  <a:schemeClr val="bg1"/>
                </a:solidFill>
              </a:rPr>
              <a:t> – הפונקציה שתופעל באירוע </a:t>
            </a:r>
            <a:r>
              <a:rPr lang="en-US" sz="1400" dirty="0">
                <a:solidFill>
                  <a:schemeClr val="bg1"/>
                </a:solidFill>
              </a:rPr>
              <a:t>onSubmit</a:t>
            </a:r>
            <a:r>
              <a:rPr lang="he-IL" sz="1400" dirty="0">
                <a:solidFill>
                  <a:schemeClr val="bg1"/>
                </a:solidFill>
              </a:rPr>
              <a:t> אליה יועבר אובייקט </a:t>
            </a:r>
            <a:r>
              <a:rPr lang="en-US" sz="1400" dirty="0">
                <a:solidFill>
                  <a:schemeClr val="bg1"/>
                </a:solidFill>
              </a:rPr>
              <a:t>data</a:t>
            </a:r>
            <a:r>
              <a:rPr lang="he-IL" sz="1400" dirty="0">
                <a:solidFill>
                  <a:schemeClr val="bg1"/>
                </a:solidFill>
              </a:rPr>
              <a:t> מתוך </a:t>
            </a:r>
            <a:r>
              <a:rPr lang="en-US" sz="1400" dirty="0">
                <a:solidFill>
                  <a:schemeClr val="bg1"/>
                </a:solidFill>
              </a:rPr>
              <a:t>useForm</a:t>
            </a:r>
            <a:endParaRPr lang="he-IL" sz="1400" dirty="0">
              <a:solidFill>
                <a:schemeClr val="bg1"/>
              </a:solidFill>
            </a:endParaRPr>
          </a:p>
          <a:p>
            <a:pPr lvl="1"/>
            <a:r>
              <a:rPr lang="he-IL" sz="1600" dirty="0">
                <a:solidFill>
                  <a:schemeClr val="bg1"/>
                </a:solidFill>
              </a:rPr>
              <a:t>נחלץ את המשתנה </a:t>
            </a:r>
            <a:r>
              <a:rPr lang="en-US" sz="1600" dirty="0">
                <a:solidFill>
                  <a:schemeClr val="bg1"/>
                </a:solidFill>
              </a:rPr>
              <a:t>user</a:t>
            </a:r>
            <a:r>
              <a:rPr lang="he-IL" sz="1600" dirty="0">
                <a:solidFill>
                  <a:schemeClr val="bg1"/>
                </a:solidFill>
              </a:rPr>
              <a:t> מתוך הפעלת מטודת </a:t>
            </a:r>
            <a:r>
              <a:rPr lang="en-US" sz="1600" dirty="0">
                <a:solidFill>
                  <a:schemeClr val="bg1"/>
                </a:solidFill>
              </a:rPr>
              <a:t>useUser</a:t>
            </a:r>
            <a:endParaRPr lang="he-IL" sz="1600" dirty="0">
              <a:solidFill>
                <a:schemeClr val="bg1"/>
              </a:solidFill>
            </a:endParaRPr>
          </a:p>
          <a:p>
            <a:pPr lvl="1"/>
            <a:r>
              <a:rPr lang="he-IL" sz="1600" dirty="0">
                <a:solidFill>
                  <a:schemeClr val="bg1"/>
                </a:solidFill>
              </a:rPr>
              <a:t>נתנה ואם ערכו של </a:t>
            </a:r>
            <a:r>
              <a:rPr lang="en-US" sz="1600" dirty="0">
                <a:solidFill>
                  <a:schemeClr val="bg1"/>
                </a:solidFill>
              </a:rPr>
              <a:t>user</a:t>
            </a:r>
            <a:r>
              <a:rPr lang="he-IL" sz="1600" dirty="0">
                <a:solidFill>
                  <a:schemeClr val="bg1"/>
                </a:solidFill>
              </a:rPr>
              <a:t> הוא לא פולסיבי (כלומר המשתמש כבר מחובר) נעביר אותו לדף הכרטיסים באמצעות קומפוננט </a:t>
            </a:r>
            <a:r>
              <a:rPr lang="en-US" sz="1600" dirty="0">
                <a:solidFill>
                  <a:schemeClr val="bg1"/>
                </a:solidFill>
              </a:rPr>
              <a:t>Navigate</a:t>
            </a:r>
            <a:r>
              <a:rPr lang="he-IL" sz="1600" dirty="0">
                <a:solidFill>
                  <a:schemeClr val="bg1"/>
                </a:solidFill>
              </a:rPr>
              <a:t> של </a:t>
            </a:r>
            <a:r>
              <a:rPr lang="en-US" sz="1600" dirty="0">
                <a:solidFill>
                  <a:schemeClr val="bg1"/>
                </a:solidFill>
              </a:rPr>
              <a:t>react-router-dom</a:t>
            </a:r>
            <a:endParaRPr lang="he-IL" sz="1600" dirty="0">
              <a:solidFill>
                <a:schemeClr val="bg1"/>
              </a:solidFill>
            </a:endParaRPr>
          </a:p>
        </p:txBody>
      </p:sp>
      <p:pic>
        <p:nvPicPr>
          <p:cNvPr id="7" name="תמונה 6">
            <a:extLst>
              <a:ext uri="{FF2B5EF4-FFF2-40B4-BE49-F238E27FC236}">
                <a16:creationId xmlns:a16="http://schemas.microsoft.com/office/drawing/2014/main" id="{A003BE60-D061-6999-1768-15DA6132E386}"/>
              </a:ext>
            </a:extLst>
          </p:cNvPr>
          <p:cNvPicPr>
            <a:picLocks noChangeAspect="1"/>
          </p:cNvPicPr>
          <p:nvPr/>
        </p:nvPicPr>
        <p:blipFill>
          <a:blip r:embed="rId4"/>
          <a:stretch>
            <a:fillRect/>
          </a:stretch>
        </p:blipFill>
        <p:spPr>
          <a:xfrm>
            <a:off x="644174" y="957656"/>
            <a:ext cx="6085100" cy="4942687"/>
          </a:xfrm>
          <a:prstGeom prst="rect">
            <a:avLst/>
          </a:prstGeom>
        </p:spPr>
      </p:pic>
      <p:cxnSp>
        <p:nvCxnSpPr>
          <p:cNvPr id="9" name="מחבר: מרפקי 8">
            <a:extLst>
              <a:ext uri="{FF2B5EF4-FFF2-40B4-BE49-F238E27FC236}">
                <a16:creationId xmlns:a16="http://schemas.microsoft.com/office/drawing/2014/main" id="{4809FF85-EE68-A9C8-29A7-7427A9102F65}"/>
              </a:ext>
            </a:extLst>
          </p:cNvPr>
          <p:cNvCxnSpPr/>
          <p:nvPr/>
        </p:nvCxnSpPr>
        <p:spPr>
          <a:xfrm rot="10800000" flipV="1">
            <a:off x="3169329" y="2041863"/>
            <a:ext cx="5291091" cy="2130641"/>
          </a:xfrm>
          <a:prstGeom prst="bentConnector3">
            <a:avLst>
              <a:gd name="adj1" fmla="val 313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F0DE3A39-B143-BC63-33E5-D059ED6B6EF6}"/>
              </a:ext>
            </a:extLst>
          </p:cNvPr>
          <p:cNvCxnSpPr/>
          <p:nvPr/>
        </p:nvCxnSpPr>
        <p:spPr>
          <a:xfrm rot="10800000" flipV="1">
            <a:off x="4012707" y="2379216"/>
            <a:ext cx="3746376" cy="2032986"/>
          </a:xfrm>
          <a:prstGeom prst="bentConnector3">
            <a:avLst>
              <a:gd name="adj1" fmla="val 19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141A36A3-EA87-0B9A-2C6C-915EDD0B37C2}"/>
              </a:ext>
            </a:extLst>
          </p:cNvPr>
          <p:cNvCxnSpPr>
            <a:cxnSpLocks/>
          </p:cNvCxnSpPr>
          <p:nvPr/>
        </p:nvCxnSpPr>
        <p:spPr>
          <a:xfrm rot="10800000" flipV="1">
            <a:off x="4012707" y="2885240"/>
            <a:ext cx="3710867" cy="1686759"/>
          </a:xfrm>
          <a:prstGeom prst="bentConnector3">
            <a:avLst>
              <a:gd name="adj1" fmla="val 114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1B2D4A00-83AD-B6AA-7A9C-352F9B6111F1}"/>
              </a:ext>
            </a:extLst>
          </p:cNvPr>
          <p:cNvCxnSpPr/>
          <p:nvPr/>
        </p:nvCxnSpPr>
        <p:spPr>
          <a:xfrm rot="10800000" flipV="1">
            <a:off x="3391271" y="5369857"/>
            <a:ext cx="4367813" cy="240829"/>
          </a:xfrm>
          <a:prstGeom prst="bentConnector3">
            <a:avLst>
              <a:gd name="adj1" fmla="val 164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0440656D-F3F5-A903-F143-6A3FDAF48DBB}"/>
              </a:ext>
            </a:extLst>
          </p:cNvPr>
          <p:cNvCxnSpPr/>
          <p:nvPr/>
        </p:nvCxnSpPr>
        <p:spPr>
          <a:xfrm rot="10800000">
            <a:off x="2991775" y="5915025"/>
            <a:ext cx="4829452" cy="322672"/>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81628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427824"/>
            <a:ext cx="4673038" cy="846801"/>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return</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2274625"/>
            <a:ext cx="4673037" cy="315850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נעטוף את הטופס בקומפוננט </a:t>
            </a:r>
            <a:r>
              <a:rPr lang="en-US" sz="2000" dirty="0">
                <a:solidFill>
                  <a:schemeClr val="bg1"/>
                </a:solidFill>
              </a:rPr>
              <a:t>Container</a:t>
            </a:r>
            <a:r>
              <a:rPr lang="he-IL" sz="2000" dirty="0">
                <a:solidFill>
                  <a:schemeClr val="bg1"/>
                </a:solidFill>
              </a:rPr>
              <a:t> של </a:t>
            </a:r>
            <a:r>
              <a:rPr lang="en-US" sz="2000" dirty="0">
                <a:solidFill>
                  <a:schemeClr val="bg1"/>
                </a:solidFill>
              </a:rPr>
              <a:t>MUI</a:t>
            </a:r>
            <a:r>
              <a:rPr lang="he-IL" sz="2000" dirty="0">
                <a:solidFill>
                  <a:schemeClr val="bg1"/>
                </a:solidFill>
              </a:rPr>
              <a:t> ונמרכז אותו</a:t>
            </a:r>
          </a:p>
          <a:p>
            <a:r>
              <a:rPr lang="he-IL" sz="2000" dirty="0">
                <a:solidFill>
                  <a:schemeClr val="bg1"/>
                </a:solidFill>
              </a:rPr>
              <a:t>נציב את הקומפוננט </a:t>
            </a:r>
            <a:r>
              <a:rPr lang="en-US" sz="2000" dirty="0">
                <a:solidFill>
                  <a:schemeClr val="bg1"/>
                </a:solidFill>
              </a:rPr>
              <a:t>Form</a:t>
            </a:r>
            <a:r>
              <a:rPr lang="he-IL" sz="2000" dirty="0">
                <a:solidFill>
                  <a:schemeClr val="bg1"/>
                </a:solidFill>
              </a:rPr>
              <a:t> עם המאפיינים שהיא זקוקה להם על מנת שהטופס יתפקד כראוי</a:t>
            </a:r>
          </a:p>
          <a:p>
            <a:r>
              <a:rPr lang="he-IL" sz="2000" dirty="0">
                <a:solidFill>
                  <a:schemeClr val="bg1"/>
                </a:solidFill>
              </a:rPr>
              <a:t>בקומפוננט </a:t>
            </a:r>
            <a:r>
              <a:rPr lang="en-US" sz="2000" dirty="0">
                <a:solidFill>
                  <a:schemeClr val="bg1"/>
                </a:solidFill>
              </a:rPr>
              <a:t>Input</a:t>
            </a:r>
            <a:r>
              <a:rPr lang="he-IL" sz="2000" dirty="0">
                <a:solidFill>
                  <a:schemeClr val="bg1"/>
                </a:solidFill>
              </a:rPr>
              <a:t> כפי שניתן לראות אני נותן את השם של השדה לא כפי שהוא יהיה לבסוף בתוך מאגר המידע אלא כפי שמטודת </a:t>
            </a:r>
            <a:r>
              <a:rPr lang="en-US" sz="2000" dirty="0">
                <a:solidFill>
                  <a:schemeClr val="bg1"/>
                </a:solidFill>
              </a:rPr>
              <a:t>useForm</a:t>
            </a:r>
            <a:r>
              <a:rPr lang="he-IL" sz="2000" dirty="0">
                <a:solidFill>
                  <a:schemeClr val="bg1"/>
                </a:solidFill>
              </a:rPr>
              <a:t> מבקשת על מנת שהיא תוכל לבצע את הוולידציות על שדות הטופס</a:t>
            </a:r>
            <a:endParaRPr lang="he-IL" sz="1600" dirty="0">
              <a:solidFill>
                <a:schemeClr val="bg1"/>
              </a:solidFill>
            </a:endParaRPr>
          </a:p>
        </p:txBody>
      </p:sp>
      <p:pic>
        <p:nvPicPr>
          <p:cNvPr id="6" name="תמונה 5">
            <a:extLst>
              <a:ext uri="{FF2B5EF4-FFF2-40B4-BE49-F238E27FC236}">
                <a16:creationId xmlns:a16="http://schemas.microsoft.com/office/drawing/2014/main" id="{7D1E096D-5DA6-D1B5-20E2-718421DA1912}"/>
              </a:ext>
            </a:extLst>
          </p:cNvPr>
          <p:cNvPicPr>
            <a:picLocks noChangeAspect="1"/>
          </p:cNvPicPr>
          <p:nvPr/>
        </p:nvPicPr>
        <p:blipFill>
          <a:blip r:embed="rId4"/>
          <a:stretch>
            <a:fillRect/>
          </a:stretch>
        </p:blipFill>
        <p:spPr>
          <a:xfrm>
            <a:off x="1564301" y="1042654"/>
            <a:ext cx="4248743" cy="4772691"/>
          </a:xfrm>
          <a:prstGeom prst="rect">
            <a:avLst/>
          </a:prstGeom>
        </p:spPr>
      </p:pic>
      <p:cxnSp>
        <p:nvCxnSpPr>
          <p:cNvPr id="9" name="מחבר: מרפקי 8">
            <a:extLst>
              <a:ext uri="{FF2B5EF4-FFF2-40B4-BE49-F238E27FC236}">
                <a16:creationId xmlns:a16="http://schemas.microsoft.com/office/drawing/2014/main" id="{64597E94-5698-29AC-EAEC-F265E278CE8E}"/>
              </a:ext>
            </a:extLst>
          </p:cNvPr>
          <p:cNvCxnSpPr>
            <a:cxnSpLocks/>
          </p:cNvCxnSpPr>
          <p:nvPr/>
        </p:nvCxnSpPr>
        <p:spPr>
          <a:xfrm rot="10800000">
            <a:off x="3391270" y="1424868"/>
            <a:ext cx="4092606" cy="1052003"/>
          </a:xfrm>
          <a:prstGeom prst="bentConnector3">
            <a:avLst>
              <a:gd name="adj1" fmla="val 21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7592E6A6-9CFA-C51A-F890-E7132AF1A34F}"/>
              </a:ext>
            </a:extLst>
          </p:cNvPr>
          <p:cNvCxnSpPr>
            <a:cxnSpLocks/>
          </p:cNvCxnSpPr>
          <p:nvPr/>
        </p:nvCxnSpPr>
        <p:spPr>
          <a:xfrm rot="10800000">
            <a:off x="3204840" y="2925429"/>
            <a:ext cx="4589755" cy="208389"/>
          </a:xfrm>
          <a:prstGeom prst="bentConnector3">
            <a:avLst>
              <a:gd name="adj1" fmla="val 260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6DB2C12D-D8CD-7CBF-BC01-B1FF3A5635CE}"/>
              </a:ext>
            </a:extLst>
          </p:cNvPr>
          <p:cNvCxnSpPr/>
          <p:nvPr/>
        </p:nvCxnSpPr>
        <p:spPr>
          <a:xfrm flipH="1">
            <a:off x="3453414" y="4190260"/>
            <a:ext cx="4092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14233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39062" y="1010575"/>
            <a:ext cx="4673038" cy="846801"/>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Checkbox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39062" y="1857376"/>
            <a:ext cx="4673037" cy="367341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בחלק זה של הטופס אני מאפשר לגולש לסמן האם הוא מעוניין להיות משתמש עסקי או לא. </a:t>
            </a:r>
          </a:p>
          <a:p>
            <a:r>
              <a:rPr lang="he-IL" sz="2000" dirty="0">
                <a:solidFill>
                  <a:schemeClr val="bg1"/>
                </a:solidFill>
              </a:rPr>
              <a:t>אני מוסיף את המאפיין </a:t>
            </a:r>
            <a:r>
              <a:rPr lang="en-US" sz="2000" dirty="0">
                <a:solidFill>
                  <a:schemeClr val="bg1"/>
                </a:solidFill>
              </a:rPr>
              <a:t>onChange</a:t>
            </a:r>
            <a:r>
              <a:rPr lang="he-IL" sz="2000" dirty="0">
                <a:solidFill>
                  <a:schemeClr val="bg1"/>
                </a:solidFill>
              </a:rPr>
              <a:t> לקומפוננט </a:t>
            </a:r>
            <a:r>
              <a:rPr lang="en-US" sz="2000" dirty="0">
                <a:solidFill>
                  <a:schemeClr val="bg1"/>
                </a:solidFill>
              </a:rPr>
              <a:t>FormControlLabel</a:t>
            </a:r>
            <a:r>
              <a:rPr lang="he-IL" sz="2000" dirty="0">
                <a:solidFill>
                  <a:schemeClr val="bg1"/>
                </a:solidFill>
              </a:rPr>
              <a:t> של </a:t>
            </a:r>
            <a:r>
              <a:rPr lang="en-US" sz="2000" dirty="0">
                <a:solidFill>
                  <a:schemeClr val="bg1"/>
                </a:solidFill>
              </a:rPr>
              <a:t>MUI</a:t>
            </a:r>
            <a:r>
              <a:rPr lang="he-IL" sz="2000" dirty="0">
                <a:solidFill>
                  <a:schemeClr val="bg1"/>
                </a:solidFill>
              </a:rPr>
              <a:t> כך שאם ילחצו את תיבת ה – </a:t>
            </a:r>
            <a:r>
              <a:rPr lang="en-US" sz="2000" dirty="0">
                <a:solidFill>
                  <a:schemeClr val="bg1"/>
                </a:solidFill>
              </a:rPr>
              <a:t>checkbox</a:t>
            </a:r>
            <a:r>
              <a:rPr lang="he-IL" sz="2000" dirty="0">
                <a:solidFill>
                  <a:schemeClr val="bg1"/>
                </a:solidFill>
              </a:rPr>
              <a:t> תופעל מטודת </a:t>
            </a:r>
            <a:r>
              <a:rPr lang="en-US" sz="2000" dirty="0">
                <a:solidFill>
                  <a:schemeClr val="bg1"/>
                </a:solidFill>
              </a:rPr>
              <a:t>setData</a:t>
            </a:r>
            <a:r>
              <a:rPr lang="he-IL" sz="2000" dirty="0">
                <a:solidFill>
                  <a:schemeClr val="bg1"/>
                </a:solidFill>
              </a:rPr>
              <a:t> שחילצנו מתוך מטודת </a:t>
            </a:r>
            <a:r>
              <a:rPr lang="en-US" sz="2000" dirty="0">
                <a:solidFill>
                  <a:schemeClr val="bg1"/>
                </a:solidFill>
              </a:rPr>
              <a:t>useForm</a:t>
            </a:r>
            <a:r>
              <a:rPr lang="he-IL" sz="2000" dirty="0">
                <a:solidFill>
                  <a:schemeClr val="bg1"/>
                </a:solidFill>
              </a:rPr>
              <a:t> ונעדכן את אובייקט </a:t>
            </a:r>
            <a:r>
              <a:rPr lang="en-US" sz="2000" dirty="0">
                <a:solidFill>
                  <a:schemeClr val="bg1"/>
                </a:solidFill>
              </a:rPr>
              <a:t>data</a:t>
            </a:r>
            <a:r>
              <a:rPr lang="he-IL" sz="2000" dirty="0">
                <a:solidFill>
                  <a:schemeClr val="bg1"/>
                </a:solidFill>
              </a:rPr>
              <a:t> בערך הבוליאני של </a:t>
            </a:r>
            <a:r>
              <a:rPr lang="en-US" sz="2000" dirty="0">
                <a:solidFill>
                  <a:schemeClr val="bg1"/>
                </a:solidFill>
              </a:rPr>
              <a:t>e.target.checked</a:t>
            </a:r>
            <a:r>
              <a:rPr lang="he-IL" sz="2000" dirty="0">
                <a:solidFill>
                  <a:schemeClr val="bg1"/>
                </a:solidFill>
              </a:rPr>
              <a:t> במפתח </a:t>
            </a:r>
            <a:r>
              <a:rPr lang="en-US" sz="2000" dirty="0">
                <a:solidFill>
                  <a:schemeClr val="bg1"/>
                </a:solidFill>
              </a:rPr>
              <a:t>isBusiness</a:t>
            </a:r>
            <a:r>
              <a:rPr lang="he-IL" sz="2000" dirty="0">
                <a:solidFill>
                  <a:schemeClr val="bg1"/>
                </a:solidFill>
              </a:rPr>
              <a:t> וזאת כמובן לאחר שהעתקנו קודם את אובייקט ה – </a:t>
            </a:r>
            <a:r>
              <a:rPr lang="en-US" sz="2000" dirty="0">
                <a:solidFill>
                  <a:schemeClr val="bg1"/>
                </a:solidFill>
              </a:rPr>
              <a:t>data</a:t>
            </a:r>
            <a:r>
              <a:rPr lang="he-IL" sz="2000" dirty="0">
                <a:solidFill>
                  <a:schemeClr val="bg1"/>
                </a:solidFill>
              </a:rPr>
              <a:t> כדי לשמור על המפתחות והערכים בתוכו. </a:t>
            </a:r>
            <a:endParaRPr lang="he-IL" sz="1600" dirty="0">
              <a:solidFill>
                <a:schemeClr val="bg1"/>
              </a:solidFill>
            </a:endParaRPr>
          </a:p>
        </p:txBody>
      </p:sp>
      <p:pic>
        <p:nvPicPr>
          <p:cNvPr id="7" name="תמונה 6">
            <a:extLst>
              <a:ext uri="{FF2B5EF4-FFF2-40B4-BE49-F238E27FC236}">
                <a16:creationId xmlns:a16="http://schemas.microsoft.com/office/drawing/2014/main" id="{9E0AE447-CE03-A881-8014-E859549D9DD6}"/>
              </a:ext>
            </a:extLst>
          </p:cNvPr>
          <p:cNvPicPr>
            <a:picLocks noChangeAspect="1"/>
          </p:cNvPicPr>
          <p:nvPr/>
        </p:nvPicPr>
        <p:blipFill>
          <a:blip r:embed="rId4"/>
          <a:stretch>
            <a:fillRect/>
          </a:stretch>
        </p:blipFill>
        <p:spPr>
          <a:xfrm>
            <a:off x="378085" y="1985650"/>
            <a:ext cx="6619639" cy="2886700"/>
          </a:xfrm>
          <a:prstGeom prst="rect">
            <a:avLst/>
          </a:prstGeom>
        </p:spPr>
      </p:pic>
      <p:cxnSp>
        <p:nvCxnSpPr>
          <p:cNvPr id="6" name="מחבר: מרפקי 5">
            <a:extLst>
              <a:ext uri="{FF2B5EF4-FFF2-40B4-BE49-F238E27FC236}">
                <a16:creationId xmlns:a16="http://schemas.microsoft.com/office/drawing/2014/main" id="{CF9D21F2-00E4-324E-B446-DD17D78B2475}"/>
              </a:ext>
            </a:extLst>
          </p:cNvPr>
          <p:cNvCxnSpPr/>
          <p:nvPr/>
        </p:nvCxnSpPr>
        <p:spPr>
          <a:xfrm rot="10800000">
            <a:off x="6702642" y="2618913"/>
            <a:ext cx="1677879" cy="372862"/>
          </a:xfrm>
          <a:prstGeom prst="bentConnector3">
            <a:avLst>
              <a:gd name="adj1" fmla="val 7116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73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Benefits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סימן אגודל למעלה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572000" y="308499"/>
            <a:ext cx="7398798" cy="6343094"/>
          </a:xfrm>
          <a:prstGeom prst="rect">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2889519706"/>
              </p:ext>
            </p:extLst>
          </p:nvPr>
        </p:nvGraphicFramePr>
        <p:xfrm>
          <a:off x="5281312" y="512685"/>
          <a:ext cx="6230228" cy="58237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5374398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010304" y="2749538"/>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010304" y="3521062"/>
            <a:ext cx="4054136" cy="45613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הטופס של </a:t>
            </a:r>
            <a:r>
              <a:rPr lang="en-US" sz="2000" dirty="0">
                <a:solidFill>
                  <a:schemeClr val="bg1"/>
                </a:solidFill>
              </a:rPr>
              <a:t>signup</a:t>
            </a:r>
            <a:r>
              <a:rPr lang="he-IL" sz="2000" dirty="0">
                <a:solidFill>
                  <a:schemeClr val="bg1"/>
                </a:solidFill>
              </a:rPr>
              <a:t> עם ה - </a:t>
            </a:r>
            <a:r>
              <a:rPr lang="en-US" sz="2000" dirty="0">
                <a:solidFill>
                  <a:schemeClr val="bg1"/>
                </a:solidFill>
              </a:rPr>
              <a:t>checkbox</a:t>
            </a:r>
            <a:endParaRPr lang="he-IL" sz="2000" dirty="0">
              <a:solidFill>
                <a:schemeClr val="bg1"/>
              </a:solidFill>
            </a:endParaRPr>
          </a:p>
        </p:txBody>
      </p:sp>
      <p:pic>
        <p:nvPicPr>
          <p:cNvPr id="6" name="תמונה 5">
            <a:extLst>
              <a:ext uri="{FF2B5EF4-FFF2-40B4-BE49-F238E27FC236}">
                <a16:creationId xmlns:a16="http://schemas.microsoft.com/office/drawing/2014/main" id="{045F98BF-28D1-0A9E-2891-77ADD8E89D7E}"/>
              </a:ext>
            </a:extLst>
          </p:cNvPr>
          <p:cNvPicPr>
            <a:picLocks noChangeAspect="1"/>
          </p:cNvPicPr>
          <p:nvPr/>
        </p:nvPicPr>
        <p:blipFill>
          <a:blip r:embed="rId4"/>
          <a:stretch>
            <a:fillRect/>
          </a:stretch>
        </p:blipFill>
        <p:spPr>
          <a:xfrm>
            <a:off x="617813" y="744988"/>
            <a:ext cx="6666738" cy="53680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177126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MyCardsPage.jsx</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84411" y="3535887"/>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latin typeface="almoniNeue"/>
              </a:rPr>
              <a:t>קומפוננט שתציג את הכרטיסים של המשתמש הרשום</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25827668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1"/>
            <a:ext cx="4673038" cy="745724"/>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MyCardsPage.jsx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745726"/>
            <a:ext cx="4673037" cy="6112274"/>
          </a:xfrm>
          <a:effectLst>
            <a:outerShdw blurRad="50800" dist="38100" dir="2700000" algn="tl" rotWithShape="0">
              <a:prstClr val="black">
                <a:alpha val="40000"/>
              </a:prstClr>
            </a:outerShdw>
          </a:effectLst>
        </p:spPr>
        <p:txBody>
          <a:bodyPr>
            <a:normAutofit fontScale="92500" lnSpcReduction="10000"/>
          </a:bodyPr>
          <a:lstStyle/>
          <a:p>
            <a:r>
              <a:rPr lang="he-IL" sz="2000" dirty="0">
                <a:solidFill>
                  <a:schemeClr val="bg1"/>
                </a:solidFill>
              </a:rPr>
              <a:t>נייבא את כל הקומפוננטות, המשתנים והפונקציות הדרושות לנו ללוגיקה של הקומפוננט</a:t>
            </a:r>
          </a:p>
          <a:p>
            <a:r>
              <a:rPr lang="he-IL" sz="2000" dirty="0">
                <a:solidFill>
                  <a:schemeClr val="bg1"/>
                </a:solidFill>
              </a:rPr>
              <a:t>ניצור את הקומפוננט </a:t>
            </a:r>
            <a:r>
              <a:rPr lang="en-US" sz="2000" dirty="0" err="1">
                <a:solidFill>
                  <a:schemeClr val="bg1"/>
                </a:solidFill>
              </a:rPr>
              <a:t>MyCardsPage</a:t>
            </a:r>
            <a:endParaRPr lang="he-IL" sz="2000" dirty="0">
              <a:solidFill>
                <a:schemeClr val="bg1"/>
              </a:solidFill>
            </a:endParaRPr>
          </a:p>
          <a:p>
            <a:pPr lvl="1"/>
            <a:r>
              <a:rPr lang="he-IL" sz="1600" dirty="0">
                <a:solidFill>
                  <a:schemeClr val="bg1"/>
                </a:solidFill>
              </a:rPr>
              <a:t>נחלץ את המטודות המשתנים הללו מתוך הפעלת מטודת </a:t>
            </a:r>
            <a:r>
              <a:rPr lang="en-US" sz="1600" dirty="0">
                <a:solidFill>
                  <a:schemeClr val="bg1"/>
                </a:solidFill>
              </a:rPr>
              <a:t>useCards</a:t>
            </a:r>
          </a:p>
          <a:p>
            <a:pPr lvl="1"/>
            <a:r>
              <a:rPr lang="he-IL" sz="1600" dirty="0">
                <a:solidFill>
                  <a:schemeClr val="bg1"/>
                </a:solidFill>
              </a:rPr>
              <a:t>נחלץ את המשתנים מתוך אובייקט </a:t>
            </a:r>
            <a:r>
              <a:rPr lang="en-US" sz="1600" dirty="0">
                <a:solidFill>
                  <a:schemeClr val="bg1"/>
                </a:solidFill>
              </a:rPr>
              <a:t>value</a:t>
            </a:r>
            <a:endParaRPr lang="he-IL" sz="1600" dirty="0">
              <a:solidFill>
                <a:schemeClr val="bg1"/>
              </a:solidFill>
            </a:endParaRPr>
          </a:p>
          <a:p>
            <a:pPr lvl="1"/>
            <a:r>
              <a:rPr lang="he-IL" sz="1600" dirty="0">
                <a:solidFill>
                  <a:schemeClr val="bg1"/>
                </a:solidFill>
              </a:rPr>
              <a:t>נחלץ את המשתנה </a:t>
            </a:r>
            <a:r>
              <a:rPr lang="en-US" sz="1600" dirty="0">
                <a:solidFill>
                  <a:schemeClr val="bg1"/>
                </a:solidFill>
              </a:rPr>
              <a:t>user</a:t>
            </a:r>
            <a:r>
              <a:rPr lang="he-IL" sz="1600" dirty="0">
                <a:solidFill>
                  <a:schemeClr val="bg1"/>
                </a:solidFill>
              </a:rPr>
              <a:t> מתוך הפעלת מטודת </a:t>
            </a:r>
            <a:r>
              <a:rPr lang="en-US" sz="1600" dirty="0">
                <a:solidFill>
                  <a:schemeClr val="bg1"/>
                </a:solidFill>
              </a:rPr>
              <a:t>useUser</a:t>
            </a:r>
            <a:r>
              <a:rPr lang="he-IL" sz="1600" dirty="0">
                <a:solidFill>
                  <a:schemeClr val="bg1"/>
                </a:solidFill>
              </a:rPr>
              <a:t> שנמצאת בקומפוננט </a:t>
            </a:r>
            <a:r>
              <a:rPr lang="en-US" sz="1600" dirty="0">
                <a:solidFill>
                  <a:schemeClr val="bg1"/>
                </a:solidFill>
              </a:rPr>
              <a:t>UserProvider</a:t>
            </a:r>
          </a:p>
          <a:p>
            <a:pPr lvl="1"/>
            <a:r>
              <a:rPr lang="he-IL" sz="1600" dirty="0">
                <a:solidFill>
                  <a:schemeClr val="bg1"/>
                </a:solidFill>
              </a:rPr>
              <a:t>ניצור קבוע בשם </a:t>
            </a:r>
            <a:r>
              <a:rPr lang="en-US" sz="1600" dirty="0">
                <a:solidFill>
                  <a:schemeClr val="bg1"/>
                </a:solidFill>
              </a:rPr>
              <a:t>navigate</a:t>
            </a:r>
            <a:r>
              <a:rPr lang="he-IL" sz="1600" dirty="0">
                <a:solidFill>
                  <a:schemeClr val="bg1"/>
                </a:solidFill>
              </a:rPr>
              <a:t> שערכו יהיה הפונקציה שתחזור מהפעלת מטודת </a:t>
            </a:r>
            <a:r>
              <a:rPr lang="en-US" sz="1600" dirty="0">
                <a:solidFill>
                  <a:schemeClr val="bg1"/>
                </a:solidFill>
              </a:rPr>
              <a:t>useNavigate</a:t>
            </a:r>
            <a:r>
              <a:rPr lang="he-IL" sz="1600" dirty="0">
                <a:solidFill>
                  <a:schemeClr val="bg1"/>
                </a:solidFill>
              </a:rPr>
              <a:t> של </a:t>
            </a:r>
            <a:r>
              <a:rPr lang="en-US" sz="1600" dirty="0">
                <a:solidFill>
                  <a:schemeClr val="bg1"/>
                </a:solidFill>
              </a:rPr>
              <a:t>react-router-dom</a:t>
            </a:r>
          </a:p>
          <a:p>
            <a:pPr lvl="1"/>
            <a:r>
              <a:rPr lang="he-IL" sz="1600" dirty="0">
                <a:solidFill>
                  <a:schemeClr val="bg1"/>
                </a:solidFill>
              </a:rPr>
              <a:t>נפעיל את מטודת </a:t>
            </a:r>
            <a:r>
              <a:rPr lang="en-US" sz="1600" dirty="0">
                <a:solidFill>
                  <a:schemeClr val="bg1"/>
                </a:solidFill>
              </a:rPr>
              <a:t>useEffect</a:t>
            </a:r>
            <a:r>
              <a:rPr lang="he-IL" sz="1600" dirty="0">
                <a:solidFill>
                  <a:schemeClr val="bg1"/>
                </a:solidFill>
              </a:rPr>
              <a:t> שמקבלת כארגומנט ראשון פונקציה אנונימית </a:t>
            </a:r>
          </a:p>
          <a:p>
            <a:pPr lvl="2"/>
            <a:r>
              <a:rPr lang="he-IL" sz="1400" dirty="0">
                <a:solidFill>
                  <a:schemeClr val="bg1"/>
                </a:solidFill>
              </a:rPr>
              <a:t>הפונקציה תתנה ואם יש ערך פולסיבי למשתנה </a:t>
            </a:r>
            <a:r>
              <a:rPr lang="en-US" sz="1400" dirty="0">
                <a:solidFill>
                  <a:schemeClr val="bg1"/>
                </a:solidFill>
              </a:rPr>
              <a:t>user</a:t>
            </a:r>
            <a:r>
              <a:rPr lang="he-IL" sz="1400" dirty="0">
                <a:solidFill>
                  <a:schemeClr val="bg1"/>
                </a:solidFill>
              </a:rPr>
              <a:t> היא תעביר אותו לדף הכרטיסים</a:t>
            </a:r>
          </a:p>
          <a:p>
            <a:pPr lvl="2"/>
            <a:r>
              <a:rPr lang="he-IL" sz="1400" dirty="0">
                <a:solidFill>
                  <a:schemeClr val="bg1"/>
                </a:solidFill>
              </a:rPr>
              <a:t>אחרת היא תפעיל את מטודת </a:t>
            </a:r>
            <a:r>
              <a:rPr lang="en-US" sz="1400" dirty="0" err="1">
                <a:solidFill>
                  <a:schemeClr val="bg1"/>
                </a:solidFill>
              </a:rPr>
              <a:t>handleGetMyCards</a:t>
            </a:r>
            <a:r>
              <a:rPr lang="he-IL" sz="1400" dirty="0">
                <a:solidFill>
                  <a:schemeClr val="bg1"/>
                </a:solidFill>
              </a:rPr>
              <a:t> שתביא את הכרטיסים של המשתמש הרשום ממאגר המידע</a:t>
            </a:r>
          </a:p>
          <a:p>
            <a:pPr lvl="1"/>
            <a:r>
              <a:rPr lang="he-IL" sz="1600" dirty="0">
                <a:solidFill>
                  <a:schemeClr val="bg1"/>
                </a:solidFill>
              </a:rPr>
              <a:t>ובארגומנט השני נעביר לו את </a:t>
            </a:r>
            <a:r>
              <a:rPr lang="en-US" sz="1600" dirty="0">
                <a:solidFill>
                  <a:schemeClr val="bg1"/>
                </a:solidFill>
              </a:rPr>
              <a:t>user</a:t>
            </a:r>
            <a:r>
              <a:rPr lang="he-IL" sz="1600" dirty="0">
                <a:solidFill>
                  <a:schemeClr val="bg1"/>
                </a:solidFill>
              </a:rPr>
              <a:t> במערך התלויות</a:t>
            </a:r>
          </a:p>
          <a:p>
            <a:pPr lvl="1"/>
            <a:r>
              <a:rPr lang="he-IL" sz="1600" dirty="0">
                <a:solidFill>
                  <a:schemeClr val="bg1"/>
                </a:solidFill>
              </a:rPr>
              <a:t>ניצור קבוע בשם </a:t>
            </a:r>
            <a:r>
              <a:rPr lang="en-US" sz="1600" dirty="0">
                <a:solidFill>
                  <a:schemeClr val="bg1"/>
                </a:solidFill>
              </a:rPr>
              <a:t>onDeleteCard</a:t>
            </a:r>
            <a:r>
              <a:rPr lang="he-IL" sz="1600" dirty="0">
                <a:solidFill>
                  <a:schemeClr val="bg1"/>
                </a:solidFill>
              </a:rPr>
              <a:t> שערכו יהיה פונקציה אסינכרונית שתקבל </a:t>
            </a:r>
            <a:r>
              <a:rPr lang="en-US" sz="1600" dirty="0">
                <a:solidFill>
                  <a:schemeClr val="bg1"/>
                </a:solidFill>
              </a:rPr>
              <a:t>cardId</a:t>
            </a:r>
            <a:r>
              <a:rPr lang="he-IL" sz="1600" dirty="0">
                <a:solidFill>
                  <a:schemeClr val="bg1"/>
                </a:solidFill>
              </a:rPr>
              <a:t> מסוג מחרוזת תווים </a:t>
            </a:r>
          </a:p>
          <a:p>
            <a:pPr lvl="2"/>
            <a:r>
              <a:rPr lang="he-IL" sz="1400" dirty="0">
                <a:solidFill>
                  <a:schemeClr val="bg1"/>
                </a:solidFill>
              </a:rPr>
              <a:t>הפונקציה תפעיל את מטודת </a:t>
            </a:r>
            <a:r>
              <a:rPr lang="en-US" sz="1400" dirty="0">
                <a:solidFill>
                  <a:schemeClr val="bg1"/>
                </a:solidFill>
              </a:rPr>
              <a:t>handleDeleteCard</a:t>
            </a:r>
            <a:r>
              <a:rPr lang="he-IL" sz="1400" dirty="0">
                <a:solidFill>
                  <a:schemeClr val="bg1"/>
                </a:solidFill>
              </a:rPr>
              <a:t> עם הארגומנט </a:t>
            </a:r>
            <a:r>
              <a:rPr lang="en-US" sz="1400" dirty="0">
                <a:solidFill>
                  <a:schemeClr val="bg1"/>
                </a:solidFill>
              </a:rPr>
              <a:t>cardId</a:t>
            </a:r>
            <a:r>
              <a:rPr lang="he-IL" sz="1400" dirty="0">
                <a:solidFill>
                  <a:schemeClr val="bg1"/>
                </a:solidFill>
              </a:rPr>
              <a:t> דבר שימחק את הכרטיס ממאגר המידע</a:t>
            </a:r>
          </a:p>
          <a:p>
            <a:pPr lvl="2"/>
            <a:r>
              <a:rPr lang="he-IL" sz="1400" dirty="0">
                <a:solidFill>
                  <a:schemeClr val="bg1"/>
                </a:solidFill>
              </a:rPr>
              <a:t>ולאחר מכן תפעיל את מטודת </a:t>
            </a:r>
            <a:r>
              <a:rPr lang="en-US" sz="1400" dirty="0" err="1">
                <a:solidFill>
                  <a:schemeClr val="bg1"/>
                </a:solidFill>
              </a:rPr>
              <a:t>handleGetMyCards</a:t>
            </a:r>
            <a:r>
              <a:rPr lang="he-IL" sz="1400" dirty="0">
                <a:solidFill>
                  <a:schemeClr val="bg1"/>
                </a:solidFill>
              </a:rPr>
              <a:t> כך שהקומפוננט תקבל את מערך הכרטיסים להצגה המעודכן</a:t>
            </a:r>
          </a:p>
        </p:txBody>
      </p:sp>
      <p:pic>
        <p:nvPicPr>
          <p:cNvPr id="6" name="תמונה 5">
            <a:extLst>
              <a:ext uri="{FF2B5EF4-FFF2-40B4-BE49-F238E27FC236}">
                <a16:creationId xmlns:a16="http://schemas.microsoft.com/office/drawing/2014/main" id="{88A12E36-1352-CD11-FFC0-DA02A2829000}"/>
              </a:ext>
            </a:extLst>
          </p:cNvPr>
          <p:cNvPicPr>
            <a:picLocks noChangeAspect="1"/>
          </p:cNvPicPr>
          <p:nvPr/>
        </p:nvPicPr>
        <p:blipFill>
          <a:blip r:embed="rId4"/>
          <a:stretch>
            <a:fillRect/>
          </a:stretch>
        </p:blipFill>
        <p:spPr>
          <a:xfrm>
            <a:off x="959912" y="886555"/>
            <a:ext cx="5457522" cy="5084889"/>
          </a:xfrm>
          <a:prstGeom prst="rect">
            <a:avLst/>
          </a:prstGeom>
        </p:spPr>
      </p:pic>
      <p:cxnSp>
        <p:nvCxnSpPr>
          <p:cNvPr id="8" name="מחבר: מרפקי 7">
            <a:extLst>
              <a:ext uri="{FF2B5EF4-FFF2-40B4-BE49-F238E27FC236}">
                <a16:creationId xmlns:a16="http://schemas.microsoft.com/office/drawing/2014/main" id="{F51C6471-2FE4-7CA6-AAA2-6A6F0A836AC1}"/>
              </a:ext>
            </a:extLst>
          </p:cNvPr>
          <p:cNvCxnSpPr/>
          <p:nvPr/>
        </p:nvCxnSpPr>
        <p:spPr>
          <a:xfrm rot="10800000" flipV="1">
            <a:off x="3524435" y="1677879"/>
            <a:ext cx="4935984" cy="1686757"/>
          </a:xfrm>
          <a:prstGeom prst="bentConnector3">
            <a:avLst>
              <a:gd name="adj1" fmla="val 438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A9051D78-7DC3-1C79-2103-9E37A4F93187}"/>
              </a:ext>
            </a:extLst>
          </p:cNvPr>
          <p:cNvCxnSpPr>
            <a:cxnSpLocks/>
          </p:cNvCxnSpPr>
          <p:nvPr/>
        </p:nvCxnSpPr>
        <p:spPr>
          <a:xfrm rot="10800000" flipV="1">
            <a:off x="6417436" y="2166153"/>
            <a:ext cx="3524435" cy="1447059"/>
          </a:xfrm>
          <a:prstGeom prst="bentConnector3">
            <a:avLst>
              <a:gd name="adj1" fmla="val 960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5E1A57F5-D915-7BDC-6D0A-29C8F744E7A6}"/>
              </a:ext>
            </a:extLst>
          </p:cNvPr>
          <p:cNvCxnSpPr/>
          <p:nvPr/>
        </p:nvCxnSpPr>
        <p:spPr>
          <a:xfrm rot="10800000" flipV="1">
            <a:off x="4743636" y="2423602"/>
            <a:ext cx="3593620" cy="1296141"/>
          </a:xfrm>
          <a:prstGeom prst="bentConnector3">
            <a:avLst>
              <a:gd name="adj1" fmla="val 445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810FD072-933C-63AC-3CC1-B7C2DDBE74C8}"/>
              </a:ext>
            </a:extLst>
          </p:cNvPr>
          <p:cNvCxnSpPr/>
          <p:nvPr/>
        </p:nvCxnSpPr>
        <p:spPr>
          <a:xfrm rot="10800000" flipV="1">
            <a:off x="3688674" y="2663300"/>
            <a:ext cx="4265719" cy="1232379"/>
          </a:xfrm>
          <a:prstGeom prst="bentConnector3">
            <a:avLst>
              <a:gd name="adj1" fmla="val 246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6538B02E-045F-E100-D634-883EF79F6B11}"/>
              </a:ext>
            </a:extLst>
          </p:cNvPr>
          <p:cNvCxnSpPr/>
          <p:nvPr/>
        </p:nvCxnSpPr>
        <p:spPr>
          <a:xfrm rot="10800000" flipV="1">
            <a:off x="4012708" y="3071672"/>
            <a:ext cx="3796305" cy="1029816"/>
          </a:xfrm>
          <a:prstGeom prst="bentConnector3">
            <a:avLst>
              <a:gd name="adj1" fmla="val 188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2950886F-CBFB-E956-4270-5BD424654F24}"/>
              </a:ext>
            </a:extLst>
          </p:cNvPr>
          <p:cNvCxnSpPr/>
          <p:nvPr/>
        </p:nvCxnSpPr>
        <p:spPr>
          <a:xfrm rot="10800000" flipV="1">
            <a:off x="2947386" y="3887609"/>
            <a:ext cx="6567996" cy="531043"/>
          </a:xfrm>
          <a:prstGeom prst="bentConnector3">
            <a:avLst>
              <a:gd name="adj1" fmla="val 345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4AF40374-719B-78A1-B30E-26149E7210A6}"/>
              </a:ext>
            </a:extLst>
          </p:cNvPr>
          <p:cNvCxnSpPr/>
          <p:nvPr/>
        </p:nvCxnSpPr>
        <p:spPr>
          <a:xfrm flipH="1">
            <a:off x="4527610" y="5335480"/>
            <a:ext cx="2920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15580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853560"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924582" y="1596502"/>
            <a:ext cx="5187943" cy="846800"/>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return</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924581" y="2443302"/>
            <a:ext cx="5187943" cy="211094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נציב את הקומפוננט </a:t>
            </a:r>
            <a:r>
              <a:rPr lang="en-US" sz="2000" dirty="0">
                <a:solidFill>
                  <a:schemeClr val="bg1"/>
                </a:solidFill>
              </a:rPr>
              <a:t>Container</a:t>
            </a:r>
            <a:r>
              <a:rPr lang="he-IL" sz="2000" dirty="0">
                <a:solidFill>
                  <a:schemeClr val="bg1"/>
                </a:solidFill>
              </a:rPr>
              <a:t> של </a:t>
            </a:r>
            <a:r>
              <a:rPr lang="en-US" sz="2000" dirty="0">
                <a:solidFill>
                  <a:schemeClr val="bg1"/>
                </a:solidFill>
              </a:rPr>
              <a:t>MUI</a:t>
            </a:r>
            <a:r>
              <a:rPr lang="he-IL" sz="2000" dirty="0">
                <a:solidFill>
                  <a:schemeClr val="bg1"/>
                </a:solidFill>
              </a:rPr>
              <a:t> ובתוכה</a:t>
            </a:r>
          </a:p>
          <a:p>
            <a:pPr lvl="1"/>
            <a:r>
              <a:rPr lang="he-IL" sz="1800" dirty="0">
                <a:solidFill>
                  <a:schemeClr val="bg1"/>
                </a:solidFill>
              </a:rPr>
              <a:t>נציב את הקומפוננט </a:t>
            </a:r>
            <a:r>
              <a:rPr lang="en-US" sz="1800" dirty="0">
                <a:solidFill>
                  <a:schemeClr val="bg1"/>
                </a:solidFill>
              </a:rPr>
              <a:t>PageHeader</a:t>
            </a:r>
            <a:r>
              <a:rPr lang="he-IL" sz="1800" dirty="0">
                <a:solidFill>
                  <a:schemeClr val="bg1"/>
                </a:solidFill>
              </a:rPr>
              <a:t> ונעביר לה את הכותרות המתאימות לתצוגה</a:t>
            </a:r>
          </a:p>
          <a:p>
            <a:pPr lvl="1"/>
            <a:r>
              <a:rPr lang="he-IL" sz="1800" dirty="0">
                <a:solidFill>
                  <a:schemeClr val="bg1"/>
                </a:solidFill>
              </a:rPr>
              <a:t>נתנה ואם יש ערך לכרטיסים נציג כפתור שלחיצה עליו תעביר את הגולד לדף יצירת כרטיס חדש</a:t>
            </a:r>
          </a:p>
          <a:p>
            <a:pPr lvl="1"/>
            <a:r>
              <a:rPr lang="he-IL" sz="1800" dirty="0">
                <a:solidFill>
                  <a:schemeClr val="bg1"/>
                </a:solidFill>
              </a:rPr>
              <a:t>נציב את הקומפוננט </a:t>
            </a:r>
            <a:r>
              <a:rPr lang="en-US" sz="1800" dirty="0">
                <a:solidFill>
                  <a:schemeClr val="bg1"/>
                </a:solidFill>
              </a:rPr>
              <a:t>CardsFeedback</a:t>
            </a:r>
            <a:r>
              <a:rPr lang="he-IL" sz="1800" dirty="0">
                <a:solidFill>
                  <a:schemeClr val="bg1"/>
                </a:solidFill>
              </a:rPr>
              <a:t> ונעביר לה את המאפיינים שהיא זקוקה להם</a:t>
            </a:r>
          </a:p>
        </p:txBody>
      </p:sp>
      <p:pic>
        <p:nvPicPr>
          <p:cNvPr id="7" name="תמונה 6">
            <a:extLst>
              <a:ext uri="{FF2B5EF4-FFF2-40B4-BE49-F238E27FC236}">
                <a16:creationId xmlns:a16="http://schemas.microsoft.com/office/drawing/2014/main" id="{D056646F-625D-D961-A700-F383FBDBBE9E}"/>
              </a:ext>
            </a:extLst>
          </p:cNvPr>
          <p:cNvPicPr>
            <a:picLocks noChangeAspect="1"/>
          </p:cNvPicPr>
          <p:nvPr/>
        </p:nvPicPr>
        <p:blipFill>
          <a:blip r:embed="rId4"/>
          <a:stretch>
            <a:fillRect/>
          </a:stretch>
        </p:blipFill>
        <p:spPr>
          <a:xfrm>
            <a:off x="680738" y="841208"/>
            <a:ext cx="5415262" cy="5175583"/>
          </a:xfrm>
          <a:prstGeom prst="rect">
            <a:avLst/>
          </a:prstGeom>
        </p:spPr>
      </p:pic>
      <p:cxnSp>
        <p:nvCxnSpPr>
          <p:cNvPr id="9" name="מחבר: מרפקי 8">
            <a:extLst>
              <a:ext uri="{FF2B5EF4-FFF2-40B4-BE49-F238E27FC236}">
                <a16:creationId xmlns:a16="http://schemas.microsoft.com/office/drawing/2014/main" id="{CA821AEB-AE1D-4FFD-428A-041F7C6D7569}"/>
              </a:ext>
            </a:extLst>
          </p:cNvPr>
          <p:cNvCxnSpPr/>
          <p:nvPr/>
        </p:nvCxnSpPr>
        <p:spPr>
          <a:xfrm rot="10800000">
            <a:off x="5530789" y="1109710"/>
            <a:ext cx="1553593" cy="1526959"/>
          </a:xfrm>
          <a:prstGeom prst="bentConnector3">
            <a:avLst>
              <a:gd name="adj1" fmla="val 237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48CAEA18-8FE1-2183-0242-61D993B0691A}"/>
              </a:ext>
            </a:extLst>
          </p:cNvPr>
          <p:cNvCxnSpPr/>
          <p:nvPr/>
        </p:nvCxnSpPr>
        <p:spPr>
          <a:xfrm rot="10800000">
            <a:off x="2388093" y="1256422"/>
            <a:ext cx="4678532" cy="1690964"/>
          </a:xfrm>
          <a:prstGeom prst="bentConnector3">
            <a:avLst>
              <a:gd name="adj1" fmla="val 11860"/>
            </a:avLst>
          </a:prstGeom>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3A90E793-BA39-DD7F-81CF-ED537DDE112F}"/>
              </a:ext>
            </a:extLst>
          </p:cNvPr>
          <p:cNvCxnSpPr>
            <a:cxnSpLocks/>
          </p:cNvCxnSpPr>
          <p:nvPr/>
        </p:nvCxnSpPr>
        <p:spPr>
          <a:xfrm rot="10800000">
            <a:off x="2076994" y="2129247"/>
            <a:ext cx="4951374" cy="1348631"/>
          </a:xfrm>
          <a:prstGeom prst="bentConnector3">
            <a:avLst>
              <a:gd name="adj1" fmla="val 141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7B0E4368-4226-144C-485E-E52E01CF3C1C}"/>
              </a:ext>
            </a:extLst>
          </p:cNvPr>
          <p:cNvCxnSpPr>
            <a:cxnSpLocks/>
            <a:stCxn id="3" idx="2"/>
          </p:cNvCxnSpPr>
          <p:nvPr/>
        </p:nvCxnSpPr>
        <p:spPr>
          <a:xfrm rot="5400000">
            <a:off x="6348381" y="1543871"/>
            <a:ext cx="159799" cy="61805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0219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Create Card</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צור את הנתיב </a:t>
            </a:r>
            <a:r>
              <a:rPr lang="en-US" dirty="0"/>
              <a:t>src/cards/pages/</a:t>
            </a:r>
            <a:r>
              <a:rPr lang="en-US" dirty="0" err="1"/>
              <a:t>CreateCardPage.jsx</a:t>
            </a:r>
            <a:endParaRPr lang="he-IL" dirty="0"/>
          </a:p>
          <a:p>
            <a:pPr lvl="1"/>
            <a:r>
              <a:rPr lang="he-IL" dirty="0"/>
              <a:t>ייבא את כל הקומפוננטות, המשתנים והמטודות הדרושות ליצירת קומפוננט זה ובכללם את הקומפוננטות והמטודות של הפיצ’ר </a:t>
            </a:r>
            <a:r>
              <a:rPr lang="en-US" dirty="0"/>
              <a:t>forms</a:t>
            </a:r>
            <a:endParaRPr lang="he-IL" dirty="0"/>
          </a:p>
          <a:p>
            <a:pPr lvl="1"/>
            <a:r>
              <a:rPr lang="he-IL" dirty="0"/>
              <a:t>התנה ואם המשתמש אינו מחובר או שהוא לא מסוג של משתמש עסקי העבר אותו לדף הכרטיסים</a:t>
            </a:r>
          </a:p>
          <a:p>
            <a:pPr lvl="1"/>
            <a:r>
              <a:rPr lang="he-IL" dirty="0"/>
              <a:t>צור טופס עם כל השדות הדרושים על מנת למלא את כל המפתחות שאובייקט של כרטיס ביקור צריך כדי שהוא יעבור בהצלחה את הוולידציות בצד שרת </a:t>
            </a:r>
          </a:p>
          <a:p>
            <a:pPr lvl="1"/>
            <a:r>
              <a:rPr lang="he-IL" dirty="0"/>
              <a:t>השתמש בפונקציות המתאימות על מנת לעשות תהליך של </a:t>
            </a:r>
            <a:r>
              <a:rPr lang="en-US" dirty="0"/>
              <a:t>mapToModel</a:t>
            </a:r>
            <a:r>
              <a:rPr lang="he-IL" dirty="0"/>
              <a:t> ו – </a:t>
            </a:r>
            <a:r>
              <a:rPr lang="en-US" dirty="0"/>
              <a:t>normalize</a:t>
            </a:r>
            <a:r>
              <a:rPr lang="he-IL" dirty="0"/>
              <a:t> על הכרטיס שמיוצר באמצעות הטופס</a:t>
            </a:r>
          </a:p>
          <a:p>
            <a:pPr lvl="1"/>
            <a:r>
              <a:rPr lang="he-IL" dirty="0"/>
              <a:t>צור כרטיס ביקור חדש</a:t>
            </a:r>
          </a:p>
          <a:p>
            <a:pPr lvl="1"/>
            <a:r>
              <a:rPr lang="he-IL" dirty="0"/>
              <a:t>לאחר יצירת כרטיס הביקור העבר את הגולש לדף </a:t>
            </a:r>
            <a:r>
              <a:rPr lang="en-US" dirty="0"/>
              <a:t>MyCardsPage</a:t>
            </a:r>
            <a:r>
              <a:rPr lang="en-US"/>
              <a:t>.jsx</a:t>
            </a:r>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83214501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246101"/>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Delete Card</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677270"/>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מחיקת כרטיס </a:t>
            </a:r>
            <a:r>
              <a:rPr lang="he-IL" sz="2800" b="1" dirty="0">
                <a:solidFill>
                  <a:schemeClr val="bg1"/>
                </a:solidFill>
                <a:latin typeface="almoniNeue"/>
              </a:rPr>
              <a:t>ביקור</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2895998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3" y="2006353"/>
            <a:ext cx="3739638"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Emphasis</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4694624" y="1999532"/>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מחיקת כרטיס ממאגר המידע היא פעולה דסטרוקטיבית שאנו לא מעוניינים שהגולש יבצע אותה בטעות. על כן נרצה לוודא שהגולש אכן התכוון למחוק את הכרטיס על ידי פתיחת חלון נפתח שבו נשאל אותו אם הוא בטוח ורק אם הוא יאשר נמחק אותו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מחשב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4454923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683499" y="2082266"/>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513554" y="3190262"/>
            <a:ext cx="6504275" cy="1015663"/>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את הנתיב </a:t>
            </a:r>
            <a:r>
              <a:rPr lang="en-US" sz="2000" b="1" dirty="0">
                <a:solidFill>
                  <a:schemeClr val="bg1"/>
                </a:solidFill>
                <a:latin typeface="almoniNeue"/>
              </a:rPr>
              <a:t>src/cards/components/card/CardDeleteDialog.jsx</a:t>
            </a:r>
            <a:endParaRPr lang="en-US"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E5308877-2A3C-85E4-E8BE-AA8003DFC262}"/>
              </a:ext>
            </a:extLst>
          </p:cNvPr>
          <p:cNvPicPr>
            <a:picLocks noChangeAspect="1"/>
          </p:cNvPicPr>
          <p:nvPr/>
        </p:nvPicPr>
        <p:blipFill>
          <a:blip r:embed="rId4"/>
          <a:stretch>
            <a:fillRect/>
          </a:stretch>
        </p:blipFill>
        <p:spPr>
          <a:xfrm>
            <a:off x="693609" y="1903661"/>
            <a:ext cx="2886478" cy="3277057"/>
          </a:xfrm>
          <a:prstGeom prst="rect">
            <a:avLst/>
          </a:prstGeom>
        </p:spPr>
      </p:pic>
    </p:spTree>
    <p:extLst>
      <p:ext uri="{BB962C8B-B14F-4D97-AF65-F5344CB8AC3E}">
        <p14:creationId xmlns:p14="http://schemas.microsoft.com/office/powerpoint/2010/main" val="18035339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426128"/>
            <a:ext cx="4673038" cy="587868"/>
          </a:xfrm>
        </p:spPr>
        <p:txBody>
          <a:bodyPr>
            <a:noAutofit/>
          </a:bodyPr>
          <a:lstStyle/>
          <a:p>
            <a:pPr algn="ctr"/>
            <a:r>
              <a:rPr lang="en-US" sz="2800" u="sng" dirty="0">
                <a:solidFill>
                  <a:schemeClr val="bg1"/>
                </a:solidFill>
                <a:latin typeface="Arial Black" panose="020B0A04020102020204" pitchFamily="34" charset="0"/>
                <a:cs typeface="Aharoni" panose="02010803020104030203" pitchFamily="2" charset="-79"/>
              </a:rPr>
              <a:t>CardDeleteDialog.jsx</a:t>
            </a:r>
            <a:endParaRPr lang="he-IL" sz="2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013996"/>
            <a:ext cx="4673037" cy="5262516"/>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קומפוננט שיהווה החלון הקופץ שבו הגולש יצטרך לאשר את מחיקת הכרטיס</a:t>
            </a:r>
          </a:p>
          <a:p>
            <a:r>
              <a:rPr lang="he-IL" sz="2000" dirty="0">
                <a:solidFill>
                  <a:schemeClr val="bg1"/>
                </a:solidFill>
              </a:rPr>
              <a:t>ניצור קומפוננט בשם </a:t>
            </a:r>
            <a:r>
              <a:rPr lang="en-US" sz="2000" dirty="0">
                <a:solidFill>
                  <a:schemeClr val="bg1"/>
                </a:solidFill>
              </a:rPr>
              <a:t>CardDeleteDialog</a:t>
            </a:r>
            <a:r>
              <a:rPr lang="he-IL" sz="2000" dirty="0">
                <a:solidFill>
                  <a:schemeClr val="bg1"/>
                </a:solidFill>
              </a:rPr>
              <a:t> שתחלץ מאובייקט הפרופס שלה משתנה ושני פונקציות </a:t>
            </a:r>
            <a:r>
              <a:rPr lang="en-US" sz="2000" dirty="0">
                <a:solidFill>
                  <a:schemeClr val="bg1"/>
                </a:solidFill>
              </a:rPr>
              <a:t>callback</a:t>
            </a:r>
          </a:p>
          <a:p>
            <a:pPr lvl="1"/>
            <a:r>
              <a:rPr lang="he-IL" sz="1600" dirty="0">
                <a:solidFill>
                  <a:schemeClr val="bg1"/>
                </a:solidFill>
              </a:rPr>
              <a:t>נחזיר את קומפוננט </a:t>
            </a:r>
            <a:r>
              <a:rPr lang="en-US" sz="1600" dirty="0">
                <a:solidFill>
                  <a:schemeClr val="bg1"/>
                </a:solidFill>
              </a:rPr>
              <a:t>Dialog</a:t>
            </a:r>
            <a:r>
              <a:rPr lang="he-IL" sz="1600" dirty="0">
                <a:solidFill>
                  <a:schemeClr val="bg1"/>
                </a:solidFill>
              </a:rPr>
              <a:t> של </a:t>
            </a:r>
            <a:r>
              <a:rPr lang="en-US" sz="1600" dirty="0">
                <a:solidFill>
                  <a:schemeClr val="bg1"/>
                </a:solidFill>
              </a:rPr>
              <a:t>MUI</a:t>
            </a:r>
            <a:r>
              <a:rPr lang="he-IL" sz="1600" dirty="0">
                <a:solidFill>
                  <a:schemeClr val="bg1"/>
                </a:solidFill>
              </a:rPr>
              <a:t> שישמש כמיכל לקומפוננטות אחרות עם המאפיינים הבאים:</a:t>
            </a:r>
          </a:p>
          <a:p>
            <a:pPr lvl="2"/>
            <a:r>
              <a:rPr lang="en-US" sz="1400" dirty="0">
                <a:solidFill>
                  <a:schemeClr val="bg1"/>
                </a:solidFill>
              </a:rPr>
              <a:t>open</a:t>
            </a:r>
            <a:r>
              <a:rPr lang="he-IL" sz="1400" dirty="0">
                <a:solidFill>
                  <a:schemeClr val="bg1"/>
                </a:solidFill>
              </a:rPr>
              <a:t> – יקבל ערך בוליאני שאם הוא יהיה </a:t>
            </a:r>
            <a:r>
              <a:rPr lang="en-US" sz="1400" dirty="0">
                <a:solidFill>
                  <a:schemeClr val="bg1"/>
                </a:solidFill>
              </a:rPr>
              <a:t>true</a:t>
            </a:r>
            <a:r>
              <a:rPr lang="he-IL" sz="1400" dirty="0">
                <a:solidFill>
                  <a:schemeClr val="bg1"/>
                </a:solidFill>
              </a:rPr>
              <a:t> החלון הקופץ יקפוץ אחרת הוא יהיה סגור</a:t>
            </a:r>
          </a:p>
          <a:p>
            <a:pPr lvl="2"/>
            <a:r>
              <a:rPr lang="en-US" sz="1400" dirty="0" err="1">
                <a:solidFill>
                  <a:schemeClr val="bg1"/>
                </a:solidFill>
              </a:rPr>
              <a:t>onClose</a:t>
            </a:r>
            <a:r>
              <a:rPr lang="he-IL" sz="1400" dirty="0">
                <a:solidFill>
                  <a:schemeClr val="bg1"/>
                </a:solidFill>
              </a:rPr>
              <a:t> – מקבל פונקציית </a:t>
            </a:r>
            <a:r>
              <a:rPr lang="en-US" sz="1400" dirty="0">
                <a:solidFill>
                  <a:schemeClr val="bg1"/>
                </a:solidFill>
              </a:rPr>
              <a:t>callback</a:t>
            </a:r>
            <a:r>
              <a:rPr lang="he-IL" sz="1400" dirty="0">
                <a:solidFill>
                  <a:schemeClr val="bg1"/>
                </a:solidFill>
              </a:rPr>
              <a:t> שתסגור את החלון הקופץ</a:t>
            </a:r>
          </a:p>
          <a:p>
            <a:pPr lvl="2"/>
            <a:r>
              <a:rPr lang="en-US" sz="1400" dirty="0" err="1">
                <a:solidFill>
                  <a:schemeClr val="bg1"/>
                </a:solidFill>
              </a:rPr>
              <a:t>maxWidth</a:t>
            </a:r>
            <a:r>
              <a:rPr lang="he-IL" sz="1400" dirty="0">
                <a:solidFill>
                  <a:schemeClr val="bg1"/>
                </a:solidFill>
              </a:rPr>
              <a:t> – הרוחב המקסימלי של החלון הקופץ</a:t>
            </a:r>
          </a:p>
          <a:p>
            <a:pPr lvl="1"/>
            <a:r>
              <a:rPr lang="he-IL" sz="1600" dirty="0">
                <a:solidFill>
                  <a:schemeClr val="bg1"/>
                </a:solidFill>
              </a:rPr>
              <a:t>נציב שני כפתורים שאחד מהם יהיה לביטול הפעולה ולחיצה עליו תפעיל את מטודת </a:t>
            </a:r>
            <a:r>
              <a:rPr lang="en-US" sz="1600" dirty="0" err="1">
                <a:solidFill>
                  <a:schemeClr val="bg1"/>
                </a:solidFill>
              </a:rPr>
              <a:t>onChangeDialog</a:t>
            </a:r>
            <a:endParaRPr lang="he-IL" sz="1600" dirty="0">
              <a:solidFill>
                <a:schemeClr val="bg1"/>
              </a:solidFill>
            </a:endParaRPr>
          </a:p>
          <a:p>
            <a:pPr lvl="1"/>
            <a:r>
              <a:rPr lang="he-IL" sz="1600" dirty="0">
                <a:solidFill>
                  <a:schemeClr val="bg1"/>
                </a:solidFill>
              </a:rPr>
              <a:t>והכפתור השני תמחק את הכרטיס בעזרת פונקציית </a:t>
            </a:r>
            <a:r>
              <a:rPr lang="en-US" sz="1600" dirty="0">
                <a:solidFill>
                  <a:schemeClr val="bg1"/>
                </a:solidFill>
              </a:rPr>
              <a:t>onDelete</a:t>
            </a:r>
            <a:r>
              <a:rPr lang="he-IL" sz="1600" dirty="0">
                <a:solidFill>
                  <a:schemeClr val="bg1"/>
                </a:solidFill>
              </a:rPr>
              <a:t> שנעביר לו. </a:t>
            </a:r>
          </a:p>
          <a:p>
            <a:pPr lvl="1"/>
            <a:r>
              <a:rPr lang="he-IL" sz="1600" dirty="0">
                <a:solidFill>
                  <a:schemeClr val="bg1"/>
                </a:solidFill>
              </a:rPr>
              <a:t>נוודא באמצעות ספריית </a:t>
            </a:r>
            <a:r>
              <a:rPr lang="en-US" sz="1600" dirty="0">
                <a:solidFill>
                  <a:schemeClr val="bg1"/>
                </a:solidFill>
              </a:rPr>
              <a:t>propTypes</a:t>
            </a:r>
            <a:r>
              <a:rPr lang="he-IL" sz="1600" dirty="0">
                <a:solidFill>
                  <a:schemeClr val="bg1"/>
                </a:solidFill>
              </a:rPr>
              <a:t> שהקומפוננט קיבלה את מה שהיא הייתה צריכה</a:t>
            </a:r>
          </a:p>
        </p:txBody>
      </p:sp>
      <p:pic>
        <p:nvPicPr>
          <p:cNvPr id="6" name="תמונה 5">
            <a:extLst>
              <a:ext uri="{FF2B5EF4-FFF2-40B4-BE49-F238E27FC236}">
                <a16:creationId xmlns:a16="http://schemas.microsoft.com/office/drawing/2014/main" id="{7B851279-480F-A786-1294-DACAE74E9340}"/>
              </a:ext>
            </a:extLst>
          </p:cNvPr>
          <p:cNvPicPr>
            <a:picLocks noChangeAspect="1"/>
          </p:cNvPicPr>
          <p:nvPr/>
        </p:nvPicPr>
        <p:blipFill>
          <a:blip r:embed="rId4"/>
          <a:stretch>
            <a:fillRect/>
          </a:stretch>
        </p:blipFill>
        <p:spPr>
          <a:xfrm>
            <a:off x="0" y="0"/>
            <a:ext cx="5748617" cy="6858000"/>
          </a:xfrm>
          <a:prstGeom prst="rect">
            <a:avLst/>
          </a:prstGeom>
        </p:spPr>
      </p:pic>
      <p:cxnSp>
        <p:nvCxnSpPr>
          <p:cNvPr id="7" name="מחבר: מרפקי 6">
            <a:extLst>
              <a:ext uri="{FF2B5EF4-FFF2-40B4-BE49-F238E27FC236}">
                <a16:creationId xmlns:a16="http://schemas.microsoft.com/office/drawing/2014/main" id="{6ADDAED6-ABC3-BA7D-D02A-FB81DBAB3A4F}"/>
              </a:ext>
            </a:extLst>
          </p:cNvPr>
          <p:cNvCxnSpPr/>
          <p:nvPr/>
        </p:nvCxnSpPr>
        <p:spPr>
          <a:xfrm rot="10800000">
            <a:off x="5477522" y="843380"/>
            <a:ext cx="2388094" cy="1047565"/>
          </a:xfrm>
          <a:prstGeom prst="bentConnector3">
            <a:avLst>
              <a:gd name="adj1" fmla="val 30297"/>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סוגר מסולסל ימני 8">
            <a:extLst>
              <a:ext uri="{FF2B5EF4-FFF2-40B4-BE49-F238E27FC236}">
                <a16:creationId xmlns:a16="http://schemas.microsoft.com/office/drawing/2014/main" id="{126C6203-DF89-9145-567A-DC9F82A37221}"/>
              </a:ext>
            </a:extLst>
          </p:cNvPr>
          <p:cNvSpPr/>
          <p:nvPr/>
        </p:nvSpPr>
        <p:spPr>
          <a:xfrm>
            <a:off x="4225771" y="1367162"/>
            <a:ext cx="150920" cy="1056443"/>
          </a:xfrm>
          <a:prstGeom prst="rightBrace">
            <a:avLst>
              <a:gd name="adj1" fmla="val 3778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1" name="מחבר: מרפקי 10">
            <a:extLst>
              <a:ext uri="{FF2B5EF4-FFF2-40B4-BE49-F238E27FC236}">
                <a16:creationId xmlns:a16="http://schemas.microsoft.com/office/drawing/2014/main" id="{9C9FC583-B0EF-6FF5-9CA0-9440FA25836C}"/>
              </a:ext>
            </a:extLst>
          </p:cNvPr>
          <p:cNvCxnSpPr/>
          <p:nvPr/>
        </p:nvCxnSpPr>
        <p:spPr>
          <a:xfrm rot="10800000">
            <a:off x="4410075" y="1890945"/>
            <a:ext cx="3380082" cy="8427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28A7A13-29D3-E378-250A-F650149C7F7F}"/>
              </a:ext>
            </a:extLst>
          </p:cNvPr>
          <p:cNvCxnSpPr/>
          <p:nvPr/>
        </p:nvCxnSpPr>
        <p:spPr>
          <a:xfrm rot="10800000">
            <a:off x="4225569" y="3952875"/>
            <a:ext cx="3746857" cy="666750"/>
          </a:xfrm>
          <a:prstGeom prst="bentConnector3">
            <a:avLst>
              <a:gd name="adj1" fmla="val 266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13D8131C-D079-BE88-C595-9E975E828604}"/>
              </a:ext>
            </a:extLst>
          </p:cNvPr>
          <p:cNvCxnSpPr/>
          <p:nvPr/>
        </p:nvCxnSpPr>
        <p:spPr>
          <a:xfrm rot="10800000">
            <a:off x="4562475" y="4462462"/>
            <a:ext cx="3486150" cy="871538"/>
          </a:xfrm>
          <a:prstGeom prst="bentConnector3">
            <a:avLst>
              <a:gd name="adj1" fmla="val 42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AAC4E280-FE27-A809-4CB2-DC3544344305}"/>
              </a:ext>
            </a:extLst>
          </p:cNvPr>
          <p:cNvCxnSpPr>
            <a:cxnSpLocks/>
            <a:stCxn id="3" idx="2"/>
          </p:cNvCxnSpPr>
          <p:nvPr/>
        </p:nvCxnSpPr>
        <p:spPr>
          <a:xfrm rot="5400000">
            <a:off x="5714875" y="2361863"/>
            <a:ext cx="155360" cy="79846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45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505750"/>
            <a:ext cx="4673038" cy="665826"/>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CardActionBar.jsx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1171576"/>
            <a:ext cx="4673037" cy="50482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נוסיף את הלוגיקה שלחיצה על כפתור מחיקת כרטיס תפתח את חלון הניווט</a:t>
            </a:r>
          </a:p>
          <a:p>
            <a:r>
              <a:rPr lang="he-IL" sz="2000" dirty="0">
                <a:solidFill>
                  <a:schemeClr val="bg1"/>
                </a:solidFill>
              </a:rPr>
              <a:t>נחלץ את המשתנה </a:t>
            </a:r>
            <a:r>
              <a:rPr lang="en-US" sz="2000" dirty="0">
                <a:solidFill>
                  <a:schemeClr val="bg1"/>
                </a:solidFill>
              </a:rPr>
              <a:t>isDialogOpen</a:t>
            </a:r>
            <a:r>
              <a:rPr lang="he-IL" sz="2000" dirty="0">
                <a:solidFill>
                  <a:schemeClr val="bg1"/>
                </a:solidFill>
              </a:rPr>
              <a:t> ואת מטודת </a:t>
            </a:r>
            <a:r>
              <a:rPr lang="en-US" sz="2000" dirty="0">
                <a:solidFill>
                  <a:schemeClr val="bg1"/>
                </a:solidFill>
              </a:rPr>
              <a:t>setDialog</a:t>
            </a:r>
            <a:r>
              <a:rPr lang="he-IL" sz="2000" dirty="0">
                <a:solidFill>
                  <a:schemeClr val="bg1"/>
                </a:solidFill>
              </a:rPr>
              <a:t> מהפעלת מטודת </a:t>
            </a:r>
            <a:r>
              <a:rPr lang="en-US" sz="2000" dirty="0">
                <a:solidFill>
                  <a:schemeClr val="bg1"/>
                </a:solidFill>
              </a:rPr>
              <a:t>useState</a:t>
            </a:r>
            <a:r>
              <a:rPr lang="he-IL" sz="2000" dirty="0">
                <a:solidFill>
                  <a:schemeClr val="bg1"/>
                </a:solidFill>
              </a:rPr>
              <a:t> עם הארגומנט </a:t>
            </a:r>
            <a:r>
              <a:rPr lang="en-US" sz="2000" dirty="0">
                <a:solidFill>
                  <a:schemeClr val="bg1"/>
                </a:solidFill>
              </a:rPr>
              <a:t>false</a:t>
            </a:r>
            <a:endParaRPr lang="he-IL" sz="2000" dirty="0">
              <a:solidFill>
                <a:schemeClr val="bg1"/>
              </a:solidFill>
            </a:endParaRPr>
          </a:p>
          <a:p>
            <a:r>
              <a:rPr lang="he-IL" sz="2000" dirty="0">
                <a:solidFill>
                  <a:schemeClr val="bg1"/>
                </a:solidFill>
              </a:rPr>
              <a:t>ניצור את הפונקציה </a:t>
            </a:r>
            <a:r>
              <a:rPr lang="en-US" sz="2000" dirty="0">
                <a:solidFill>
                  <a:schemeClr val="bg1"/>
                </a:solidFill>
              </a:rPr>
              <a:t>handleDialog</a:t>
            </a:r>
            <a:r>
              <a:rPr lang="he-IL" sz="2000" dirty="0">
                <a:solidFill>
                  <a:schemeClr val="bg1"/>
                </a:solidFill>
              </a:rPr>
              <a:t> שתקבל בפרמטר </a:t>
            </a:r>
            <a:r>
              <a:rPr lang="en-US" sz="2000" dirty="0">
                <a:solidFill>
                  <a:schemeClr val="bg1"/>
                </a:solidFill>
              </a:rPr>
              <a:t>term</a:t>
            </a:r>
            <a:r>
              <a:rPr lang="he-IL" sz="2000" dirty="0">
                <a:solidFill>
                  <a:schemeClr val="bg1"/>
                </a:solidFill>
              </a:rPr>
              <a:t> מסוג של מחרוזת תווים</a:t>
            </a:r>
            <a:endParaRPr lang="he-IL" sz="1600" dirty="0">
              <a:solidFill>
                <a:schemeClr val="bg1"/>
              </a:solidFill>
            </a:endParaRPr>
          </a:p>
          <a:p>
            <a:pPr lvl="1"/>
            <a:r>
              <a:rPr lang="he-IL" sz="1600" dirty="0">
                <a:solidFill>
                  <a:schemeClr val="bg1"/>
                </a:solidFill>
              </a:rPr>
              <a:t>נתנה ואם הערך של </a:t>
            </a:r>
            <a:r>
              <a:rPr lang="en-US" sz="1600" dirty="0">
                <a:solidFill>
                  <a:schemeClr val="bg1"/>
                </a:solidFill>
              </a:rPr>
              <a:t>term</a:t>
            </a:r>
            <a:r>
              <a:rPr lang="he-IL" sz="1600" dirty="0">
                <a:solidFill>
                  <a:schemeClr val="bg1"/>
                </a:solidFill>
              </a:rPr>
              <a:t> הוא מחרוזת התווים </a:t>
            </a:r>
            <a:r>
              <a:rPr lang="en-US" sz="1600" dirty="0">
                <a:solidFill>
                  <a:schemeClr val="bg1"/>
                </a:solidFill>
              </a:rPr>
              <a:t>“open”</a:t>
            </a:r>
            <a:r>
              <a:rPr lang="he-IL" sz="1600" dirty="0">
                <a:solidFill>
                  <a:schemeClr val="bg1"/>
                </a:solidFill>
              </a:rPr>
              <a:t> נעצור ונפעיל את מטודת </a:t>
            </a:r>
            <a:r>
              <a:rPr lang="en-US" sz="1600" dirty="0">
                <a:solidFill>
                  <a:schemeClr val="bg1"/>
                </a:solidFill>
              </a:rPr>
              <a:t>setDialog</a:t>
            </a:r>
            <a:r>
              <a:rPr lang="he-IL" sz="1600" dirty="0">
                <a:solidFill>
                  <a:schemeClr val="bg1"/>
                </a:solidFill>
              </a:rPr>
              <a:t> עם הארגומנט </a:t>
            </a:r>
            <a:r>
              <a:rPr lang="en-US" sz="1600" dirty="0">
                <a:solidFill>
                  <a:schemeClr val="bg1"/>
                </a:solidFill>
              </a:rPr>
              <a:t>true</a:t>
            </a:r>
            <a:r>
              <a:rPr lang="he-IL" sz="1600" dirty="0">
                <a:solidFill>
                  <a:schemeClr val="bg1"/>
                </a:solidFill>
              </a:rPr>
              <a:t> (כלומר נפתח את תיבת הטקסט)</a:t>
            </a:r>
          </a:p>
          <a:p>
            <a:pPr lvl="1"/>
            <a:r>
              <a:rPr lang="he-IL" sz="1600" dirty="0">
                <a:solidFill>
                  <a:schemeClr val="bg1"/>
                </a:solidFill>
              </a:rPr>
              <a:t>אחרת נפעיל את המטודה עם הארגומנט </a:t>
            </a:r>
            <a:r>
              <a:rPr lang="en-US" sz="1600" dirty="0">
                <a:solidFill>
                  <a:schemeClr val="bg1"/>
                </a:solidFill>
              </a:rPr>
              <a:t>false</a:t>
            </a:r>
            <a:endParaRPr lang="he-IL" sz="1600" dirty="0">
              <a:solidFill>
                <a:schemeClr val="bg1"/>
              </a:solidFill>
            </a:endParaRPr>
          </a:p>
          <a:p>
            <a:r>
              <a:rPr lang="he-IL" sz="2000" dirty="0">
                <a:solidFill>
                  <a:schemeClr val="bg1"/>
                </a:solidFill>
              </a:rPr>
              <a:t>ניצור את הפונקציה </a:t>
            </a:r>
            <a:r>
              <a:rPr lang="en-US" sz="2000" dirty="0">
                <a:solidFill>
                  <a:schemeClr val="bg1"/>
                </a:solidFill>
              </a:rPr>
              <a:t>handleDeleteCard</a:t>
            </a:r>
            <a:endParaRPr lang="he-IL" sz="2000" dirty="0">
              <a:solidFill>
                <a:schemeClr val="bg1"/>
              </a:solidFill>
            </a:endParaRPr>
          </a:p>
          <a:p>
            <a:pPr lvl="1"/>
            <a:r>
              <a:rPr lang="he-IL" sz="1600" dirty="0">
                <a:solidFill>
                  <a:schemeClr val="bg1"/>
                </a:solidFill>
              </a:rPr>
              <a:t>הפונקציה תפעיל את מטודת </a:t>
            </a:r>
            <a:r>
              <a:rPr lang="en-US" sz="1600" dirty="0">
                <a:solidFill>
                  <a:schemeClr val="bg1"/>
                </a:solidFill>
              </a:rPr>
              <a:t>handleDialog</a:t>
            </a:r>
            <a:r>
              <a:rPr lang="he-IL" sz="1600" dirty="0">
                <a:solidFill>
                  <a:schemeClr val="bg1"/>
                </a:solidFill>
              </a:rPr>
              <a:t> כאשר הערך יהיה </a:t>
            </a:r>
            <a:r>
              <a:rPr lang="en-US" sz="1600" dirty="0">
                <a:solidFill>
                  <a:schemeClr val="bg1"/>
                </a:solidFill>
              </a:rPr>
              <a:t>undefined</a:t>
            </a:r>
          </a:p>
          <a:p>
            <a:pPr lvl="1"/>
            <a:r>
              <a:rPr lang="he-IL" sz="1600" dirty="0">
                <a:solidFill>
                  <a:schemeClr val="bg1"/>
                </a:solidFill>
              </a:rPr>
              <a:t>הפונקציה תפעיל את פונקציית ה - </a:t>
            </a:r>
            <a:r>
              <a:rPr lang="en-US" sz="1600" dirty="0">
                <a:solidFill>
                  <a:schemeClr val="bg1"/>
                </a:solidFill>
              </a:rPr>
              <a:t>callback</a:t>
            </a:r>
            <a:r>
              <a:rPr lang="he-IL" sz="1600" dirty="0">
                <a:solidFill>
                  <a:schemeClr val="bg1"/>
                </a:solidFill>
              </a:rPr>
              <a:t> </a:t>
            </a:r>
            <a:r>
              <a:rPr lang="en-US" sz="1600" dirty="0">
                <a:solidFill>
                  <a:schemeClr val="bg1"/>
                </a:solidFill>
              </a:rPr>
              <a:t>onDelete</a:t>
            </a:r>
            <a:r>
              <a:rPr lang="he-IL" sz="1600" dirty="0">
                <a:solidFill>
                  <a:schemeClr val="bg1"/>
                </a:solidFill>
              </a:rPr>
              <a:t> שהקומפוננט קיבלה בפרמטר עם המשתנה </a:t>
            </a:r>
            <a:r>
              <a:rPr lang="en-US" sz="1600" dirty="0">
                <a:solidFill>
                  <a:schemeClr val="bg1"/>
                </a:solidFill>
              </a:rPr>
              <a:t>cardId</a:t>
            </a:r>
            <a:r>
              <a:rPr lang="he-IL" sz="1600" dirty="0">
                <a:solidFill>
                  <a:schemeClr val="bg1"/>
                </a:solidFill>
              </a:rPr>
              <a:t> שגם אתו קיבלה בפרמטר. </a:t>
            </a:r>
          </a:p>
        </p:txBody>
      </p:sp>
      <p:pic>
        <p:nvPicPr>
          <p:cNvPr id="6" name="תמונה 5">
            <a:extLst>
              <a:ext uri="{FF2B5EF4-FFF2-40B4-BE49-F238E27FC236}">
                <a16:creationId xmlns:a16="http://schemas.microsoft.com/office/drawing/2014/main" id="{02C3AB2C-5366-BD12-C944-C34DCC1E5409}"/>
              </a:ext>
            </a:extLst>
          </p:cNvPr>
          <p:cNvPicPr>
            <a:picLocks noChangeAspect="1"/>
          </p:cNvPicPr>
          <p:nvPr/>
        </p:nvPicPr>
        <p:blipFill>
          <a:blip r:embed="rId4"/>
          <a:stretch>
            <a:fillRect/>
          </a:stretch>
        </p:blipFill>
        <p:spPr>
          <a:xfrm>
            <a:off x="678397" y="1967108"/>
            <a:ext cx="6017678" cy="2923784"/>
          </a:xfrm>
          <a:prstGeom prst="rect">
            <a:avLst/>
          </a:prstGeom>
        </p:spPr>
      </p:pic>
      <p:cxnSp>
        <p:nvCxnSpPr>
          <p:cNvPr id="11" name="מחבר: מרפקי 10">
            <a:extLst>
              <a:ext uri="{FF2B5EF4-FFF2-40B4-BE49-F238E27FC236}">
                <a16:creationId xmlns:a16="http://schemas.microsoft.com/office/drawing/2014/main" id="{91468B78-1261-AFAC-A6AE-1E0132623C7D}"/>
              </a:ext>
            </a:extLst>
          </p:cNvPr>
          <p:cNvCxnSpPr/>
          <p:nvPr/>
        </p:nvCxnSpPr>
        <p:spPr>
          <a:xfrm rot="10800000" flipV="1">
            <a:off x="6477001" y="1967107"/>
            <a:ext cx="1495425" cy="404617"/>
          </a:xfrm>
          <a:prstGeom prst="bentConnector3">
            <a:avLst>
              <a:gd name="adj1" fmla="val 627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36DA8E7-C958-3DF2-FA33-83BBAFB95DC2}"/>
              </a:ext>
            </a:extLst>
          </p:cNvPr>
          <p:cNvCxnSpPr/>
          <p:nvPr/>
        </p:nvCxnSpPr>
        <p:spPr>
          <a:xfrm rot="10800000">
            <a:off x="4533901" y="2847976"/>
            <a:ext cx="3114675" cy="142875"/>
          </a:xfrm>
          <a:prstGeom prst="bentConnector3">
            <a:avLst>
              <a:gd name="adj1" fmla="val 178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F7AFF4CA-8DB6-E586-A3A5-526AD81EA925}"/>
              </a:ext>
            </a:extLst>
          </p:cNvPr>
          <p:cNvCxnSpPr/>
          <p:nvPr/>
        </p:nvCxnSpPr>
        <p:spPr>
          <a:xfrm rot="10800000">
            <a:off x="4743636" y="4067175"/>
            <a:ext cx="3228790" cy="609600"/>
          </a:xfrm>
          <a:prstGeom prst="bentConnector3">
            <a:avLst>
              <a:gd name="adj1" fmla="val 2876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973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84346" y="173973"/>
            <a:ext cx="3826274" cy="1504765"/>
          </a:xfrm>
        </p:spPr>
        <p:txBody>
          <a:bodyPr>
            <a:normAutofit fontScale="90000"/>
          </a:bodyPr>
          <a:lstStyle/>
          <a:p>
            <a:pPr algn="ctr"/>
            <a:r>
              <a:rPr lang="en-US" sz="5400" u="sng" dirty="0">
                <a:solidFill>
                  <a:schemeClr val="bg1"/>
                </a:solidFill>
                <a:latin typeface="Verdana Pro Black" panose="020B0604020202020204" pitchFamily="34" charset="0"/>
                <a:cs typeface="Aharoni" panose="02010803020104030203" pitchFamily="2" charset="-79"/>
              </a:rPr>
              <a:t>Babel sandbox</a:t>
            </a:r>
            <a:endParaRPr lang="he-IL" sz="5400"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02966" y="1678738"/>
            <a:ext cx="3907654" cy="346229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דוגמה לתהליך המרת הקוד באמצעות </a:t>
            </a:r>
            <a:r>
              <a:rPr lang="en-US" sz="2000" dirty="0">
                <a:solidFill>
                  <a:schemeClr val="bg1"/>
                </a:solidFill>
              </a:rPr>
              <a:t>bable.js</a:t>
            </a:r>
            <a:r>
              <a:rPr lang="he-IL" sz="2000" dirty="0">
                <a:solidFill>
                  <a:schemeClr val="bg1"/>
                </a:solidFill>
              </a:rPr>
              <a:t> ניתן לראות באתר שלהם </a:t>
            </a:r>
            <a:r>
              <a:rPr lang="en-US" sz="2000" dirty="0">
                <a:solidFill>
                  <a:schemeClr val="bg1"/>
                </a:solidFill>
                <a:hlinkClick r:id="rId4"/>
              </a:rPr>
              <a:t>https://babeljs.io/</a:t>
            </a:r>
            <a:r>
              <a:rPr lang="he-IL" sz="2000" dirty="0">
                <a:solidFill>
                  <a:schemeClr val="bg1"/>
                </a:solidFill>
              </a:rPr>
              <a:t> תחת הלשונית בתפריט הניווט של </a:t>
            </a:r>
            <a:r>
              <a:rPr lang="en-US" sz="2000" dirty="0">
                <a:solidFill>
                  <a:schemeClr val="bg1"/>
                </a:solidFill>
              </a:rPr>
              <a:t>Try it out</a:t>
            </a:r>
            <a:endParaRPr lang="he-IL" sz="2000" dirty="0">
              <a:solidFill>
                <a:schemeClr val="bg1"/>
              </a:solidFill>
            </a:endParaRPr>
          </a:p>
          <a:p>
            <a:r>
              <a:rPr lang="he-IL" sz="2000" dirty="0">
                <a:solidFill>
                  <a:schemeClr val="bg1"/>
                </a:solidFill>
              </a:rPr>
              <a:t>ארגז המשחקים הזה בנוי משלושה חלקים:</a:t>
            </a:r>
          </a:p>
          <a:p>
            <a:pPr lvl="1"/>
            <a:r>
              <a:rPr lang="he-IL" sz="1600" dirty="0">
                <a:solidFill>
                  <a:schemeClr val="bg1"/>
                </a:solidFill>
              </a:rPr>
              <a:t>מסך ימני – מציג את הקוד לאחר תהליך הקומפילציה</a:t>
            </a:r>
          </a:p>
          <a:p>
            <a:pPr lvl="1"/>
            <a:r>
              <a:rPr lang="he-IL" sz="1600" dirty="0">
                <a:solidFill>
                  <a:schemeClr val="bg1"/>
                </a:solidFill>
              </a:rPr>
              <a:t>מסך אמצעי – משמש לכתיבת קוד </a:t>
            </a:r>
            <a:r>
              <a:rPr lang="en-US" sz="1600" dirty="0">
                <a:solidFill>
                  <a:schemeClr val="bg1"/>
                </a:solidFill>
              </a:rPr>
              <a:t>javascript</a:t>
            </a:r>
            <a:r>
              <a:rPr lang="he-IL" sz="1600" dirty="0">
                <a:solidFill>
                  <a:schemeClr val="bg1"/>
                </a:solidFill>
              </a:rPr>
              <a:t> דקלרטיבי ועדכני</a:t>
            </a:r>
          </a:p>
          <a:p>
            <a:pPr lvl="1"/>
            <a:r>
              <a:rPr lang="he-IL" sz="1600" dirty="0">
                <a:solidFill>
                  <a:schemeClr val="bg1"/>
                </a:solidFill>
              </a:rPr>
              <a:t>תפריט צידי – ובו אפשרויות שונות לתצוגת הקוד לאחר קומפילציה</a:t>
            </a:r>
          </a:p>
        </p:txBody>
      </p:sp>
      <p:pic>
        <p:nvPicPr>
          <p:cNvPr id="11" name="תמונה 10">
            <a:extLst>
              <a:ext uri="{FF2B5EF4-FFF2-40B4-BE49-F238E27FC236}">
                <a16:creationId xmlns:a16="http://schemas.microsoft.com/office/drawing/2014/main" id="{B16B9F18-139B-B975-BA88-6913E8610BB2}"/>
              </a:ext>
            </a:extLst>
          </p:cNvPr>
          <p:cNvPicPr>
            <a:picLocks noChangeAspect="1"/>
          </p:cNvPicPr>
          <p:nvPr/>
        </p:nvPicPr>
        <p:blipFill>
          <a:blip r:embed="rId5"/>
          <a:stretch>
            <a:fillRect/>
          </a:stretch>
        </p:blipFill>
        <p:spPr>
          <a:xfrm>
            <a:off x="204187" y="2131499"/>
            <a:ext cx="7728692" cy="2595001"/>
          </a:xfrm>
          <a:prstGeom prst="rect">
            <a:avLst/>
          </a:prstGeom>
        </p:spPr>
      </p:pic>
      <p:cxnSp>
        <p:nvCxnSpPr>
          <p:cNvPr id="13" name="מחבר: מרפקי 12">
            <a:extLst>
              <a:ext uri="{FF2B5EF4-FFF2-40B4-BE49-F238E27FC236}">
                <a16:creationId xmlns:a16="http://schemas.microsoft.com/office/drawing/2014/main" id="{23D7DC0C-E71D-9F9D-B82E-C3EC94F4B7F3}"/>
              </a:ext>
            </a:extLst>
          </p:cNvPr>
          <p:cNvCxnSpPr/>
          <p:nvPr/>
        </p:nvCxnSpPr>
        <p:spPr>
          <a:xfrm rot="10800000">
            <a:off x="6347534" y="3187084"/>
            <a:ext cx="2379216" cy="47939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6FB79D5F-9C02-36C8-95EE-29136E2864EA}"/>
              </a:ext>
            </a:extLst>
          </p:cNvPr>
          <p:cNvCxnSpPr>
            <a:cxnSpLocks/>
          </p:cNvCxnSpPr>
          <p:nvPr/>
        </p:nvCxnSpPr>
        <p:spPr>
          <a:xfrm rot="10800000">
            <a:off x="2814223" y="3053923"/>
            <a:ext cx="5752728" cy="1118583"/>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F46A7AFA-AF65-22CB-510C-AADC9544EC69}"/>
              </a:ext>
            </a:extLst>
          </p:cNvPr>
          <p:cNvCxnSpPr>
            <a:stCxn id="3" idx="2"/>
          </p:cNvCxnSpPr>
          <p:nvPr/>
        </p:nvCxnSpPr>
        <p:spPr>
          <a:xfrm rot="5400000" flipH="1">
            <a:off x="5319454" y="303691"/>
            <a:ext cx="414529" cy="9260148"/>
          </a:xfrm>
          <a:prstGeom prst="bentConnector4">
            <a:avLst>
              <a:gd name="adj1" fmla="val -55147"/>
              <a:gd name="adj2" fmla="val 10004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תיבת טקסט 26">
            <a:extLst>
              <a:ext uri="{FF2B5EF4-FFF2-40B4-BE49-F238E27FC236}">
                <a16:creationId xmlns:a16="http://schemas.microsoft.com/office/drawing/2014/main" id="{D25E32B4-A7E3-0F70-8939-8053A87DB9EE}"/>
              </a:ext>
            </a:extLst>
          </p:cNvPr>
          <p:cNvSpPr txBox="1"/>
          <p:nvPr/>
        </p:nvSpPr>
        <p:spPr>
          <a:xfrm>
            <a:off x="846335" y="6171174"/>
            <a:ext cx="6436311" cy="369332"/>
          </a:xfrm>
          <a:prstGeom prst="rect">
            <a:avLst/>
          </a:prstGeom>
          <a:noFill/>
        </p:spPr>
        <p:txBody>
          <a:bodyPr wrap="square" rtlCol="1">
            <a:spAutoFit/>
          </a:bodyPr>
          <a:lstStyle/>
          <a:p>
            <a:pPr algn="ctr"/>
            <a:r>
              <a:rPr lang="en-US" dirty="0">
                <a:hlinkClick r:id="rId6"/>
              </a:rPr>
              <a:t>https://www.youtube.com/watch?v=UeVq_U5obnE&amp;t=149s</a:t>
            </a:r>
            <a:r>
              <a:rPr lang="en-US" dirty="0"/>
              <a:t> </a:t>
            </a:r>
            <a:endParaRPr lang="he-IL" dirty="0"/>
          </a:p>
        </p:txBody>
      </p:sp>
      <p:sp>
        <p:nvSpPr>
          <p:cNvPr id="28" name="תיבת טקסט 27">
            <a:extLst>
              <a:ext uri="{FF2B5EF4-FFF2-40B4-BE49-F238E27FC236}">
                <a16:creationId xmlns:a16="http://schemas.microsoft.com/office/drawing/2014/main" id="{45C078FF-8DBE-6E6B-0FB5-A304E2EA08C0}"/>
              </a:ext>
            </a:extLst>
          </p:cNvPr>
          <p:cNvSpPr txBox="1"/>
          <p:nvPr/>
        </p:nvSpPr>
        <p:spPr>
          <a:xfrm>
            <a:off x="8284346" y="6063453"/>
            <a:ext cx="3826274"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לינק להרצאה המסבירה איך </a:t>
            </a:r>
            <a:r>
              <a:rPr lang="en-US" sz="1600" b="1" dirty="0">
                <a:solidFill>
                  <a:schemeClr val="bg1"/>
                </a:solidFill>
              </a:rPr>
              <a:t>babel.js</a:t>
            </a:r>
            <a:r>
              <a:rPr lang="he-IL" sz="1600" b="1" dirty="0">
                <a:solidFill>
                  <a:schemeClr val="bg1"/>
                </a:solidFill>
              </a:rPr>
              <a:t> עובדת מאחורי הקלעים</a:t>
            </a:r>
          </a:p>
        </p:txBody>
      </p:sp>
      <p:cxnSp>
        <p:nvCxnSpPr>
          <p:cNvPr id="30" name="מחבר חץ ישר 29">
            <a:extLst>
              <a:ext uri="{FF2B5EF4-FFF2-40B4-BE49-F238E27FC236}">
                <a16:creationId xmlns:a16="http://schemas.microsoft.com/office/drawing/2014/main" id="{48264E1C-DDE4-CFDA-8FA8-9ED1326EDBD8}"/>
              </a:ext>
            </a:extLst>
          </p:cNvPr>
          <p:cNvCxnSpPr>
            <a:stCxn id="28" idx="1"/>
          </p:cNvCxnSpPr>
          <p:nvPr/>
        </p:nvCxnSpPr>
        <p:spPr>
          <a:xfrm flipH="1" flipV="1">
            <a:off x="7069214" y="6355840"/>
            <a:ext cx="12151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69053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61812" y="1038226"/>
            <a:ext cx="4673038" cy="665826"/>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CardActionBar.jsx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61812" y="1704052"/>
            <a:ext cx="4673037" cy="324210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התניה שאם המשתמש הוא מסוג אדמיין או שהוא המשתמש שיצר את הכרטיס נציג לו את כפתור מחיקת הכרטיס</a:t>
            </a:r>
            <a:endParaRPr lang="he-IL" sz="1600" dirty="0">
              <a:solidFill>
                <a:schemeClr val="bg1"/>
              </a:solidFill>
            </a:endParaRPr>
          </a:p>
          <a:p>
            <a:r>
              <a:rPr lang="he-IL" sz="2000" dirty="0">
                <a:solidFill>
                  <a:schemeClr val="bg1"/>
                </a:solidFill>
              </a:rPr>
              <a:t>לחיצה על הכפתור תפעיל את מטודת </a:t>
            </a:r>
            <a:r>
              <a:rPr lang="en-US" sz="2000" dirty="0">
                <a:solidFill>
                  <a:schemeClr val="bg1"/>
                </a:solidFill>
              </a:rPr>
              <a:t>handleDialog</a:t>
            </a:r>
            <a:r>
              <a:rPr lang="he-IL" sz="2000" dirty="0">
                <a:solidFill>
                  <a:schemeClr val="bg1"/>
                </a:solidFill>
              </a:rPr>
              <a:t> עם הארגומנט </a:t>
            </a:r>
            <a:r>
              <a:rPr lang="en-US" sz="2000" dirty="0">
                <a:solidFill>
                  <a:schemeClr val="bg1"/>
                </a:solidFill>
              </a:rPr>
              <a:t>open</a:t>
            </a:r>
            <a:r>
              <a:rPr lang="he-IL" sz="2000" dirty="0">
                <a:solidFill>
                  <a:schemeClr val="bg1"/>
                </a:solidFill>
              </a:rPr>
              <a:t> כך שהחלון הקופץ ייפתח</a:t>
            </a:r>
          </a:p>
          <a:p>
            <a:r>
              <a:rPr lang="he-IL" sz="2000" dirty="0">
                <a:solidFill>
                  <a:schemeClr val="bg1"/>
                </a:solidFill>
              </a:rPr>
              <a:t>נעביר לקומפוננט </a:t>
            </a:r>
            <a:r>
              <a:rPr lang="en-US" sz="2000" dirty="0">
                <a:solidFill>
                  <a:schemeClr val="bg1"/>
                </a:solidFill>
              </a:rPr>
              <a:t>CardDeleteDialog</a:t>
            </a:r>
            <a:r>
              <a:rPr lang="he-IL" sz="2000" dirty="0">
                <a:solidFill>
                  <a:schemeClr val="bg1"/>
                </a:solidFill>
              </a:rPr>
              <a:t> את המשתנה </a:t>
            </a:r>
            <a:r>
              <a:rPr lang="en-US" sz="2000" dirty="0">
                <a:solidFill>
                  <a:schemeClr val="bg1"/>
                </a:solidFill>
              </a:rPr>
              <a:t>isDialogOpen</a:t>
            </a:r>
            <a:r>
              <a:rPr lang="he-IL" sz="2000" dirty="0">
                <a:solidFill>
                  <a:schemeClr val="bg1"/>
                </a:solidFill>
              </a:rPr>
              <a:t> את מטודת </a:t>
            </a:r>
            <a:r>
              <a:rPr lang="en-US" sz="2000" dirty="0">
                <a:solidFill>
                  <a:schemeClr val="bg1"/>
                </a:solidFill>
              </a:rPr>
              <a:t>handleDialog</a:t>
            </a:r>
            <a:r>
              <a:rPr lang="he-IL" sz="2000" dirty="0">
                <a:solidFill>
                  <a:schemeClr val="bg1"/>
                </a:solidFill>
              </a:rPr>
              <a:t> ואת מטודת </a:t>
            </a:r>
            <a:r>
              <a:rPr lang="en-US" sz="2000" dirty="0">
                <a:solidFill>
                  <a:schemeClr val="bg1"/>
                </a:solidFill>
              </a:rPr>
              <a:t>handleDeleteCard</a:t>
            </a:r>
            <a:endParaRPr lang="he-IL" sz="2000" dirty="0">
              <a:solidFill>
                <a:schemeClr val="bg1"/>
              </a:solidFill>
            </a:endParaRPr>
          </a:p>
        </p:txBody>
      </p:sp>
      <p:pic>
        <p:nvPicPr>
          <p:cNvPr id="6" name="תמונה 5">
            <a:extLst>
              <a:ext uri="{FF2B5EF4-FFF2-40B4-BE49-F238E27FC236}">
                <a16:creationId xmlns:a16="http://schemas.microsoft.com/office/drawing/2014/main" id="{278BE5AB-A273-3D67-519C-D4EE112550C3}"/>
              </a:ext>
            </a:extLst>
          </p:cNvPr>
          <p:cNvPicPr>
            <a:picLocks noChangeAspect="1"/>
          </p:cNvPicPr>
          <p:nvPr/>
        </p:nvPicPr>
        <p:blipFill>
          <a:blip r:embed="rId4"/>
          <a:stretch>
            <a:fillRect/>
          </a:stretch>
        </p:blipFill>
        <p:spPr>
          <a:xfrm>
            <a:off x="475792" y="1038226"/>
            <a:ext cx="6554115" cy="2838846"/>
          </a:xfrm>
          <a:prstGeom prst="rect">
            <a:avLst/>
          </a:prstGeom>
        </p:spPr>
      </p:pic>
      <p:pic>
        <p:nvPicPr>
          <p:cNvPr id="9" name="תמונה 8">
            <a:extLst>
              <a:ext uri="{FF2B5EF4-FFF2-40B4-BE49-F238E27FC236}">
                <a16:creationId xmlns:a16="http://schemas.microsoft.com/office/drawing/2014/main" id="{1F44E9D7-1EEF-E46B-2304-9AB20F6F8016}"/>
              </a:ext>
            </a:extLst>
          </p:cNvPr>
          <p:cNvPicPr>
            <a:picLocks noChangeAspect="1"/>
          </p:cNvPicPr>
          <p:nvPr/>
        </p:nvPicPr>
        <p:blipFill rotWithShape="1">
          <a:blip r:embed="rId5"/>
          <a:srcRect l="1084" r="11273"/>
          <a:stretch/>
        </p:blipFill>
        <p:spPr>
          <a:xfrm>
            <a:off x="475791" y="4004107"/>
            <a:ext cx="6554115" cy="1781424"/>
          </a:xfrm>
          <a:prstGeom prst="rect">
            <a:avLst/>
          </a:prstGeom>
        </p:spPr>
      </p:pic>
      <p:cxnSp>
        <p:nvCxnSpPr>
          <p:cNvPr id="11" name="מחבר: מרפקי 10">
            <a:extLst>
              <a:ext uri="{FF2B5EF4-FFF2-40B4-BE49-F238E27FC236}">
                <a16:creationId xmlns:a16="http://schemas.microsoft.com/office/drawing/2014/main" id="{ADE4A3D0-0B66-4319-319A-3AE7E10E4534}"/>
              </a:ext>
            </a:extLst>
          </p:cNvPr>
          <p:cNvCxnSpPr/>
          <p:nvPr/>
        </p:nvCxnSpPr>
        <p:spPr>
          <a:xfrm rot="10800000" flipV="1">
            <a:off x="6838950" y="1905000"/>
            <a:ext cx="1123950" cy="533400"/>
          </a:xfrm>
          <a:prstGeom prst="bentConnector3">
            <a:avLst>
              <a:gd name="adj1" fmla="val 737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CC20DB4E-7AAE-B7C3-0B6E-2137CD4C7BE7}"/>
              </a:ext>
            </a:extLst>
          </p:cNvPr>
          <p:cNvCxnSpPr/>
          <p:nvPr/>
        </p:nvCxnSpPr>
        <p:spPr>
          <a:xfrm flipH="1">
            <a:off x="5629275" y="3095625"/>
            <a:ext cx="2333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2CB41FB5-BF7F-56E8-7F36-9A9740D1197F}"/>
              </a:ext>
            </a:extLst>
          </p:cNvPr>
          <p:cNvCxnSpPr>
            <a:cxnSpLocks/>
          </p:cNvCxnSpPr>
          <p:nvPr/>
        </p:nvCxnSpPr>
        <p:spPr>
          <a:xfrm rot="10800000" flipV="1">
            <a:off x="4467225" y="3808580"/>
            <a:ext cx="3257552" cy="734317"/>
          </a:xfrm>
          <a:prstGeom prst="bentConnector3">
            <a:avLst>
              <a:gd name="adj1" fmla="val 1637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24459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324100"/>
            <a:ext cx="4673038" cy="1012816"/>
          </a:xfrm>
        </p:spPr>
        <p:txBody>
          <a:bodyPr>
            <a:noAutofit/>
          </a:bodyPr>
          <a:lstStyle/>
          <a:p>
            <a:pPr algn="ctr"/>
            <a:r>
              <a:rPr lang="en-US" sz="5400" u="sng" dirty="0">
                <a:solidFill>
                  <a:schemeClr val="bg1"/>
                </a:solidFill>
                <a:latin typeface="Arial Black" panose="020B0A04020102020204" pitchFamily="34" charset="0"/>
                <a:cs typeface="Aharoni" panose="02010803020104030203" pitchFamily="2" charset="-79"/>
              </a:rPr>
              <a:t>Card.jsx</a:t>
            </a:r>
            <a:endParaRPr lang="he-IL" sz="54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3419475"/>
            <a:ext cx="4673037" cy="81915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נעביר לקומפוננט </a:t>
            </a:r>
            <a:r>
              <a:rPr lang="en-US" sz="2000" dirty="0">
                <a:solidFill>
                  <a:schemeClr val="bg1"/>
                </a:solidFill>
              </a:rPr>
              <a:t>CardActionBar</a:t>
            </a:r>
            <a:r>
              <a:rPr lang="he-IL" sz="2000" dirty="0">
                <a:solidFill>
                  <a:schemeClr val="bg1"/>
                </a:solidFill>
              </a:rPr>
              <a:t> את המטודה </a:t>
            </a:r>
            <a:r>
              <a:rPr lang="en-US" sz="2000" dirty="0">
                <a:solidFill>
                  <a:schemeClr val="bg1"/>
                </a:solidFill>
              </a:rPr>
              <a:t>onDelete</a:t>
            </a:r>
            <a:r>
              <a:rPr lang="he-IL" sz="2000" dirty="0">
                <a:solidFill>
                  <a:schemeClr val="bg1"/>
                </a:solidFill>
              </a:rPr>
              <a:t> ואת </a:t>
            </a:r>
            <a:r>
              <a:rPr lang="en-US" sz="2000" dirty="0">
                <a:solidFill>
                  <a:schemeClr val="bg1"/>
                </a:solidFill>
              </a:rPr>
              <a:t>card._id</a:t>
            </a:r>
            <a:endParaRPr lang="he-IL" sz="1600" dirty="0">
              <a:solidFill>
                <a:schemeClr val="bg1"/>
              </a:solidFill>
            </a:endParaRPr>
          </a:p>
        </p:txBody>
      </p:sp>
      <p:pic>
        <p:nvPicPr>
          <p:cNvPr id="7" name="תמונה 6">
            <a:extLst>
              <a:ext uri="{FF2B5EF4-FFF2-40B4-BE49-F238E27FC236}">
                <a16:creationId xmlns:a16="http://schemas.microsoft.com/office/drawing/2014/main" id="{36D79364-BE76-EB82-01B3-AE0DD031D1E3}"/>
              </a:ext>
            </a:extLst>
          </p:cNvPr>
          <p:cNvPicPr>
            <a:picLocks noChangeAspect="1"/>
          </p:cNvPicPr>
          <p:nvPr/>
        </p:nvPicPr>
        <p:blipFill>
          <a:blip r:embed="rId4"/>
          <a:stretch>
            <a:fillRect/>
          </a:stretch>
        </p:blipFill>
        <p:spPr>
          <a:xfrm>
            <a:off x="585624" y="1143000"/>
            <a:ext cx="6206098" cy="4571999"/>
          </a:xfrm>
          <a:prstGeom prst="rect">
            <a:avLst/>
          </a:prstGeom>
        </p:spPr>
      </p:pic>
      <p:cxnSp>
        <p:nvCxnSpPr>
          <p:cNvPr id="9" name="מחבר חץ ישר 8">
            <a:extLst>
              <a:ext uri="{FF2B5EF4-FFF2-40B4-BE49-F238E27FC236}">
                <a16:creationId xmlns:a16="http://schemas.microsoft.com/office/drawing/2014/main" id="{8B61FFC9-676C-C448-34C3-D0ED3A2F37C9}"/>
              </a:ext>
            </a:extLst>
          </p:cNvPr>
          <p:cNvCxnSpPr/>
          <p:nvPr/>
        </p:nvCxnSpPr>
        <p:spPr>
          <a:xfrm flipH="1">
            <a:off x="6276975" y="3619500"/>
            <a:ext cx="1781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32313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48365" y="2591724"/>
            <a:ext cx="4673038" cy="964267"/>
          </a:xfrm>
        </p:spPr>
        <p:txBody>
          <a:bodyPr>
            <a:noAutofit/>
          </a:bodyPr>
          <a:lstStyle/>
          <a:p>
            <a:pPr algn="ctr"/>
            <a:r>
              <a:rPr lang="en-US" sz="5400" u="sng" dirty="0">
                <a:solidFill>
                  <a:schemeClr val="bg1"/>
                </a:solidFill>
                <a:latin typeface="Arial Black" panose="020B0A04020102020204" pitchFamily="34" charset="0"/>
                <a:cs typeface="Aharoni" panose="02010803020104030203" pitchFamily="2" charset="-79"/>
              </a:rPr>
              <a:t>Cards.jsx</a:t>
            </a:r>
            <a:endParaRPr lang="he-IL" sz="54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48365" y="3555991"/>
            <a:ext cx="4673037" cy="74295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נעביר את מטודת </a:t>
            </a:r>
            <a:r>
              <a:rPr lang="en-US" sz="2000" dirty="0">
                <a:solidFill>
                  <a:schemeClr val="bg1"/>
                </a:solidFill>
              </a:rPr>
              <a:t>onDelete</a:t>
            </a:r>
            <a:r>
              <a:rPr lang="he-IL" sz="2000" dirty="0">
                <a:solidFill>
                  <a:schemeClr val="bg1"/>
                </a:solidFill>
              </a:rPr>
              <a:t> ואת </a:t>
            </a:r>
            <a:r>
              <a:rPr lang="en-US" sz="2000" dirty="0">
                <a:solidFill>
                  <a:schemeClr val="bg1"/>
                </a:solidFill>
              </a:rPr>
              <a:t>card</a:t>
            </a:r>
            <a:r>
              <a:rPr lang="he-IL" sz="2000" dirty="0">
                <a:solidFill>
                  <a:schemeClr val="bg1"/>
                </a:solidFill>
              </a:rPr>
              <a:t> לקומפוננט </a:t>
            </a:r>
            <a:r>
              <a:rPr lang="en-US" sz="2000" dirty="0">
                <a:solidFill>
                  <a:schemeClr val="bg1"/>
                </a:solidFill>
              </a:rPr>
              <a:t>Card</a:t>
            </a:r>
            <a:endParaRPr lang="he-IL" sz="1600" dirty="0">
              <a:solidFill>
                <a:schemeClr val="bg1"/>
              </a:solidFill>
            </a:endParaRPr>
          </a:p>
        </p:txBody>
      </p:sp>
      <p:pic>
        <p:nvPicPr>
          <p:cNvPr id="8" name="תמונה 7">
            <a:extLst>
              <a:ext uri="{FF2B5EF4-FFF2-40B4-BE49-F238E27FC236}">
                <a16:creationId xmlns:a16="http://schemas.microsoft.com/office/drawing/2014/main" id="{44BA8C16-18C8-F716-5E2F-CB7DE1C429B7}"/>
              </a:ext>
            </a:extLst>
          </p:cNvPr>
          <p:cNvPicPr>
            <a:picLocks noChangeAspect="1"/>
          </p:cNvPicPr>
          <p:nvPr/>
        </p:nvPicPr>
        <p:blipFill>
          <a:blip r:embed="rId4"/>
          <a:stretch>
            <a:fillRect/>
          </a:stretch>
        </p:blipFill>
        <p:spPr>
          <a:xfrm>
            <a:off x="895831" y="328612"/>
            <a:ext cx="5585684" cy="6200775"/>
          </a:xfrm>
          <a:prstGeom prst="rect">
            <a:avLst/>
          </a:prstGeom>
        </p:spPr>
      </p:pic>
      <p:cxnSp>
        <p:nvCxnSpPr>
          <p:cNvPr id="11" name="מחבר: מרפקי 10">
            <a:extLst>
              <a:ext uri="{FF2B5EF4-FFF2-40B4-BE49-F238E27FC236}">
                <a16:creationId xmlns:a16="http://schemas.microsoft.com/office/drawing/2014/main" id="{89A56B4F-B934-921B-96D1-48FB57D4D8CE}"/>
              </a:ext>
            </a:extLst>
          </p:cNvPr>
          <p:cNvCxnSpPr/>
          <p:nvPr/>
        </p:nvCxnSpPr>
        <p:spPr>
          <a:xfrm rot="10800000" flipV="1">
            <a:off x="5486401" y="3724275"/>
            <a:ext cx="2562225" cy="647700"/>
          </a:xfrm>
          <a:prstGeom prst="bentConnector3">
            <a:avLst>
              <a:gd name="adj1" fmla="val 4516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4533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461811" y="2762250"/>
            <a:ext cx="4673038" cy="746116"/>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CardsFeedback.jsx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61811" y="3508366"/>
            <a:ext cx="4673037" cy="74611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נעביר את המטודה </a:t>
            </a:r>
            <a:r>
              <a:rPr lang="en-US" sz="2000" dirty="0">
                <a:solidFill>
                  <a:schemeClr val="bg1"/>
                </a:solidFill>
              </a:rPr>
              <a:t>onDelete</a:t>
            </a:r>
            <a:r>
              <a:rPr lang="he-IL" sz="2000" dirty="0">
                <a:solidFill>
                  <a:schemeClr val="bg1"/>
                </a:solidFill>
              </a:rPr>
              <a:t> ואת </a:t>
            </a:r>
            <a:r>
              <a:rPr lang="en-US" sz="2000" dirty="0">
                <a:solidFill>
                  <a:schemeClr val="bg1"/>
                </a:solidFill>
              </a:rPr>
              <a:t>cards</a:t>
            </a:r>
            <a:r>
              <a:rPr lang="he-IL" sz="2000" dirty="0">
                <a:solidFill>
                  <a:schemeClr val="bg1"/>
                </a:solidFill>
              </a:rPr>
              <a:t> לקומפוננט </a:t>
            </a:r>
            <a:r>
              <a:rPr lang="en-US" sz="2000" dirty="0">
                <a:solidFill>
                  <a:schemeClr val="bg1"/>
                </a:solidFill>
              </a:rPr>
              <a:t>Cards</a:t>
            </a:r>
            <a:endParaRPr lang="he-IL" sz="1600" dirty="0">
              <a:solidFill>
                <a:schemeClr val="bg1"/>
              </a:solidFill>
            </a:endParaRPr>
          </a:p>
        </p:txBody>
      </p:sp>
      <p:pic>
        <p:nvPicPr>
          <p:cNvPr id="7" name="תמונה 6">
            <a:extLst>
              <a:ext uri="{FF2B5EF4-FFF2-40B4-BE49-F238E27FC236}">
                <a16:creationId xmlns:a16="http://schemas.microsoft.com/office/drawing/2014/main" id="{6660D0F4-EFAD-4575-9C6C-CF636D104721}"/>
              </a:ext>
            </a:extLst>
          </p:cNvPr>
          <p:cNvPicPr>
            <a:picLocks noChangeAspect="1"/>
          </p:cNvPicPr>
          <p:nvPr/>
        </p:nvPicPr>
        <p:blipFill>
          <a:blip r:embed="rId4"/>
          <a:stretch>
            <a:fillRect/>
          </a:stretch>
        </p:blipFill>
        <p:spPr>
          <a:xfrm>
            <a:off x="689649" y="553606"/>
            <a:ext cx="5998048" cy="5750788"/>
          </a:xfrm>
          <a:prstGeom prst="rect">
            <a:avLst/>
          </a:prstGeom>
        </p:spPr>
      </p:pic>
      <p:cxnSp>
        <p:nvCxnSpPr>
          <p:cNvPr id="9" name="מחבר: מרפקי 8">
            <a:extLst>
              <a:ext uri="{FF2B5EF4-FFF2-40B4-BE49-F238E27FC236}">
                <a16:creationId xmlns:a16="http://schemas.microsoft.com/office/drawing/2014/main" id="{10EF2894-101E-D237-7D1D-B194D569CF32}"/>
              </a:ext>
            </a:extLst>
          </p:cNvPr>
          <p:cNvCxnSpPr/>
          <p:nvPr/>
        </p:nvCxnSpPr>
        <p:spPr>
          <a:xfrm rot="10800000" flipV="1">
            <a:off x="6096001" y="3695700"/>
            <a:ext cx="1743075" cy="5587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9627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64484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534151" y="886749"/>
            <a:ext cx="5587252" cy="964267"/>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CardsPage.jsx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534151" y="1851016"/>
            <a:ext cx="5587252" cy="372427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נחלץ את מטודת </a:t>
            </a:r>
            <a:r>
              <a:rPr lang="en-US" sz="2000" dirty="0">
                <a:solidFill>
                  <a:schemeClr val="bg1"/>
                </a:solidFill>
              </a:rPr>
              <a:t>handleDeleteCard</a:t>
            </a:r>
            <a:r>
              <a:rPr lang="he-IL" sz="2000" dirty="0">
                <a:solidFill>
                  <a:schemeClr val="bg1"/>
                </a:solidFill>
              </a:rPr>
              <a:t> מתוך הפעלת מטודת </a:t>
            </a:r>
            <a:r>
              <a:rPr lang="en-US" sz="2000" dirty="0">
                <a:solidFill>
                  <a:schemeClr val="bg1"/>
                </a:solidFill>
              </a:rPr>
              <a:t>useCards</a:t>
            </a:r>
          </a:p>
          <a:p>
            <a:r>
              <a:rPr lang="he-IL" sz="2000" dirty="0">
                <a:solidFill>
                  <a:schemeClr val="bg1"/>
                </a:solidFill>
              </a:rPr>
              <a:t>ניצור את מטודת </a:t>
            </a:r>
            <a:r>
              <a:rPr lang="en-US" sz="2000" dirty="0">
                <a:solidFill>
                  <a:schemeClr val="bg1"/>
                </a:solidFill>
              </a:rPr>
              <a:t>onDeleteCard</a:t>
            </a:r>
            <a:r>
              <a:rPr lang="he-IL" sz="2000" dirty="0">
                <a:solidFill>
                  <a:schemeClr val="bg1"/>
                </a:solidFill>
              </a:rPr>
              <a:t> שתקבל </a:t>
            </a:r>
            <a:r>
              <a:rPr lang="en-US" sz="2000" dirty="0">
                <a:solidFill>
                  <a:schemeClr val="bg1"/>
                </a:solidFill>
              </a:rPr>
              <a:t>cardId</a:t>
            </a:r>
            <a:r>
              <a:rPr lang="he-IL" sz="2000" dirty="0">
                <a:solidFill>
                  <a:schemeClr val="bg1"/>
                </a:solidFill>
              </a:rPr>
              <a:t> מסוג של מחרוזת תווים</a:t>
            </a:r>
          </a:p>
          <a:p>
            <a:pPr lvl="1"/>
            <a:r>
              <a:rPr lang="he-IL" sz="1600" dirty="0">
                <a:solidFill>
                  <a:schemeClr val="bg1"/>
                </a:solidFill>
              </a:rPr>
              <a:t>הפונקציה תפעיל את המטודה האסינכרונית </a:t>
            </a:r>
            <a:r>
              <a:rPr lang="en-US" sz="1600" dirty="0">
                <a:solidFill>
                  <a:schemeClr val="bg1"/>
                </a:solidFill>
              </a:rPr>
              <a:t>handleDeleteCard</a:t>
            </a:r>
            <a:r>
              <a:rPr lang="he-IL" sz="1600" dirty="0">
                <a:solidFill>
                  <a:schemeClr val="bg1"/>
                </a:solidFill>
              </a:rPr>
              <a:t> ותעביר לה בארגומנט את המשתנה </a:t>
            </a:r>
            <a:r>
              <a:rPr lang="en-US" sz="1600" dirty="0">
                <a:solidFill>
                  <a:schemeClr val="bg1"/>
                </a:solidFill>
              </a:rPr>
              <a:t>cardId</a:t>
            </a:r>
            <a:r>
              <a:rPr lang="he-IL" sz="1600" dirty="0">
                <a:solidFill>
                  <a:schemeClr val="bg1"/>
                </a:solidFill>
              </a:rPr>
              <a:t> (מטודה זאת תמחק את כרטיס הביקור עם כל הנתונים שלו ממאגר המידע)</a:t>
            </a:r>
          </a:p>
          <a:p>
            <a:pPr lvl="1"/>
            <a:r>
              <a:rPr lang="he-IL" sz="1600" dirty="0">
                <a:solidFill>
                  <a:schemeClr val="bg1"/>
                </a:solidFill>
              </a:rPr>
              <a:t>לאחר מכן תפעיל את מטודת </a:t>
            </a:r>
            <a:r>
              <a:rPr lang="en-US" sz="1600" dirty="0">
                <a:solidFill>
                  <a:schemeClr val="bg1"/>
                </a:solidFill>
              </a:rPr>
              <a:t>handleGetCards</a:t>
            </a:r>
            <a:r>
              <a:rPr lang="he-IL" sz="1600" dirty="0">
                <a:solidFill>
                  <a:schemeClr val="bg1"/>
                </a:solidFill>
              </a:rPr>
              <a:t> כדי להציג לגולש את כל הכרטיסים שבאותו הרגע נמצאים במאגר המידע</a:t>
            </a:r>
          </a:p>
          <a:p>
            <a:r>
              <a:rPr lang="he-IL" sz="2000" dirty="0">
                <a:solidFill>
                  <a:schemeClr val="bg1"/>
                </a:solidFill>
              </a:rPr>
              <a:t>נעביר לקומפוננט </a:t>
            </a:r>
            <a:r>
              <a:rPr lang="en-US" sz="2000" dirty="0">
                <a:solidFill>
                  <a:schemeClr val="bg1"/>
                </a:solidFill>
              </a:rPr>
              <a:t>CardFeedback</a:t>
            </a:r>
            <a:r>
              <a:rPr lang="he-IL" sz="2000" dirty="0">
                <a:solidFill>
                  <a:schemeClr val="bg1"/>
                </a:solidFill>
              </a:rPr>
              <a:t> את מטודת </a:t>
            </a:r>
            <a:r>
              <a:rPr lang="en-US" sz="2000" dirty="0">
                <a:solidFill>
                  <a:schemeClr val="bg1"/>
                </a:solidFill>
              </a:rPr>
              <a:t>onDeleteCard</a:t>
            </a:r>
            <a:endParaRPr lang="he-IL" sz="1600" dirty="0">
              <a:solidFill>
                <a:schemeClr val="bg1"/>
              </a:solidFill>
            </a:endParaRPr>
          </a:p>
        </p:txBody>
      </p:sp>
      <p:pic>
        <p:nvPicPr>
          <p:cNvPr id="7" name="תמונה 6">
            <a:extLst>
              <a:ext uri="{FF2B5EF4-FFF2-40B4-BE49-F238E27FC236}">
                <a16:creationId xmlns:a16="http://schemas.microsoft.com/office/drawing/2014/main" id="{6652B911-446C-F25C-DABE-114357FBFB67}"/>
              </a:ext>
            </a:extLst>
          </p:cNvPr>
          <p:cNvPicPr>
            <a:picLocks noChangeAspect="1"/>
          </p:cNvPicPr>
          <p:nvPr/>
        </p:nvPicPr>
        <p:blipFill rotWithShape="1">
          <a:blip r:embed="rId4"/>
          <a:srcRect r="10901"/>
          <a:stretch/>
        </p:blipFill>
        <p:spPr>
          <a:xfrm>
            <a:off x="0" y="0"/>
            <a:ext cx="5610225" cy="6858000"/>
          </a:xfrm>
          <a:prstGeom prst="rect">
            <a:avLst/>
          </a:prstGeom>
        </p:spPr>
      </p:pic>
      <p:cxnSp>
        <p:nvCxnSpPr>
          <p:cNvPr id="9" name="מחבר: מרפקי 8">
            <a:extLst>
              <a:ext uri="{FF2B5EF4-FFF2-40B4-BE49-F238E27FC236}">
                <a16:creationId xmlns:a16="http://schemas.microsoft.com/office/drawing/2014/main" id="{858B86F0-11A5-7E30-6AB3-2AF4876E6E26}"/>
              </a:ext>
            </a:extLst>
          </p:cNvPr>
          <p:cNvCxnSpPr/>
          <p:nvPr/>
        </p:nvCxnSpPr>
        <p:spPr>
          <a:xfrm rot="10800000">
            <a:off x="5114926" y="1752601"/>
            <a:ext cx="1724025" cy="276225"/>
          </a:xfrm>
          <a:prstGeom prst="bentConnector3">
            <a:avLst>
              <a:gd name="adj1" fmla="val 47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2ED2C4AB-6867-9A51-E26C-ADACD3751C7D}"/>
              </a:ext>
            </a:extLst>
          </p:cNvPr>
          <p:cNvCxnSpPr/>
          <p:nvPr/>
        </p:nvCxnSpPr>
        <p:spPr>
          <a:xfrm rot="10800000" flipV="1">
            <a:off x="3409951" y="2695575"/>
            <a:ext cx="3171827" cy="247650"/>
          </a:xfrm>
          <a:prstGeom prst="bentConnector3">
            <a:avLst>
              <a:gd name="adj1" fmla="val 17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915C0E8D-5445-3268-4718-CE5358D08145}"/>
              </a:ext>
            </a:extLst>
          </p:cNvPr>
          <p:cNvCxnSpPr/>
          <p:nvPr/>
        </p:nvCxnSpPr>
        <p:spPr>
          <a:xfrm rot="10800000" flipV="1">
            <a:off x="2867026" y="5048249"/>
            <a:ext cx="4562475" cy="695325"/>
          </a:xfrm>
          <a:prstGeom prst="bentConnector3">
            <a:avLst>
              <a:gd name="adj1" fmla="val 310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1003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48161" y="17108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48161" y="2482373"/>
            <a:ext cx="4054136" cy="1893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קוראים לקומפוננט </a:t>
            </a:r>
            <a:r>
              <a:rPr lang="en-US" sz="2000" dirty="0">
                <a:solidFill>
                  <a:schemeClr val="bg1"/>
                </a:solidFill>
              </a:rPr>
              <a:t>useEffect</a:t>
            </a:r>
            <a:r>
              <a:rPr lang="he-IL" sz="2000" dirty="0">
                <a:solidFill>
                  <a:schemeClr val="bg1"/>
                </a:solidFill>
              </a:rPr>
              <a:t> נכנס לפעולה ומעדכן את הערך של </a:t>
            </a:r>
            <a:r>
              <a:rPr lang="en-US" sz="2000" dirty="0">
                <a:solidFill>
                  <a:schemeClr val="bg1"/>
                </a:solidFill>
              </a:rPr>
              <a:t>name</a:t>
            </a:r>
            <a:r>
              <a:rPr lang="he-IL" sz="2000" dirty="0">
                <a:solidFill>
                  <a:schemeClr val="bg1"/>
                </a:solidFill>
              </a:rPr>
              <a:t> ל – </a:t>
            </a:r>
            <a:r>
              <a:rPr lang="en-US" sz="2000" dirty="0" err="1">
                <a:solidFill>
                  <a:schemeClr val="bg1"/>
                </a:solidFill>
              </a:rPr>
              <a:t>david</a:t>
            </a:r>
            <a:endParaRPr lang="en-US" sz="2000" dirty="0">
              <a:solidFill>
                <a:schemeClr val="bg1"/>
              </a:solidFill>
            </a:endParaRPr>
          </a:p>
          <a:p>
            <a:r>
              <a:rPr lang="he-IL" sz="2000" dirty="0">
                <a:solidFill>
                  <a:schemeClr val="bg1"/>
                </a:solidFill>
              </a:rPr>
              <a:t>כאשר כותבים באלמנט </a:t>
            </a:r>
            <a:r>
              <a:rPr lang="en-US" sz="2000" dirty="0">
                <a:solidFill>
                  <a:schemeClr val="bg1"/>
                </a:solidFill>
              </a:rPr>
              <a:t>input</a:t>
            </a:r>
            <a:r>
              <a:rPr lang="he-IL" sz="2000" dirty="0">
                <a:solidFill>
                  <a:schemeClr val="bg1"/>
                </a:solidFill>
              </a:rPr>
              <a:t> שבקומפוננט </a:t>
            </a:r>
            <a:r>
              <a:rPr lang="en-US" sz="2000" dirty="0">
                <a:solidFill>
                  <a:schemeClr val="bg1"/>
                </a:solidFill>
              </a:rPr>
              <a:t>C</a:t>
            </a:r>
            <a:r>
              <a:rPr lang="he-IL" sz="2000" dirty="0">
                <a:solidFill>
                  <a:schemeClr val="bg1"/>
                </a:solidFill>
              </a:rPr>
              <a:t> כל שאר הקומפוננטות מתעדכנות בערך</a:t>
            </a:r>
          </a:p>
        </p:txBody>
      </p:sp>
      <p:pic>
        <p:nvPicPr>
          <p:cNvPr id="7" name="תמונה 6">
            <a:extLst>
              <a:ext uri="{FF2B5EF4-FFF2-40B4-BE49-F238E27FC236}">
                <a16:creationId xmlns:a16="http://schemas.microsoft.com/office/drawing/2014/main" id="{5DF7DE12-7282-4AE6-1C1B-8EF5B427DFA9}"/>
              </a:ext>
            </a:extLst>
          </p:cNvPr>
          <p:cNvPicPr>
            <a:picLocks noChangeAspect="1"/>
          </p:cNvPicPr>
          <p:nvPr/>
        </p:nvPicPr>
        <p:blipFill>
          <a:blip r:embed="rId4"/>
          <a:stretch>
            <a:fillRect/>
          </a:stretch>
        </p:blipFill>
        <p:spPr>
          <a:xfrm>
            <a:off x="848545" y="472736"/>
            <a:ext cx="6204036" cy="59125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00378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901126"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948161" y="1710850"/>
            <a:ext cx="4054136"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948161" y="2482373"/>
            <a:ext cx="4054136" cy="1893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כאשר קוראים לקומפוננט </a:t>
            </a:r>
            <a:r>
              <a:rPr lang="en-US" sz="2000" dirty="0">
                <a:solidFill>
                  <a:schemeClr val="bg1"/>
                </a:solidFill>
              </a:rPr>
              <a:t>useEffect</a:t>
            </a:r>
            <a:r>
              <a:rPr lang="he-IL" sz="2000" dirty="0">
                <a:solidFill>
                  <a:schemeClr val="bg1"/>
                </a:solidFill>
              </a:rPr>
              <a:t> נכנס לפעולה ומעדכן את הערך של </a:t>
            </a:r>
            <a:r>
              <a:rPr lang="en-US" sz="2000" dirty="0">
                <a:solidFill>
                  <a:schemeClr val="bg1"/>
                </a:solidFill>
              </a:rPr>
              <a:t>name</a:t>
            </a:r>
            <a:r>
              <a:rPr lang="he-IL" sz="2000" dirty="0">
                <a:solidFill>
                  <a:schemeClr val="bg1"/>
                </a:solidFill>
              </a:rPr>
              <a:t> ל – </a:t>
            </a:r>
            <a:r>
              <a:rPr lang="en-US" sz="2000" dirty="0" err="1">
                <a:solidFill>
                  <a:schemeClr val="bg1"/>
                </a:solidFill>
              </a:rPr>
              <a:t>david</a:t>
            </a:r>
            <a:endParaRPr lang="en-US" sz="2000" dirty="0">
              <a:solidFill>
                <a:schemeClr val="bg1"/>
              </a:solidFill>
            </a:endParaRPr>
          </a:p>
          <a:p>
            <a:r>
              <a:rPr lang="he-IL" sz="2000" dirty="0">
                <a:solidFill>
                  <a:schemeClr val="bg1"/>
                </a:solidFill>
              </a:rPr>
              <a:t>כאשר כותבים באלמנט </a:t>
            </a:r>
            <a:r>
              <a:rPr lang="en-US" sz="2000" dirty="0">
                <a:solidFill>
                  <a:schemeClr val="bg1"/>
                </a:solidFill>
              </a:rPr>
              <a:t>input</a:t>
            </a:r>
            <a:r>
              <a:rPr lang="he-IL" sz="2000" dirty="0">
                <a:solidFill>
                  <a:schemeClr val="bg1"/>
                </a:solidFill>
              </a:rPr>
              <a:t> שבקומפוננט </a:t>
            </a:r>
            <a:r>
              <a:rPr lang="en-US" sz="2000" dirty="0">
                <a:solidFill>
                  <a:schemeClr val="bg1"/>
                </a:solidFill>
              </a:rPr>
              <a:t>C</a:t>
            </a:r>
            <a:r>
              <a:rPr lang="he-IL" sz="2000" dirty="0">
                <a:solidFill>
                  <a:schemeClr val="bg1"/>
                </a:solidFill>
              </a:rPr>
              <a:t> כל שאר הקומפוננטות מתעדכנות בערך</a:t>
            </a:r>
          </a:p>
        </p:txBody>
      </p:sp>
      <p:pic>
        <p:nvPicPr>
          <p:cNvPr id="6" name="תמונה 5">
            <a:extLst>
              <a:ext uri="{FF2B5EF4-FFF2-40B4-BE49-F238E27FC236}">
                <a16:creationId xmlns:a16="http://schemas.microsoft.com/office/drawing/2014/main" id="{6444724C-CA3F-0D6F-9CD8-44269B34DF1D}"/>
              </a:ext>
            </a:extLst>
          </p:cNvPr>
          <p:cNvPicPr>
            <a:picLocks noChangeAspect="1"/>
          </p:cNvPicPr>
          <p:nvPr/>
        </p:nvPicPr>
        <p:blipFill>
          <a:blip r:embed="rId4"/>
          <a:stretch>
            <a:fillRect/>
          </a:stretch>
        </p:blipFill>
        <p:spPr>
          <a:xfrm>
            <a:off x="824211" y="428347"/>
            <a:ext cx="6252703" cy="60013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284866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Delete Card</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צור את האפשרות של מחיקת כרטיס בקומפוננט </a:t>
            </a:r>
            <a:r>
              <a:rPr lang="en-US" dirty="0"/>
              <a:t>MyCardsPage.jsx</a:t>
            </a:r>
            <a:r>
              <a:rPr lang="he-IL" dirty="0"/>
              <a:t> ובקומפוננט </a:t>
            </a:r>
            <a:r>
              <a:rPr lang="en-US" dirty="0" err="1"/>
              <a:t>MyCardsPage.jsx</a:t>
            </a:r>
            <a:endParaRPr lang="he-IL"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15129843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393789"/>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Edit Card</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824958"/>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עריכת כרטיס </a:t>
            </a:r>
            <a:r>
              <a:rPr lang="he-IL" sz="2800" b="1" dirty="0">
                <a:solidFill>
                  <a:schemeClr val="bg1"/>
                </a:solidFill>
                <a:latin typeface="almoniNeue"/>
              </a:rPr>
              <a:t>ביקור</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4458709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585323" y="1315543"/>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415378" y="2423539"/>
            <a:ext cx="6355889" cy="2680862"/>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ניצור בתוך הנתיב </a:t>
            </a:r>
            <a:r>
              <a:rPr lang="en-US" sz="2000" b="1" dirty="0">
                <a:solidFill>
                  <a:schemeClr val="bg1"/>
                </a:solidFill>
                <a:latin typeface="almoniNeue"/>
              </a:rPr>
              <a:t>src/cards/helpers/</a:t>
            </a:r>
            <a:r>
              <a:rPr lang="he-IL" sz="2000" b="1" dirty="0">
                <a:solidFill>
                  <a:schemeClr val="bg1"/>
                </a:solidFill>
                <a:latin typeface="almoniNeue"/>
              </a:rPr>
              <a:t> את התיקיות:</a:t>
            </a:r>
          </a:p>
          <a:p>
            <a:pPr marL="800100" lvl="1" indent="-342900">
              <a:lnSpc>
                <a:spcPct val="150000"/>
              </a:lnSpc>
              <a:buFont typeface="Arial" panose="020B0604020202020204" pitchFamily="34" charset="0"/>
              <a:buChar char="•"/>
            </a:pPr>
            <a:r>
              <a:rPr lang="en-US" sz="2000" b="1" dirty="0">
                <a:solidFill>
                  <a:schemeClr val="bg1"/>
                </a:solidFill>
                <a:latin typeface="almoniNeue"/>
              </a:rPr>
              <a:t>initialForms</a:t>
            </a:r>
            <a:r>
              <a:rPr lang="he-IL" sz="2000" b="1" dirty="0">
                <a:solidFill>
                  <a:schemeClr val="bg1"/>
                </a:solidFill>
                <a:latin typeface="almoniNeue"/>
              </a:rPr>
              <a:t> ובתוכה הקובץ </a:t>
            </a:r>
            <a:endParaRPr lang="en-US" sz="2000" b="1" dirty="0">
              <a:solidFill>
                <a:schemeClr val="bg1"/>
              </a:solidFill>
              <a:latin typeface="almoniNeue"/>
            </a:endParaRPr>
          </a:p>
          <a:p>
            <a:pPr marL="1257300" lvl="2" indent="-342900">
              <a:lnSpc>
                <a:spcPct val="150000"/>
              </a:lnSpc>
              <a:buFont typeface="Arial" panose="020B0604020202020204" pitchFamily="34" charset="0"/>
              <a:buChar char="•"/>
            </a:pPr>
            <a:r>
              <a:rPr lang="en-US" sz="2000" b="1" dirty="0">
                <a:solidFill>
                  <a:schemeClr val="bg1"/>
                </a:solidFill>
                <a:latin typeface="almoniNeue"/>
              </a:rPr>
              <a:t>initialCardForm</a:t>
            </a:r>
            <a:endParaRPr lang="he-IL" sz="2000" b="1" dirty="0">
              <a:solidFill>
                <a:schemeClr val="bg1"/>
              </a:solidFill>
              <a:latin typeface="almoniNeue"/>
            </a:endParaRPr>
          </a:p>
          <a:p>
            <a:pPr marL="800100" lvl="1" indent="-342900">
              <a:lnSpc>
                <a:spcPct val="150000"/>
              </a:lnSpc>
              <a:buFont typeface="Arial" panose="020B0604020202020204" pitchFamily="34" charset="0"/>
              <a:buChar char="•"/>
            </a:pPr>
            <a:r>
              <a:rPr lang="en-US" b="1" dirty="0">
                <a:solidFill>
                  <a:schemeClr val="bg1"/>
                </a:solidFill>
                <a:latin typeface="almoniNeue"/>
              </a:rPr>
              <a:t>Normalization</a:t>
            </a:r>
            <a:r>
              <a:rPr lang="he-IL" b="1" dirty="0">
                <a:solidFill>
                  <a:schemeClr val="bg1"/>
                </a:solidFill>
                <a:latin typeface="almoniNeue"/>
              </a:rPr>
              <a:t> ובתוכה הקבצים:</a:t>
            </a:r>
            <a:endParaRPr lang="en-US" b="1" dirty="0">
              <a:solidFill>
                <a:schemeClr val="bg1"/>
              </a:solidFill>
              <a:latin typeface="almoniNeue"/>
            </a:endParaRPr>
          </a:p>
          <a:p>
            <a:pPr marL="1257300" lvl="2" indent="-342900">
              <a:lnSpc>
                <a:spcPct val="150000"/>
              </a:lnSpc>
              <a:buFont typeface="Arial" panose="020B0604020202020204" pitchFamily="34" charset="0"/>
              <a:buChar char="•"/>
            </a:pPr>
            <a:r>
              <a:rPr lang="en-US" b="1" dirty="0">
                <a:solidFill>
                  <a:schemeClr val="bg1"/>
                </a:solidFill>
                <a:latin typeface="almoniNeue"/>
              </a:rPr>
              <a:t>mapCardToModel.js</a:t>
            </a:r>
          </a:p>
          <a:p>
            <a:pPr marL="1257300" lvl="2" indent="-342900">
              <a:lnSpc>
                <a:spcPct val="150000"/>
              </a:lnSpc>
              <a:buFont typeface="Arial" panose="020B0604020202020204" pitchFamily="34" charset="0"/>
              <a:buChar char="•"/>
            </a:pPr>
            <a:r>
              <a:rPr lang="en-US" b="1" dirty="0">
                <a:solidFill>
                  <a:schemeClr val="bg1"/>
                </a:solidFill>
                <a:latin typeface="almoniNeue"/>
              </a:rPr>
              <a:t>normalizeCard.js</a:t>
            </a: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תמונה 8">
            <a:extLst>
              <a:ext uri="{FF2B5EF4-FFF2-40B4-BE49-F238E27FC236}">
                <a16:creationId xmlns:a16="http://schemas.microsoft.com/office/drawing/2014/main" id="{9A499340-FF69-DBD9-BA34-AE4AC7E48090}"/>
              </a:ext>
            </a:extLst>
          </p:cNvPr>
          <p:cNvPicPr>
            <a:picLocks noChangeAspect="1"/>
          </p:cNvPicPr>
          <p:nvPr/>
        </p:nvPicPr>
        <p:blipFill>
          <a:blip r:embed="rId4"/>
          <a:stretch>
            <a:fillRect/>
          </a:stretch>
        </p:blipFill>
        <p:spPr>
          <a:xfrm>
            <a:off x="482734" y="1980319"/>
            <a:ext cx="3241758" cy="3141497"/>
          </a:xfrm>
          <a:prstGeom prst="rect">
            <a:avLst/>
          </a:prstGeom>
        </p:spPr>
      </p:pic>
    </p:spTree>
    <p:extLst>
      <p:ext uri="{BB962C8B-B14F-4D97-AF65-F5344CB8AC3E}">
        <p14:creationId xmlns:p14="http://schemas.microsoft.com/office/powerpoint/2010/main" val="1788493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FD9EF03-B88E-CEB0-2B1F-8FD5F324EDE3}"/>
              </a:ext>
            </a:extLst>
          </p:cNvPr>
          <p:cNvSpPr>
            <a:spLocks noGrp="1"/>
          </p:cNvSpPr>
          <p:nvPr>
            <p:ph idx="1"/>
          </p:nvPr>
        </p:nvSpPr>
        <p:spPr>
          <a:xfrm>
            <a:off x="1200150" y="1"/>
            <a:ext cx="9791700" cy="6858000"/>
          </a:xfrm>
        </p:spPr>
        <p:txBody>
          <a:bodyPr>
            <a:normAutofit lnSpcReduction="10000"/>
          </a:bodyPr>
          <a:lstStyle/>
          <a:p>
            <a:pPr>
              <a:buSzPct val="50000"/>
              <a:buFont typeface="Wingdings" panose="05000000000000000000" pitchFamily="2" charset="2"/>
              <a:buChar char="Ø"/>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Layout</a:t>
            </a:r>
            <a:r>
              <a:rPr lang="he-IL" sz="2800" dirty="0">
                <a:solidFill>
                  <a:schemeClr val="bg1"/>
                </a:solidFill>
              </a:rPr>
              <a:t> </a:t>
            </a:r>
            <a:r>
              <a:rPr lang="he-IL" sz="1700" dirty="0">
                <a:solidFill>
                  <a:schemeClr val="bg1"/>
                </a:solidFill>
              </a:rPr>
              <a:t>....................................................................................................................................... 152</a:t>
            </a:r>
            <a:endParaRPr lang="he-IL" sz="1700" dirty="0">
              <a:solidFill>
                <a:schemeClr val="bg1"/>
              </a:solidFill>
              <a:hlinkClick r:id="rId5" action="ppaction://hlinksldjump">
                <a:extLst>
                  <a:ext uri="{A12FA001-AC4F-418D-AE19-62706E023703}">
                    <ahyp:hlinkClr xmlns:ahyp="http://schemas.microsoft.com/office/drawing/2018/hyperlinkcolor" val="tx"/>
                  </a:ext>
                </a:extLst>
              </a:hlinkClick>
            </a:endParaRPr>
          </a:p>
          <a:p>
            <a:pPr>
              <a:buSzPct val="50000"/>
              <a:buFont typeface="Wingdings" panose="05000000000000000000" pitchFamily="2" charset="2"/>
              <a:buChar char="Ø"/>
            </a:pPr>
            <a:r>
              <a:rPr lang="en-US" sz="2000" dirty="0">
                <a:solidFill>
                  <a:schemeClr val="bg1"/>
                </a:solidFill>
                <a:hlinkClick r:id="rId5" action="ppaction://hlinksldjump">
                  <a:extLst>
                    <a:ext uri="{A12FA001-AC4F-418D-AE19-62706E023703}">
                      <ahyp:hlinkClr xmlns:ahyp="http://schemas.microsoft.com/office/drawing/2018/hyperlinkcolor" val="tx"/>
                    </a:ext>
                  </a:extLst>
                </a:hlinkClick>
              </a:rPr>
              <a:t>Error Page</a:t>
            </a:r>
            <a:r>
              <a:rPr lang="he-IL" sz="1600" dirty="0">
                <a:solidFill>
                  <a:schemeClr val="bg1"/>
                </a:solidFill>
              </a:rPr>
              <a:t> ......................................................................................................................................... 160</a:t>
            </a:r>
          </a:p>
          <a:p>
            <a:pPr>
              <a:buSzPct val="50000"/>
              <a:buFont typeface="Wingdings" panose="05000000000000000000" pitchFamily="2" charset="2"/>
              <a:buChar char="Ø"/>
            </a:pPr>
            <a:r>
              <a:rPr lang="en-US" sz="2000" dirty="0">
                <a:solidFill>
                  <a:schemeClr val="bg1"/>
                </a:solidFill>
                <a:hlinkClick r:id="rId6" action="ppaction://hlinksldjump">
                  <a:extLst>
                    <a:ext uri="{A12FA001-AC4F-418D-AE19-62706E023703}">
                      <ahyp:hlinkClr xmlns:ahyp="http://schemas.microsoft.com/office/drawing/2018/hyperlinkcolor" val="tx"/>
                    </a:ext>
                  </a:extLst>
                </a:hlinkClick>
              </a:rPr>
              <a:t>React Router Dom</a:t>
            </a:r>
            <a:r>
              <a:rPr lang="he-IL" sz="1600" dirty="0">
                <a:solidFill>
                  <a:schemeClr val="bg1"/>
                </a:solidFill>
              </a:rPr>
              <a:t> ........................................................................................................................... 163</a:t>
            </a:r>
          </a:p>
          <a:p>
            <a:pPr lvl="1">
              <a:buSzPct val="50000"/>
              <a:buFont typeface="Wingdings" panose="05000000000000000000" pitchFamily="2" charset="2"/>
              <a:buChar char="Ø"/>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Routes</a:t>
            </a:r>
            <a:r>
              <a:rPr lang="he-IL" sz="1600" dirty="0">
                <a:solidFill>
                  <a:schemeClr val="bg1"/>
                </a:solidFill>
              </a:rPr>
              <a:t> .......................................................................................................................................... 169</a:t>
            </a:r>
          </a:p>
          <a:p>
            <a:pPr lvl="1">
              <a:buSzPct val="50000"/>
              <a:buFont typeface="Wingdings" panose="05000000000000000000" pitchFamily="2" charset="2"/>
              <a:buChar char="Ø"/>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BrowserRouter</a:t>
            </a:r>
            <a:r>
              <a:rPr lang="he-IL" sz="1600" dirty="0">
                <a:solidFill>
                  <a:schemeClr val="bg1"/>
                </a:solidFill>
              </a:rPr>
              <a:t> .............................................................................................................................. 171</a:t>
            </a:r>
          </a:p>
          <a:p>
            <a:pPr lvl="1">
              <a:buSzPct val="50000"/>
              <a:buFont typeface="Wingdings" panose="05000000000000000000" pitchFamily="2" charset="2"/>
              <a:buChar char="Ø"/>
            </a:pPr>
            <a:r>
              <a:rPr lang="en-US" sz="1600" dirty="0">
                <a:solidFill>
                  <a:schemeClr val="bg1"/>
                </a:solidFill>
                <a:hlinkClick r:id="rId9" action="ppaction://hlinksldjump">
                  <a:extLst>
                    <a:ext uri="{A12FA001-AC4F-418D-AE19-62706E023703}">
                      <ahyp:hlinkClr xmlns:ahyp="http://schemas.microsoft.com/office/drawing/2018/hyperlinkcolor" val="tx"/>
                    </a:ext>
                  </a:extLst>
                </a:hlinkClick>
              </a:rPr>
              <a:t>Link &amp; NavLink</a:t>
            </a:r>
            <a:r>
              <a:rPr lang="he-IL" sz="1600" dirty="0">
                <a:solidFill>
                  <a:schemeClr val="bg1"/>
                </a:solidFill>
              </a:rPr>
              <a:t> ............................................................................................................................... 174</a:t>
            </a:r>
          </a:p>
          <a:p>
            <a:pPr lvl="1">
              <a:buSzPct val="50000"/>
              <a:buFont typeface="Wingdings" panose="05000000000000000000" pitchFamily="2" charset="2"/>
              <a:buChar char="Ø"/>
            </a:pPr>
            <a:r>
              <a:rPr lang="en-US" sz="1600" dirty="0">
                <a:solidFill>
                  <a:schemeClr val="bg1"/>
                </a:solidFill>
                <a:hlinkClick r:id="rId10" action="ppaction://hlinksldjump">
                  <a:extLst>
                    <a:ext uri="{A12FA001-AC4F-418D-AE19-62706E023703}">
                      <ahyp:hlinkClr xmlns:ahyp="http://schemas.microsoft.com/office/drawing/2018/hyperlinkcolor" val="tx"/>
                    </a:ext>
                  </a:extLst>
                </a:hlinkClick>
              </a:rPr>
              <a:t>useNavigate</a:t>
            </a:r>
            <a:r>
              <a:rPr lang="he-IL" sz="1600" dirty="0">
                <a:solidFill>
                  <a:schemeClr val="bg1"/>
                </a:solidFill>
              </a:rPr>
              <a:t> .................................................................................................................................. 181</a:t>
            </a:r>
          </a:p>
          <a:p>
            <a:pPr lvl="1">
              <a:buSzPct val="50000"/>
              <a:buFont typeface="Wingdings" panose="05000000000000000000" pitchFamily="2" charset="2"/>
              <a:buChar char="Ø"/>
            </a:pPr>
            <a:r>
              <a:rPr lang="en-US" sz="1600" dirty="0">
                <a:solidFill>
                  <a:schemeClr val="bg1"/>
                </a:solidFill>
                <a:hlinkClick r:id="rId11" action="ppaction://hlinksldjump">
                  <a:extLst>
                    <a:ext uri="{A12FA001-AC4F-418D-AE19-62706E023703}">
                      <ahyp:hlinkClr xmlns:ahyp="http://schemas.microsoft.com/office/drawing/2018/hyperlinkcolor" val="tx"/>
                    </a:ext>
                  </a:extLst>
                </a:hlinkClick>
              </a:rPr>
              <a:t>Navigate</a:t>
            </a:r>
            <a:r>
              <a:rPr lang="he-IL" sz="1600" dirty="0">
                <a:solidFill>
                  <a:schemeClr val="bg1"/>
                </a:solidFill>
              </a:rPr>
              <a:t> ....................................................................................................................................... 183</a:t>
            </a:r>
          </a:p>
          <a:p>
            <a:pPr lvl="1">
              <a:buSzPct val="50000"/>
              <a:buFont typeface="Wingdings" panose="05000000000000000000" pitchFamily="2" charset="2"/>
              <a:buChar char="Ø"/>
            </a:pPr>
            <a:r>
              <a:rPr lang="en-US" sz="1600" dirty="0">
                <a:solidFill>
                  <a:schemeClr val="bg1"/>
                </a:solidFill>
                <a:hlinkClick r:id="rId12" action="ppaction://hlinksldjump">
                  <a:extLst>
                    <a:ext uri="{A12FA001-AC4F-418D-AE19-62706E023703}">
                      <ahyp:hlinkClr xmlns:ahyp="http://schemas.microsoft.com/office/drawing/2018/hyperlinkcolor" val="tx"/>
                    </a:ext>
                  </a:extLst>
                </a:hlinkClick>
              </a:rPr>
              <a:t>useParams</a:t>
            </a:r>
            <a:r>
              <a:rPr lang="he-IL" sz="1600" dirty="0">
                <a:solidFill>
                  <a:schemeClr val="bg1"/>
                </a:solidFill>
              </a:rPr>
              <a:t> .................................................................................................................................... 187</a:t>
            </a:r>
          </a:p>
          <a:p>
            <a:pPr lvl="1">
              <a:buSzPct val="50000"/>
              <a:buFont typeface="Wingdings" panose="05000000000000000000" pitchFamily="2" charset="2"/>
              <a:buChar char="Ø"/>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Nested Routes</a:t>
            </a:r>
            <a:r>
              <a:rPr lang="he-IL" sz="1600" dirty="0">
                <a:solidFill>
                  <a:schemeClr val="bg1"/>
                </a:solidFill>
              </a:rPr>
              <a:t> ............................................................................................................................... 193</a:t>
            </a:r>
          </a:p>
          <a:p>
            <a:pPr>
              <a:buSzPct val="50000"/>
              <a:buFont typeface="Wingdings" panose="05000000000000000000" pitchFamily="2" charset="2"/>
              <a:buChar char="Ø"/>
            </a:pPr>
            <a:r>
              <a:rPr lang="en-US" sz="2000" dirty="0">
                <a:solidFill>
                  <a:schemeClr val="bg1"/>
                </a:solidFill>
                <a:hlinkClick r:id="rId14" action="ppaction://hlinksldjump">
                  <a:extLst>
                    <a:ext uri="{A12FA001-AC4F-418D-AE19-62706E023703}">
                      <ahyp:hlinkClr xmlns:ahyp="http://schemas.microsoft.com/office/drawing/2018/hyperlinkcolor" val="tx"/>
                    </a:ext>
                  </a:extLst>
                </a:hlinkClick>
              </a:rPr>
              <a:t>Life Cycle Hooks</a:t>
            </a:r>
            <a:r>
              <a:rPr lang="he-IL" sz="2000" dirty="0">
                <a:solidFill>
                  <a:schemeClr val="bg1"/>
                </a:solidFill>
              </a:rPr>
              <a:t> </a:t>
            </a:r>
            <a:r>
              <a:rPr lang="he-IL" sz="1600" dirty="0">
                <a:solidFill>
                  <a:schemeClr val="bg1"/>
                </a:solidFill>
              </a:rPr>
              <a:t>.............................................................................................................................. 198</a:t>
            </a:r>
          </a:p>
          <a:p>
            <a:pPr lvl="1">
              <a:buSzPct val="50000"/>
              <a:buFont typeface="Wingdings" panose="05000000000000000000" pitchFamily="2" charset="2"/>
              <a:buChar char="Ø"/>
            </a:pPr>
            <a:r>
              <a:rPr lang="en-US" sz="1600" dirty="0">
                <a:solidFill>
                  <a:schemeClr val="bg1"/>
                </a:solidFill>
                <a:hlinkClick r:id="rId15" action="ppaction://hlinksldjump">
                  <a:extLst>
                    <a:ext uri="{A12FA001-AC4F-418D-AE19-62706E023703}">
                      <ahyp:hlinkClr xmlns:ahyp="http://schemas.microsoft.com/office/drawing/2018/hyperlinkcolor" val="tx"/>
                    </a:ext>
                  </a:extLst>
                </a:hlinkClick>
              </a:rPr>
              <a:t>Initial rendering</a:t>
            </a:r>
            <a:r>
              <a:rPr lang="he-IL" sz="1600" dirty="0">
                <a:solidFill>
                  <a:schemeClr val="bg1"/>
                </a:solidFill>
              </a:rPr>
              <a:t> ............................................................................................................................. 201</a:t>
            </a:r>
          </a:p>
          <a:p>
            <a:pPr lvl="1">
              <a:buSzPct val="50000"/>
              <a:buFont typeface="Wingdings" panose="05000000000000000000" pitchFamily="2" charset="2"/>
              <a:buChar char="Ø"/>
            </a:pPr>
            <a:r>
              <a:rPr lang="en-US" sz="1600" dirty="0">
                <a:solidFill>
                  <a:schemeClr val="bg1"/>
                </a:solidFill>
                <a:hlinkClick r:id="rId16" action="ppaction://hlinksldjump">
                  <a:extLst>
                    <a:ext uri="{A12FA001-AC4F-418D-AE19-62706E023703}">
                      <ahyp:hlinkClr xmlns:ahyp="http://schemas.microsoft.com/office/drawing/2018/hyperlinkcolor" val="tx"/>
                    </a:ext>
                  </a:extLst>
                </a:hlinkClick>
              </a:rPr>
              <a:t>useEffect</a:t>
            </a:r>
            <a:r>
              <a:rPr lang="he-IL" sz="1600" dirty="0">
                <a:solidFill>
                  <a:schemeClr val="bg1"/>
                </a:solidFill>
              </a:rPr>
              <a:t> ....................................................................................................................................... 204</a:t>
            </a:r>
          </a:p>
          <a:p>
            <a:pPr>
              <a:buSzPct val="50000"/>
              <a:buFont typeface="Wingdings" panose="05000000000000000000" pitchFamily="2" charset="2"/>
              <a:buChar char="Ø"/>
            </a:pPr>
            <a:r>
              <a:rPr lang="en-US" sz="2000" dirty="0">
                <a:solidFill>
                  <a:schemeClr val="bg1"/>
                </a:solidFill>
                <a:hlinkClick r:id="rId17" action="ppaction://hlinksldjump">
                  <a:extLst>
                    <a:ext uri="{A12FA001-AC4F-418D-AE19-62706E023703}">
                      <ahyp:hlinkClr xmlns:ahyp="http://schemas.microsoft.com/office/drawing/2018/hyperlinkcolor" val="tx"/>
                    </a:ext>
                  </a:extLst>
                </a:hlinkClick>
              </a:rPr>
              <a:t>Custom hooks</a:t>
            </a:r>
            <a:r>
              <a:rPr lang="he-IL" sz="2000" dirty="0">
                <a:solidFill>
                  <a:schemeClr val="bg1"/>
                </a:solidFill>
              </a:rPr>
              <a:t> </a:t>
            </a:r>
            <a:r>
              <a:rPr lang="he-IL" sz="1600" dirty="0">
                <a:solidFill>
                  <a:schemeClr val="bg1"/>
                </a:solidFill>
              </a:rPr>
              <a:t>.................................................................................................................................. 213</a:t>
            </a:r>
            <a:endParaRPr lang="he-IL" sz="2000" dirty="0">
              <a:solidFill>
                <a:schemeClr val="bg1"/>
              </a:solidFill>
              <a:hlinkClick r:id="rId18" action="ppaction://hlinksldjump">
                <a:extLst>
                  <a:ext uri="{A12FA001-AC4F-418D-AE19-62706E023703}">
                    <ahyp:hlinkClr xmlns:ahyp="http://schemas.microsoft.com/office/drawing/2018/hyperlinkcolor" val="tx"/>
                  </a:ext>
                </a:extLst>
              </a:hlinkClick>
            </a:endParaRPr>
          </a:p>
          <a:p>
            <a:pPr>
              <a:buSzPct val="50000"/>
              <a:buFont typeface="Wingdings" panose="05000000000000000000" pitchFamily="2" charset="2"/>
              <a:buChar char="Ø"/>
            </a:pPr>
            <a:r>
              <a:rPr lang="en-US" sz="2000" dirty="0">
                <a:solidFill>
                  <a:schemeClr val="bg1"/>
                </a:solidFill>
                <a:hlinkClick r:id="rId18" action="ppaction://hlinksldjump">
                  <a:extLst>
                    <a:ext uri="{A12FA001-AC4F-418D-AE19-62706E023703}">
                      <ahyp:hlinkClr xmlns:ahyp="http://schemas.microsoft.com/office/drawing/2018/hyperlinkcolor" val="tx"/>
                    </a:ext>
                  </a:extLst>
                </a:hlinkClick>
              </a:rPr>
              <a:t>Memoization</a:t>
            </a:r>
            <a:r>
              <a:rPr lang="he-IL" sz="2000" dirty="0">
                <a:solidFill>
                  <a:schemeClr val="bg1"/>
                </a:solidFill>
              </a:rPr>
              <a:t> </a:t>
            </a:r>
            <a:r>
              <a:rPr lang="he-IL" sz="1600" dirty="0">
                <a:solidFill>
                  <a:schemeClr val="bg1"/>
                </a:solidFill>
              </a:rPr>
              <a:t>.................................................................................................................................... 219</a:t>
            </a:r>
          </a:p>
          <a:p>
            <a:pPr lvl="1">
              <a:buSzPct val="50000"/>
              <a:buFont typeface="Wingdings" panose="05000000000000000000" pitchFamily="2" charset="2"/>
              <a:buChar char="Ø"/>
            </a:pPr>
            <a:r>
              <a:rPr lang="en-US" sz="1600" dirty="0">
                <a:solidFill>
                  <a:schemeClr val="bg1"/>
                </a:solidFill>
                <a:hlinkClick r:id="rId19" action="ppaction://hlinksldjump">
                  <a:extLst>
                    <a:ext uri="{A12FA001-AC4F-418D-AE19-62706E023703}">
                      <ahyp:hlinkClr xmlns:ahyp="http://schemas.microsoft.com/office/drawing/2018/hyperlinkcolor" val="tx"/>
                    </a:ext>
                  </a:extLst>
                </a:hlinkClick>
              </a:rPr>
              <a:t>useCallback</a:t>
            </a:r>
            <a:r>
              <a:rPr lang="he-IL" sz="1600" dirty="0">
                <a:solidFill>
                  <a:schemeClr val="bg1"/>
                </a:solidFill>
              </a:rPr>
              <a:t> ................................................................................................................................... 221</a:t>
            </a:r>
          </a:p>
          <a:p>
            <a:pPr lvl="1">
              <a:buSzPct val="50000"/>
              <a:buFont typeface="Wingdings" panose="05000000000000000000" pitchFamily="2" charset="2"/>
              <a:buChar char="Ø"/>
            </a:pPr>
            <a:r>
              <a:rPr lang="en-US" sz="1600" dirty="0">
                <a:solidFill>
                  <a:schemeClr val="bg1"/>
                </a:solidFill>
                <a:hlinkClick r:id="rId20" action="ppaction://hlinksldjump">
                  <a:extLst>
                    <a:ext uri="{A12FA001-AC4F-418D-AE19-62706E023703}">
                      <ahyp:hlinkClr xmlns:ahyp="http://schemas.microsoft.com/office/drawing/2018/hyperlinkcolor" val="tx"/>
                    </a:ext>
                  </a:extLst>
                </a:hlinkClick>
              </a:rPr>
              <a:t>useMemo</a:t>
            </a:r>
            <a:r>
              <a:rPr lang="he-IL" sz="1600" dirty="0">
                <a:solidFill>
                  <a:schemeClr val="bg1"/>
                </a:solidFill>
              </a:rPr>
              <a:t> ..................................................................................................................................... 228</a:t>
            </a:r>
            <a:endParaRPr lang="he-IL" sz="1600" dirty="0">
              <a:solidFill>
                <a:schemeClr val="bg1"/>
              </a:solidFill>
              <a:hlinkClick r:id="rId21" action="ppaction://hlinksldjump">
                <a:extLst>
                  <a:ext uri="{A12FA001-AC4F-418D-AE19-62706E023703}">
                    <ahyp:hlinkClr xmlns:ahyp="http://schemas.microsoft.com/office/drawing/2018/hyperlinkcolor" val="tx"/>
                  </a:ext>
                </a:extLst>
              </a:hlinkClick>
            </a:endParaRPr>
          </a:p>
          <a:p>
            <a:pPr>
              <a:buSzPct val="50000"/>
              <a:buFont typeface="Wingdings" panose="05000000000000000000" pitchFamily="2" charset="2"/>
              <a:buChar char="Ø"/>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axios</a:t>
            </a:r>
            <a:r>
              <a:rPr lang="he-IL" sz="2000" dirty="0">
                <a:solidFill>
                  <a:schemeClr val="bg1"/>
                </a:solidFill>
              </a:rPr>
              <a:t> </a:t>
            </a:r>
            <a:r>
              <a:rPr lang="he-IL" sz="1600" dirty="0">
                <a:solidFill>
                  <a:schemeClr val="bg1"/>
                </a:solidFill>
              </a:rPr>
              <a:t>.................................................................................................................................................. 233</a:t>
            </a:r>
          </a:p>
          <a:p>
            <a:pPr lvl="1">
              <a:buSzPct val="50000"/>
              <a:buFont typeface="Wingdings" panose="05000000000000000000" pitchFamily="2" charset="2"/>
              <a:buChar char="Ø"/>
            </a:pPr>
            <a:r>
              <a:rPr lang="en-US" sz="1600" dirty="0">
                <a:solidFill>
                  <a:schemeClr val="bg1"/>
                </a:solidFill>
                <a:hlinkClick r:id="rId22" action="ppaction://hlinksldjump">
                  <a:extLst>
                    <a:ext uri="{A12FA001-AC4F-418D-AE19-62706E023703}">
                      <ahyp:hlinkClr xmlns:ahyp="http://schemas.microsoft.com/office/drawing/2018/hyperlinkcolor" val="tx"/>
                    </a:ext>
                  </a:extLst>
                </a:hlinkClick>
              </a:rPr>
              <a:t>cardApiService</a:t>
            </a:r>
            <a:r>
              <a:rPr lang="he-IL" sz="1600" dirty="0">
                <a:solidFill>
                  <a:schemeClr val="bg1"/>
                </a:solidFill>
              </a:rPr>
              <a:t> .............................................................................................................................. 238</a:t>
            </a:r>
          </a:p>
          <a:p>
            <a:pPr lvl="1">
              <a:buSzPct val="50000"/>
              <a:buFont typeface="Wingdings" panose="05000000000000000000" pitchFamily="2" charset="2"/>
              <a:buChar char="Ø"/>
            </a:pPr>
            <a:r>
              <a:rPr lang="en-US" sz="1600" dirty="0">
                <a:solidFill>
                  <a:schemeClr val="bg1"/>
                </a:solidFill>
                <a:hlinkClick r:id="rId23" action="ppaction://hlinksldjump">
                  <a:extLst>
                    <a:ext uri="{A12FA001-AC4F-418D-AE19-62706E023703}">
                      <ahyp:hlinkClr xmlns:ahyp="http://schemas.microsoft.com/office/drawing/2018/hyperlinkcolor" val="tx"/>
                    </a:ext>
                  </a:extLst>
                </a:hlinkClick>
              </a:rPr>
              <a:t>CardsFeedback.jsx</a:t>
            </a:r>
            <a:r>
              <a:rPr lang="he-IL" sz="1600" dirty="0">
                <a:solidFill>
                  <a:schemeClr val="bg1"/>
                </a:solidFill>
              </a:rPr>
              <a:t> ......................................................................................................................... 244</a:t>
            </a:r>
          </a:p>
          <a:p>
            <a:pPr lvl="1">
              <a:buSzPct val="50000"/>
              <a:buFont typeface="Wingdings" panose="05000000000000000000" pitchFamily="2" charset="2"/>
              <a:buChar char="Ø"/>
            </a:pPr>
            <a:r>
              <a:rPr lang="en-US" sz="1600" dirty="0">
                <a:solidFill>
                  <a:schemeClr val="bg1"/>
                </a:solidFill>
                <a:hlinkClick r:id="rId24" action="ppaction://hlinksldjump">
                  <a:extLst>
                    <a:ext uri="{A12FA001-AC4F-418D-AE19-62706E023703}">
                      <ahyp:hlinkClr xmlns:ahyp="http://schemas.microsoft.com/office/drawing/2018/hyperlinkcolor" val="tx"/>
                    </a:ext>
                  </a:extLst>
                </a:hlinkClick>
              </a:rPr>
              <a:t>useCards</a:t>
            </a:r>
            <a:r>
              <a:rPr lang="he-IL" sz="1600" dirty="0">
                <a:solidFill>
                  <a:schemeClr val="bg1"/>
                </a:solidFill>
              </a:rPr>
              <a:t> ....................................................................................................................................... 253</a:t>
            </a:r>
          </a:p>
          <a:p>
            <a:pPr lvl="1">
              <a:buSzPct val="50000"/>
              <a:buFont typeface="Wingdings" panose="05000000000000000000" pitchFamily="2" charset="2"/>
              <a:buChar char="Ø"/>
            </a:pPr>
            <a:r>
              <a:rPr lang="en-US" sz="1600" dirty="0">
                <a:solidFill>
                  <a:schemeClr val="bg1"/>
                </a:solidFill>
                <a:hlinkClick r:id="rId25" action="ppaction://hlinksldjump">
                  <a:extLst>
                    <a:ext uri="{A12FA001-AC4F-418D-AE19-62706E023703}">
                      <ahyp:hlinkClr xmlns:ahyp="http://schemas.microsoft.com/office/drawing/2018/hyperlinkcolor" val="tx"/>
                    </a:ext>
                  </a:extLst>
                </a:hlinkClick>
              </a:rPr>
              <a:t>axios interceptors</a:t>
            </a:r>
            <a:r>
              <a:rPr lang="he-IL" sz="1600" dirty="0">
                <a:solidFill>
                  <a:schemeClr val="bg1"/>
                </a:solidFill>
              </a:rPr>
              <a:t> .......................................................................................................................... 261</a:t>
            </a:r>
            <a:endParaRPr lang="he-IL" sz="1600" dirty="0">
              <a:solidFill>
                <a:schemeClr val="bg1"/>
              </a:solidFill>
              <a:hlinkClick r:id="rId6" action="ppaction://hlinksldjump">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68812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Component</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algn="ctr"/>
            <a:r>
              <a:rPr lang="he-IL" sz="2800" dirty="0">
                <a:solidFill>
                  <a:schemeClr val="bg1"/>
                </a:solidFill>
              </a:rPr>
              <a:t>יחידת קוד עצמאית ואחת מאבני היסוד של ספריית </a:t>
            </a:r>
            <a:r>
              <a:rPr lang="en-US" sz="2800" dirty="0">
                <a:solidFill>
                  <a:schemeClr val="bg1"/>
                </a:solidFill>
              </a:rPr>
              <a:t>React</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8F6BA23B-E215-4FB4-CD8A-69E005072495}"/>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0BA49DC5-F7FB-5141-FFF4-1EFFABCF16E8}"/>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B43B34EC-3854-DF63-997C-BE107A278C4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6757614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2" y="2006353"/>
            <a:ext cx="4573685"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mapToModel</a:t>
            </a:r>
            <a:endParaRPr lang="en-US" sz="24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43847" y="1999532"/>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טכניקה בה נקבל אובייקט מהשרת ונרצה להשתמש בחלק מהמפתחות שלו לטובת השמת ערכיהם בשדות טופס כמו לדוגמה בטופס לעריכת כרטיס</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דמות מצויר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18077459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9" y="1970842"/>
            <a:ext cx="4814654" cy="692458"/>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mapCardToModel.js</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2663300"/>
            <a:ext cx="4814653" cy="1837679"/>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mapCardToModel</a:t>
            </a:r>
            <a:r>
              <a:rPr lang="he-IL" sz="2000" dirty="0">
                <a:solidFill>
                  <a:schemeClr val="bg1"/>
                </a:solidFill>
              </a:rPr>
              <a:t> שערכו יהיה פונקציה אנונימית שמקבלת </a:t>
            </a:r>
            <a:r>
              <a:rPr lang="en-US" sz="2000" dirty="0">
                <a:solidFill>
                  <a:schemeClr val="bg1"/>
                </a:solidFill>
              </a:rPr>
              <a:t>card</a:t>
            </a:r>
            <a:r>
              <a:rPr lang="he-IL" sz="2000" dirty="0">
                <a:solidFill>
                  <a:schemeClr val="bg1"/>
                </a:solidFill>
              </a:rPr>
              <a:t> מסוג של אובייקט כפרמטר ומחזירה אובייקט שכל המפתחות שלו נמצאים ברמה הראשונה של האובייקט ולא </a:t>
            </a:r>
            <a:r>
              <a:rPr lang="en-US" sz="2000" dirty="0">
                <a:solidFill>
                  <a:schemeClr val="bg1"/>
                </a:solidFill>
              </a:rPr>
              <a:t>nested</a:t>
            </a:r>
            <a:r>
              <a:rPr lang="he-IL" sz="2000" dirty="0">
                <a:solidFill>
                  <a:schemeClr val="bg1"/>
                </a:solidFill>
              </a:rPr>
              <a:t> בתוך אובייקטים שבתוך האובייקט</a:t>
            </a:r>
          </a:p>
        </p:txBody>
      </p:sp>
      <p:pic>
        <p:nvPicPr>
          <p:cNvPr id="7" name="תמונה 6">
            <a:extLst>
              <a:ext uri="{FF2B5EF4-FFF2-40B4-BE49-F238E27FC236}">
                <a16:creationId xmlns:a16="http://schemas.microsoft.com/office/drawing/2014/main" id="{7FD63398-9CF7-C822-B7A4-E8B128E1BFB3}"/>
              </a:ext>
            </a:extLst>
          </p:cNvPr>
          <p:cNvPicPr>
            <a:picLocks noChangeAspect="1"/>
          </p:cNvPicPr>
          <p:nvPr/>
        </p:nvPicPr>
        <p:blipFill>
          <a:blip r:embed="rId4"/>
          <a:stretch>
            <a:fillRect/>
          </a:stretch>
        </p:blipFill>
        <p:spPr>
          <a:xfrm>
            <a:off x="997485" y="485364"/>
            <a:ext cx="5382376" cy="5887272"/>
          </a:xfrm>
          <a:prstGeom prst="rect">
            <a:avLst/>
          </a:prstGeom>
        </p:spPr>
      </p:pic>
      <p:cxnSp>
        <p:nvCxnSpPr>
          <p:cNvPr id="11" name="מחבר חץ ישר 10">
            <a:extLst>
              <a:ext uri="{FF2B5EF4-FFF2-40B4-BE49-F238E27FC236}">
                <a16:creationId xmlns:a16="http://schemas.microsoft.com/office/drawing/2014/main" id="{D38A5F25-CC39-8D52-5EB6-EC404D28A2B5}"/>
              </a:ext>
            </a:extLst>
          </p:cNvPr>
          <p:cNvCxnSpPr/>
          <p:nvPr/>
        </p:nvCxnSpPr>
        <p:spPr>
          <a:xfrm flipH="1">
            <a:off x="5015883" y="3429000"/>
            <a:ext cx="2574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93954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2512380"/>
            <a:ext cx="4814654" cy="710214"/>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normalizeCard.js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3222595"/>
            <a:ext cx="4814653" cy="127838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normalizeCard</a:t>
            </a:r>
            <a:r>
              <a:rPr lang="he-IL" sz="2000" dirty="0">
                <a:solidFill>
                  <a:schemeClr val="bg1"/>
                </a:solidFill>
              </a:rPr>
              <a:t> שערכו יהיה פונקציה אנונימית שמקבלת </a:t>
            </a:r>
            <a:r>
              <a:rPr lang="en-US" sz="2000" dirty="0">
                <a:solidFill>
                  <a:schemeClr val="bg1"/>
                </a:solidFill>
              </a:rPr>
              <a:t>card</a:t>
            </a:r>
            <a:r>
              <a:rPr lang="he-IL" sz="2000" dirty="0">
                <a:solidFill>
                  <a:schemeClr val="bg1"/>
                </a:solidFill>
              </a:rPr>
              <a:t> מסוג של אובייקט כפרמטר ומחזירה אובייקט מנורמל כפי שהשרת מצפה לקבל</a:t>
            </a:r>
          </a:p>
        </p:txBody>
      </p:sp>
      <p:pic>
        <p:nvPicPr>
          <p:cNvPr id="6" name="תמונה 5">
            <a:extLst>
              <a:ext uri="{FF2B5EF4-FFF2-40B4-BE49-F238E27FC236}">
                <a16:creationId xmlns:a16="http://schemas.microsoft.com/office/drawing/2014/main" id="{99F64F42-B197-92B5-6D79-239814BFC262}"/>
              </a:ext>
            </a:extLst>
          </p:cNvPr>
          <p:cNvPicPr>
            <a:picLocks noChangeAspect="1"/>
          </p:cNvPicPr>
          <p:nvPr/>
        </p:nvPicPr>
        <p:blipFill>
          <a:blip r:embed="rId4"/>
          <a:stretch>
            <a:fillRect/>
          </a:stretch>
        </p:blipFill>
        <p:spPr>
          <a:xfrm>
            <a:off x="1489759" y="233362"/>
            <a:ext cx="4397827" cy="6391275"/>
          </a:xfrm>
          <a:prstGeom prst="rect">
            <a:avLst/>
          </a:prstGeom>
        </p:spPr>
      </p:pic>
    </p:spTree>
    <p:extLst>
      <p:ext uri="{BB962C8B-B14F-4D97-AF65-F5344CB8AC3E}">
        <p14:creationId xmlns:p14="http://schemas.microsoft.com/office/powerpoint/2010/main" val="200272825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5" y="832281"/>
            <a:ext cx="4814654" cy="710214"/>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CardActionBar.jsx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3" y="1542495"/>
            <a:ext cx="4814653" cy="377301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navigate</a:t>
            </a:r>
            <a:r>
              <a:rPr lang="he-IL" sz="2000" dirty="0">
                <a:solidFill>
                  <a:schemeClr val="bg1"/>
                </a:solidFill>
              </a:rPr>
              <a:t> שיהיה שווה ערך לפונקציה שתחזור מהפעלת מטודת </a:t>
            </a:r>
            <a:r>
              <a:rPr lang="en-US" sz="2000" dirty="0">
                <a:solidFill>
                  <a:schemeClr val="bg1"/>
                </a:solidFill>
              </a:rPr>
              <a:t>useNavigate</a:t>
            </a:r>
            <a:r>
              <a:rPr lang="he-IL" sz="2000" dirty="0">
                <a:solidFill>
                  <a:schemeClr val="bg1"/>
                </a:solidFill>
              </a:rPr>
              <a:t> של </a:t>
            </a:r>
            <a:r>
              <a:rPr lang="en-US" sz="2000" dirty="0">
                <a:solidFill>
                  <a:schemeClr val="bg1"/>
                </a:solidFill>
              </a:rPr>
              <a:t>react-router-dom</a:t>
            </a:r>
            <a:endParaRPr lang="he-IL" sz="2000" dirty="0">
              <a:solidFill>
                <a:schemeClr val="bg1"/>
              </a:solidFill>
            </a:endParaRPr>
          </a:p>
          <a:p>
            <a:r>
              <a:rPr lang="he-IL" sz="2000" dirty="0">
                <a:solidFill>
                  <a:schemeClr val="bg1"/>
                </a:solidFill>
              </a:rPr>
              <a:t>נחלץ את המשתנה </a:t>
            </a:r>
            <a:r>
              <a:rPr lang="en-US" sz="2000" dirty="0">
                <a:solidFill>
                  <a:schemeClr val="bg1"/>
                </a:solidFill>
              </a:rPr>
              <a:t>user</a:t>
            </a:r>
            <a:r>
              <a:rPr lang="he-IL" sz="2000" dirty="0">
                <a:solidFill>
                  <a:schemeClr val="bg1"/>
                </a:solidFill>
              </a:rPr>
              <a:t> מתוך הפעלת מטודת </a:t>
            </a:r>
            <a:r>
              <a:rPr lang="en-US" sz="2000" dirty="0">
                <a:solidFill>
                  <a:schemeClr val="bg1"/>
                </a:solidFill>
              </a:rPr>
              <a:t>useUser</a:t>
            </a:r>
            <a:r>
              <a:rPr lang="he-IL" sz="2000" dirty="0">
                <a:solidFill>
                  <a:schemeClr val="bg1"/>
                </a:solidFill>
              </a:rPr>
              <a:t> שנמצאת במודות של </a:t>
            </a:r>
            <a:r>
              <a:rPr lang="en-US" sz="2000" dirty="0">
                <a:solidFill>
                  <a:schemeClr val="bg1"/>
                </a:solidFill>
              </a:rPr>
              <a:t>UserProvider</a:t>
            </a:r>
          </a:p>
          <a:p>
            <a:r>
              <a:rPr lang="he-IL" sz="2000" dirty="0">
                <a:solidFill>
                  <a:schemeClr val="bg1"/>
                </a:solidFill>
              </a:rPr>
              <a:t>נתנה ואם יש ערך למשתנה </a:t>
            </a:r>
            <a:r>
              <a:rPr lang="en-US" sz="2000" dirty="0">
                <a:solidFill>
                  <a:schemeClr val="bg1"/>
                </a:solidFill>
              </a:rPr>
              <a:t>user</a:t>
            </a:r>
            <a:r>
              <a:rPr lang="he-IL" sz="2000" dirty="0">
                <a:solidFill>
                  <a:schemeClr val="bg1"/>
                </a:solidFill>
              </a:rPr>
              <a:t> ותעודת הזהות של אובייקט המשתמש (</a:t>
            </a:r>
            <a:r>
              <a:rPr lang="en-US" sz="2000" dirty="0">
                <a:solidFill>
                  <a:schemeClr val="bg1"/>
                </a:solidFill>
              </a:rPr>
              <a:t>_id</a:t>
            </a:r>
            <a:r>
              <a:rPr lang="he-IL" sz="2000" dirty="0">
                <a:solidFill>
                  <a:schemeClr val="bg1"/>
                </a:solidFill>
              </a:rPr>
              <a:t>) זהה למשתנה </a:t>
            </a:r>
            <a:r>
              <a:rPr lang="en-US" sz="2000" dirty="0">
                <a:solidFill>
                  <a:schemeClr val="bg1"/>
                </a:solidFill>
              </a:rPr>
              <a:t>cardUserId</a:t>
            </a:r>
            <a:r>
              <a:rPr lang="he-IL" sz="2000" dirty="0">
                <a:solidFill>
                  <a:schemeClr val="bg1"/>
                </a:solidFill>
              </a:rPr>
              <a:t> שהקומפוננט קיבלה כמפתח באובייקט הפרופס, המשתמש יוכל לראות וללחוץ על כפתור עריכת הכרטיס שיוביל אותו לדף עריכת הכרטיס</a:t>
            </a:r>
          </a:p>
        </p:txBody>
      </p:sp>
      <p:pic>
        <p:nvPicPr>
          <p:cNvPr id="7" name="תמונה 6">
            <a:extLst>
              <a:ext uri="{FF2B5EF4-FFF2-40B4-BE49-F238E27FC236}">
                <a16:creationId xmlns:a16="http://schemas.microsoft.com/office/drawing/2014/main" id="{4E9382A4-910D-D2F9-DCA3-7CF879443D87}"/>
              </a:ext>
            </a:extLst>
          </p:cNvPr>
          <p:cNvPicPr>
            <a:picLocks noChangeAspect="1"/>
          </p:cNvPicPr>
          <p:nvPr/>
        </p:nvPicPr>
        <p:blipFill rotWithShape="1">
          <a:blip r:embed="rId4"/>
          <a:srcRect l="1505"/>
          <a:stretch/>
        </p:blipFill>
        <p:spPr>
          <a:xfrm>
            <a:off x="356964" y="1651245"/>
            <a:ext cx="6637963" cy="1592327"/>
          </a:xfrm>
          <a:prstGeom prst="rect">
            <a:avLst/>
          </a:prstGeom>
        </p:spPr>
      </p:pic>
      <p:pic>
        <p:nvPicPr>
          <p:cNvPr id="9" name="תמונה 8">
            <a:extLst>
              <a:ext uri="{FF2B5EF4-FFF2-40B4-BE49-F238E27FC236}">
                <a16:creationId xmlns:a16="http://schemas.microsoft.com/office/drawing/2014/main" id="{403925EC-3C34-5CE0-A695-1DABF4806E60}"/>
              </a:ext>
            </a:extLst>
          </p:cNvPr>
          <p:cNvPicPr>
            <a:picLocks noChangeAspect="1"/>
          </p:cNvPicPr>
          <p:nvPr/>
        </p:nvPicPr>
        <p:blipFill>
          <a:blip r:embed="rId5"/>
          <a:stretch>
            <a:fillRect/>
          </a:stretch>
        </p:blipFill>
        <p:spPr>
          <a:xfrm>
            <a:off x="356964" y="3561231"/>
            <a:ext cx="6637963" cy="1613032"/>
          </a:xfrm>
          <a:prstGeom prst="rect">
            <a:avLst/>
          </a:prstGeom>
        </p:spPr>
      </p:pic>
      <p:cxnSp>
        <p:nvCxnSpPr>
          <p:cNvPr id="11" name="מחבר: מרפקי 10">
            <a:extLst>
              <a:ext uri="{FF2B5EF4-FFF2-40B4-BE49-F238E27FC236}">
                <a16:creationId xmlns:a16="http://schemas.microsoft.com/office/drawing/2014/main" id="{EA302B73-94D1-54B3-9E6B-74CB0A8586AE}"/>
              </a:ext>
            </a:extLst>
          </p:cNvPr>
          <p:cNvCxnSpPr/>
          <p:nvPr/>
        </p:nvCxnSpPr>
        <p:spPr>
          <a:xfrm rot="10800000" flipV="1">
            <a:off x="4234649" y="1757778"/>
            <a:ext cx="3435658" cy="1198485"/>
          </a:xfrm>
          <a:prstGeom prst="bentConnector3">
            <a:avLst>
              <a:gd name="adj1" fmla="val 166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166203B8-6C41-97A6-C0B7-23F2EA8F17BD}"/>
              </a:ext>
            </a:extLst>
          </p:cNvPr>
          <p:cNvCxnSpPr/>
          <p:nvPr/>
        </p:nvCxnSpPr>
        <p:spPr>
          <a:xfrm rot="10800000" flipV="1">
            <a:off x="3941685" y="2606880"/>
            <a:ext cx="4125156" cy="478109"/>
          </a:xfrm>
          <a:prstGeom prst="bentConnector3">
            <a:avLst>
              <a:gd name="adj1" fmla="val 200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94A1CEE2-DBAA-3DFD-C6CF-D8B8173300F8}"/>
              </a:ext>
            </a:extLst>
          </p:cNvPr>
          <p:cNvCxnSpPr/>
          <p:nvPr/>
        </p:nvCxnSpPr>
        <p:spPr>
          <a:xfrm flipH="1">
            <a:off x="4870207" y="3667695"/>
            <a:ext cx="2924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77B1B0BC-F03A-B617-0B0D-8B1BD88DC44C}"/>
              </a:ext>
            </a:extLst>
          </p:cNvPr>
          <p:cNvCxnSpPr/>
          <p:nvPr/>
        </p:nvCxnSpPr>
        <p:spPr>
          <a:xfrm rot="10800000">
            <a:off x="6994928" y="4252405"/>
            <a:ext cx="1651923" cy="763479"/>
          </a:xfrm>
          <a:prstGeom prst="bentConnector3">
            <a:avLst>
              <a:gd name="adj1" fmla="val 8600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593992"/>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2306836"/>
            <a:ext cx="4814654" cy="915758"/>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Router.jsx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3222595"/>
            <a:ext cx="4814653" cy="91575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קומפוננט </a:t>
            </a:r>
            <a:r>
              <a:rPr lang="en-US" sz="2000" dirty="0">
                <a:solidFill>
                  <a:schemeClr val="bg1"/>
                </a:solidFill>
              </a:rPr>
              <a:t>Route</a:t>
            </a:r>
            <a:r>
              <a:rPr lang="he-IL" sz="2000" dirty="0">
                <a:solidFill>
                  <a:schemeClr val="bg1"/>
                </a:solidFill>
              </a:rPr>
              <a:t> של </a:t>
            </a:r>
            <a:r>
              <a:rPr lang="en-US" sz="2000" dirty="0">
                <a:solidFill>
                  <a:schemeClr val="bg1"/>
                </a:solidFill>
              </a:rPr>
              <a:t>react-router-dom</a:t>
            </a:r>
            <a:r>
              <a:rPr lang="he-IL" sz="2000" dirty="0">
                <a:solidFill>
                  <a:schemeClr val="bg1"/>
                </a:solidFill>
              </a:rPr>
              <a:t> כך שבנתיב של </a:t>
            </a:r>
            <a:r>
              <a:rPr lang="en-US" sz="2000" dirty="0">
                <a:solidFill>
                  <a:schemeClr val="bg1"/>
                </a:solidFill>
              </a:rPr>
              <a:t>ROUTES.EDIT_CARD</a:t>
            </a:r>
            <a:r>
              <a:rPr lang="he-IL" sz="2000" dirty="0">
                <a:solidFill>
                  <a:schemeClr val="bg1"/>
                </a:solidFill>
              </a:rPr>
              <a:t> תוצג לנו הקומפוננט </a:t>
            </a:r>
            <a:r>
              <a:rPr lang="en-US" sz="2000" dirty="0">
                <a:solidFill>
                  <a:schemeClr val="bg1"/>
                </a:solidFill>
              </a:rPr>
              <a:t>EditCardPage</a:t>
            </a:r>
            <a:endParaRPr lang="he-IL" sz="2000" dirty="0">
              <a:solidFill>
                <a:schemeClr val="bg1"/>
              </a:solidFill>
            </a:endParaRPr>
          </a:p>
        </p:txBody>
      </p:sp>
      <p:pic>
        <p:nvPicPr>
          <p:cNvPr id="7" name="תמונה 6">
            <a:extLst>
              <a:ext uri="{FF2B5EF4-FFF2-40B4-BE49-F238E27FC236}">
                <a16:creationId xmlns:a16="http://schemas.microsoft.com/office/drawing/2014/main" id="{B5C601FC-0C2D-DBBC-AEC6-A3E9573E5711}"/>
              </a:ext>
            </a:extLst>
          </p:cNvPr>
          <p:cNvPicPr>
            <a:picLocks noChangeAspect="1"/>
          </p:cNvPicPr>
          <p:nvPr/>
        </p:nvPicPr>
        <p:blipFill>
          <a:blip r:embed="rId4"/>
          <a:stretch>
            <a:fillRect/>
          </a:stretch>
        </p:blipFill>
        <p:spPr>
          <a:xfrm>
            <a:off x="408242" y="2306836"/>
            <a:ext cx="6549356" cy="2244328"/>
          </a:xfrm>
          <a:prstGeom prst="rect">
            <a:avLst/>
          </a:prstGeom>
        </p:spPr>
      </p:pic>
      <p:cxnSp>
        <p:nvCxnSpPr>
          <p:cNvPr id="9" name="מחבר: מרפקי 8">
            <a:extLst>
              <a:ext uri="{FF2B5EF4-FFF2-40B4-BE49-F238E27FC236}">
                <a16:creationId xmlns:a16="http://schemas.microsoft.com/office/drawing/2014/main" id="{BFA2593B-1FF2-ED44-2770-360CDD6A7372}"/>
              </a:ext>
            </a:extLst>
          </p:cNvPr>
          <p:cNvCxnSpPr>
            <a:cxnSpLocks/>
            <a:stCxn id="3" idx="2"/>
          </p:cNvCxnSpPr>
          <p:nvPr/>
        </p:nvCxnSpPr>
        <p:spPr>
          <a:xfrm rot="5400000">
            <a:off x="8164438" y="2809724"/>
            <a:ext cx="291604" cy="29488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24579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5" y="878641"/>
            <a:ext cx="4814654" cy="915758"/>
          </a:xfrm>
        </p:spPr>
        <p:txBody>
          <a:bodyPr>
            <a:noAutofit/>
          </a:bodyPr>
          <a:lstStyle/>
          <a:p>
            <a:pPr algn="ctr"/>
            <a:r>
              <a:rPr lang="en-US" sz="4800" u="sng" dirty="0">
                <a:solidFill>
                  <a:schemeClr val="bg1"/>
                </a:solidFill>
                <a:latin typeface="Arial Black" panose="020B0A04020102020204" pitchFamily="34" charset="0"/>
                <a:cs typeface="Aharoni" panose="02010803020104030203" pitchFamily="2" charset="-79"/>
              </a:rPr>
              <a:t>useCards.js</a:t>
            </a:r>
            <a:endParaRPr lang="he-IL" sz="4800" u="sng" dirty="0">
              <a:latin typeface="Arial Black" panose="020B0A04020102020204" pitchFamily="34" charset="0"/>
              <a:cs typeface="Aharoni" panose="02010803020104030203" pitchFamily="2" charset="-79"/>
            </a:endParaRPr>
          </a:p>
        </p:txBody>
      </p:sp>
      <p:pic>
        <p:nvPicPr>
          <p:cNvPr id="6" name="תמונה 5">
            <a:extLst>
              <a:ext uri="{FF2B5EF4-FFF2-40B4-BE49-F238E27FC236}">
                <a16:creationId xmlns:a16="http://schemas.microsoft.com/office/drawing/2014/main" id="{0CCC1449-BB3D-6867-02D1-611300F898E9}"/>
              </a:ext>
            </a:extLst>
          </p:cNvPr>
          <p:cNvPicPr>
            <a:picLocks noChangeAspect="1"/>
          </p:cNvPicPr>
          <p:nvPr/>
        </p:nvPicPr>
        <p:blipFill>
          <a:blip r:embed="rId4"/>
          <a:stretch>
            <a:fillRect/>
          </a:stretch>
        </p:blipFill>
        <p:spPr>
          <a:xfrm>
            <a:off x="876306" y="2070423"/>
            <a:ext cx="5630061" cy="2876951"/>
          </a:xfrm>
          <a:prstGeom prst="rect">
            <a:avLst/>
          </a:prstGeom>
        </p:spPr>
      </p:pic>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1758462"/>
            <a:ext cx="4814653" cy="366639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פונקציה חדשה בשם </a:t>
            </a:r>
            <a:r>
              <a:rPr lang="en-US" sz="2000" dirty="0">
                <a:solidFill>
                  <a:schemeClr val="bg1"/>
                </a:solidFill>
              </a:rPr>
              <a:t>handleGetCard</a:t>
            </a:r>
            <a:endParaRPr lang="he-IL" sz="2000" dirty="0">
              <a:solidFill>
                <a:schemeClr val="bg1"/>
              </a:solidFill>
            </a:endParaRPr>
          </a:p>
          <a:p>
            <a:pPr lvl="1"/>
            <a:r>
              <a:rPr lang="he-IL" sz="1600" dirty="0">
                <a:solidFill>
                  <a:schemeClr val="bg1"/>
                </a:solidFill>
              </a:rPr>
              <a:t>הפונקציה האסינכרונית תקבל כפרמטרים </a:t>
            </a:r>
            <a:r>
              <a:rPr lang="en-US" sz="1600" dirty="0">
                <a:solidFill>
                  <a:schemeClr val="bg1"/>
                </a:solidFill>
              </a:rPr>
              <a:t>cardId</a:t>
            </a:r>
            <a:r>
              <a:rPr lang="he-IL" sz="1600" dirty="0">
                <a:solidFill>
                  <a:schemeClr val="bg1"/>
                </a:solidFill>
              </a:rPr>
              <a:t> מסוג של מחרוזת תווים</a:t>
            </a:r>
          </a:p>
          <a:p>
            <a:pPr lvl="1"/>
            <a:r>
              <a:rPr lang="he-IL" sz="1600" dirty="0">
                <a:solidFill>
                  <a:schemeClr val="bg1"/>
                </a:solidFill>
              </a:rPr>
              <a:t>היא תפעיל את מטודת </a:t>
            </a:r>
            <a:r>
              <a:rPr lang="en-US" sz="1600" dirty="0" err="1">
                <a:solidFill>
                  <a:schemeClr val="bg1"/>
                </a:solidFill>
              </a:rPr>
              <a:t>setLoading</a:t>
            </a:r>
            <a:r>
              <a:rPr lang="he-IL" sz="1600" dirty="0">
                <a:solidFill>
                  <a:schemeClr val="bg1"/>
                </a:solidFill>
              </a:rPr>
              <a:t> עם הארגומנט </a:t>
            </a:r>
            <a:r>
              <a:rPr lang="en-US" sz="1600" dirty="0">
                <a:solidFill>
                  <a:schemeClr val="bg1"/>
                </a:solidFill>
              </a:rPr>
              <a:t>true</a:t>
            </a:r>
            <a:r>
              <a:rPr lang="he-IL" sz="1600" dirty="0">
                <a:solidFill>
                  <a:schemeClr val="bg1"/>
                </a:solidFill>
              </a:rPr>
              <a:t> </a:t>
            </a:r>
          </a:p>
          <a:p>
            <a:pPr lvl="1"/>
            <a:r>
              <a:rPr lang="he-IL" sz="1600" dirty="0">
                <a:solidFill>
                  <a:schemeClr val="bg1"/>
                </a:solidFill>
              </a:rPr>
              <a:t>ניצור משתנה בשם </a:t>
            </a:r>
            <a:r>
              <a:rPr lang="en-US" sz="1600" dirty="0">
                <a:solidFill>
                  <a:schemeClr val="bg1"/>
                </a:solidFill>
              </a:rPr>
              <a:t>card</a:t>
            </a:r>
            <a:r>
              <a:rPr lang="he-IL" sz="1600" dirty="0">
                <a:solidFill>
                  <a:schemeClr val="bg1"/>
                </a:solidFill>
              </a:rPr>
              <a:t> שערכו יהיה האובייקט שיחזור מהפעלת המטודה האסינכרונית </a:t>
            </a:r>
            <a:r>
              <a:rPr lang="en-US" sz="1600" dirty="0" err="1">
                <a:solidFill>
                  <a:schemeClr val="bg1"/>
                </a:solidFill>
              </a:rPr>
              <a:t>getCard</a:t>
            </a:r>
            <a:r>
              <a:rPr lang="he-IL" sz="1600" dirty="0">
                <a:solidFill>
                  <a:schemeClr val="bg1"/>
                </a:solidFill>
              </a:rPr>
              <a:t> מתוך </a:t>
            </a:r>
            <a:r>
              <a:rPr lang="en-US" sz="1600" dirty="0">
                <a:solidFill>
                  <a:schemeClr val="bg1"/>
                </a:solidFill>
              </a:rPr>
              <a:t>cardApiService</a:t>
            </a:r>
            <a:r>
              <a:rPr lang="he-IL" sz="1600" dirty="0">
                <a:solidFill>
                  <a:schemeClr val="bg1"/>
                </a:solidFill>
              </a:rPr>
              <a:t> עם הארגומנטים </a:t>
            </a:r>
            <a:r>
              <a:rPr lang="en-US" sz="1600" dirty="0">
                <a:solidFill>
                  <a:schemeClr val="bg1"/>
                </a:solidFill>
              </a:rPr>
              <a:t>cardId</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requestStatus</a:t>
            </a:r>
            <a:r>
              <a:rPr lang="he-IL" sz="1600" dirty="0">
                <a:solidFill>
                  <a:schemeClr val="bg1"/>
                </a:solidFill>
              </a:rPr>
              <a:t> עם האובייקט שחזר לנו ממאגר המידע</a:t>
            </a:r>
          </a:p>
          <a:p>
            <a:pPr lvl="1"/>
            <a:r>
              <a:rPr lang="he-IL" sz="1600" dirty="0">
                <a:solidFill>
                  <a:schemeClr val="bg1"/>
                </a:solidFill>
              </a:rPr>
              <a:t>נחזיר מהמטודה את </a:t>
            </a:r>
            <a:r>
              <a:rPr lang="en-US" sz="1600" dirty="0">
                <a:solidFill>
                  <a:schemeClr val="bg1"/>
                </a:solidFill>
              </a:rPr>
              <a:t>card</a:t>
            </a:r>
            <a:endParaRPr lang="he-IL" sz="1600" dirty="0">
              <a:solidFill>
                <a:schemeClr val="bg1"/>
              </a:solidFill>
            </a:endParaRPr>
          </a:p>
          <a:p>
            <a:pPr lvl="1"/>
            <a:r>
              <a:rPr lang="he-IL" sz="1600" dirty="0">
                <a:solidFill>
                  <a:schemeClr val="bg1"/>
                </a:solidFill>
              </a:rPr>
              <a:t>אם תהיה שגיאה נתפוס אותה באמצעות מנגנון </a:t>
            </a:r>
            <a:r>
              <a:rPr lang="en-US" sz="1600" dirty="0">
                <a:solidFill>
                  <a:schemeClr val="bg1"/>
                </a:solidFill>
              </a:rPr>
              <a:t>try &amp; catch</a:t>
            </a:r>
            <a:r>
              <a:rPr lang="he-IL" sz="1600" dirty="0">
                <a:solidFill>
                  <a:schemeClr val="bg1"/>
                </a:solidFill>
              </a:rPr>
              <a:t> ונפעיל את מטודת </a:t>
            </a:r>
            <a:r>
              <a:rPr lang="en-US" sz="1600" dirty="0">
                <a:solidFill>
                  <a:schemeClr val="bg1"/>
                </a:solidFill>
              </a:rPr>
              <a:t>requestStatus</a:t>
            </a:r>
            <a:r>
              <a:rPr lang="he-IL" sz="1600" dirty="0">
                <a:solidFill>
                  <a:schemeClr val="bg1"/>
                </a:solidFill>
              </a:rPr>
              <a:t> עם השגיאה</a:t>
            </a:r>
          </a:p>
          <a:p>
            <a:pPr lvl="1"/>
            <a:endParaRPr lang="he-IL" sz="1600" dirty="0">
              <a:solidFill>
                <a:schemeClr val="bg1"/>
              </a:solidFill>
            </a:endParaRPr>
          </a:p>
        </p:txBody>
      </p:sp>
      <p:cxnSp>
        <p:nvCxnSpPr>
          <p:cNvPr id="12" name="מחבר: מרפקי 11">
            <a:extLst>
              <a:ext uri="{FF2B5EF4-FFF2-40B4-BE49-F238E27FC236}">
                <a16:creationId xmlns:a16="http://schemas.microsoft.com/office/drawing/2014/main" id="{2572E3F4-8C98-8CE9-22CD-45DA52E2ED5A}"/>
              </a:ext>
            </a:extLst>
          </p:cNvPr>
          <p:cNvCxnSpPr>
            <a:cxnSpLocks/>
          </p:cNvCxnSpPr>
          <p:nvPr/>
        </p:nvCxnSpPr>
        <p:spPr>
          <a:xfrm rot="10800000" flipV="1">
            <a:off x="5690589" y="2280879"/>
            <a:ext cx="1837679" cy="371318"/>
          </a:xfrm>
          <a:prstGeom prst="bentConnector3">
            <a:avLst>
              <a:gd name="adj1" fmla="val 997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C39A72C-D874-7C9D-AFE7-5CBF73D4D109}"/>
              </a:ext>
            </a:extLst>
          </p:cNvPr>
          <p:cNvCxnSpPr>
            <a:cxnSpLocks/>
          </p:cNvCxnSpPr>
          <p:nvPr/>
        </p:nvCxnSpPr>
        <p:spPr>
          <a:xfrm rot="10800000" flipV="1">
            <a:off x="3746379" y="2723077"/>
            <a:ext cx="3781887" cy="570537"/>
          </a:xfrm>
          <a:prstGeom prst="bentConnector3">
            <a:avLst>
              <a:gd name="adj1" fmla="val 88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4EAA19FD-97AD-5089-62F9-3C41E1EC5C0A}"/>
              </a:ext>
            </a:extLst>
          </p:cNvPr>
          <p:cNvCxnSpPr>
            <a:cxnSpLocks/>
            <a:stCxn id="3" idx="2"/>
          </p:cNvCxnSpPr>
          <p:nvPr/>
        </p:nvCxnSpPr>
        <p:spPr>
          <a:xfrm rot="5400000" flipH="1">
            <a:off x="5907851" y="1548032"/>
            <a:ext cx="923187" cy="6830458"/>
          </a:xfrm>
          <a:prstGeom prst="bentConnector4">
            <a:avLst>
              <a:gd name="adj1" fmla="val -24762"/>
              <a:gd name="adj2" fmla="val 676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DAE43B18-6B7A-7AA0-2600-6DC5B29C99F4}"/>
              </a:ext>
            </a:extLst>
          </p:cNvPr>
          <p:cNvCxnSpPr/>
          <p:nvPr/>
        </p:nvCxnSpPr>
        <p:spPr>
          <a:xfrm flipH="1">
            <a:off x="5328138" y="3508898"/>
            <a:ext cx="2200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2B9EC6BE-584D-3AB2-89D1-91AC8AAD17BA}"/>
              </a:ext>
            </a:extLst>
          </p:cNvPr>
          <p:cNvCxnSpPr/>
          <p:nvPr/>
        </p:nvCxnSpPr>
        <p:spPr>
          <a:xfrm rot="10800000">
            <a:off x="5637322" y="3736732"/>
            <a:ext cx="2091116" cy="254977"/>
          </a:xfrm>
          <a:prstGeom prst="bentConnector3">
            <a:avLst>
              <a:gd name="adj1" fmla="val 25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C7707D2C-4897-F576-858F-B55875788632}"/>
              </a:ext>
            </a:extLst>
          </p:cNvPr>
          <p:cNvCxnSpPr/>
          <p:nvPr/>
        </p:nvCxnSpPr>
        <p:spPr>
          <a:xfrm rot="10800000">
            <a:off x="3229994" y="3991710"/>
            <a:ext cx="6146446" cy="465991"/>
          </a:xfrm>
          <a:prstGeom prst="bentConnector3">
            <a:avLst>
              <a:gd name="adj1" fmla="val 3898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37277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586607"/>
            <a:ext cx="4814654" cy="915758"/>
          </a:xfrm>
        </p:spPr>
        <p:txBody>
          <a:bodyPr>
            <a:noAutofit/>
          </a:bodyPr>
          <a:lstStyle/>
          <a:p>
            <a:pPr algn="ctr"/>
            <a:r>
              <a:rPr lang="en-US" sz="4800" u="sng" dirty="0">
                <a:solidFill>
                  <a:schemeClr val="bg1"/>
                </a:solidFill>
                <a:latin typeface="Arial Black" panose="020B0A04020102020204" pitchFamily="34" charset="0"/>
                <a:cs typeface="Aharoni" panose="02010803020104030203" pitchFamily="2" charset="-79"/>
              </a:rPr>
              <a:t>useCards.js</a:t>
            </a:r>
            <a:endParaRPr lang="he-IL" sz="4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1502365"/>
            <a:ext cx="4814653" cy="4889558"/>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פונקציה חדשה בשם </a:t>
            </a:r>
            <a:r>
              <a:rPr lang="en-US" sz="2000" dirty="0">
                <a:solidFill>
                  <a:schemeClr val="bg1"/>
                </a:solidFill>
              </a:rPr>
              <a:t>handleUpdateCard</a:t>
            </a:r>
            <a:endParaRPr lang="he-IL" sz="2000" dirty="0">
              <a:solidFill>
                <a:schemeClr val="bg1"/>
              </a:solidFill>
            </a:endParaRPr>
          </a:p>
          <a:p>
            <a:pPr lvl="1"/>
            <a:r>
              <a:rPr lang="he-IL" sz="1600" dirty="0">
                <a:solidFill>
                  <a:schemeClr val="bg1"/>
                </a:solidFill>
              </a:rPr>
              <a:t>הפונקציה האסינכרונית תקבל כפרמטרים </a:t>
            </a:r>
            <a:r>
              <a:rPr lang="en-US" sz="1600" dirty="0">
                <a:solidFill>
                  <a:schemeClr val="bg1"/>
                </a:solidFill>
              </a:rPr>
              <a:t>cardId</a:t>
            </a:r>
            <a:r>
              <a:rPr lang="he-IL" sz="1600" dirty="0">
                <a:solidFill>
                  <a:schemeClr val="bg1"/>
                </a:solidFill>
              </a:rPr>
              <a:t> מסוג של מחרוזת תווים ו – </a:t>
            </a:r>
            <a:r>
              <a:rPr lang="en-US" sz="1600" dirty="0" err="1">
                <a:solidFill>
                  <a:schemeClr val="bg1"/>
                </a:solidFill>
              </a:rPr>
              <a:t>cardFromClient</a:t>
            </a:r>
            <a:r>
              <a:rPr lang="he-IL" sz="1600" dirty="0">
                <a:solidFill>
                  <a:schemeClr val="bg1"/>
                </a:solidFill>
              </a:rPr>
              <a:t> מסוג של אובייקט</a:t>
            </a:r>
          </a:p>
          <a:p>
            <a:pPr lvl="1"/>
            <a:r>
              <a:rPr lang="he-IL" sz="1600" dirty="0">
                <a:solidFill>
                  <a:schemeClr val="bg1"/>
                </a:solidFill>
              </a:rPr>
              <a:t>היא תפעיל את מטודת </a:t>
            </a:r>
            <a:r>
              <a:rPr lang="en-US" sz="1600" dirty="0" err="1">
                <a:solidFill>
                  <a:schemeClr val="bg1"/>
                </a:solidFill>
              </a:rPr>
              <a:t>setLoading</a:t>
            </a:r>
            <a:r>
              <a:rPr lang="he-IL" sz="1600" dirty="0">
                <a:solidFill>
                  <a:schemeClr val="bg1"/>
                </a:solidFill>
              </a:rPr>
              <a:t> עם הארגומנט </a:t>
            </a:r>
            <a:r>
              <a:rPr lang="en-US" sz="1600" dirty="0">
                <a:solidFill>
                  <a:schemeClr val="bg1"/>
                </a:solidFill>
              </a:rPr>
              <a:t>true</a:t>
            </a:r>
            <a:r>
              <a:rPr lang="he-IL" sz="1600" dirty="0">
                <a:solidFill>
                  <a:schemeClr val="bg1"/>
                </a:solidFill>
              </a:rPr>
              <a:t> </a:t>
            </a:r>
          </a:p>
          <a:p>
            <a:pPr lvl="1"/>
            <a:r>
              <a:rPr lang="he-IL" sz="1600" dirty="0">
                <a:solidFill>
                  <a:schemeClr val="bg1"/>
                </a:solidFill>
              </a:rPr>
              <a:t>ניצור משתנה בשם </a:t>
            </a:r>
            <a:r>
              <a:rPr lang="en-US" sz="1600" dirty="0">
                <a:solidFill>
                  <a:schemeClr val="bg1"/>
                </a:solidFill>
              </a:rPr>
              <a:t>card</a:t>
            </a:r>
            <a:r>
              <a:rPr lang="he-IL" sz="1600" dirty="0">
                <a:solidFill>
                  <a:schemeClr val="bg1"/>
                </a:solidFill>
              </a:rPr>
              <a:t> שערכו יהיה האובייקט שיחזור מהפעלת המטודה האסינכרונית </a:t>
            </a:r>
            <a:r>
              <a:rPr lang="en-US" sz="1600" dirty="0" err="1">
                <a:solidFill>
                  <a:schemeClr val="bg1"/>
                </a:solidFill>
              </a:rPr>
              <a:t>editCard</a:t>
            </a:r>
            <a:r>
              <a:rPr lang="he-IL" sz="1600" dirty="0">
                <a:solidFill>
                  <a:schemeClr val="bg1"/>
                </a:solidFill>
              </a:rPr>
              <a:t> מתוך </a:t>
            </a:r>
            <a:r>
              <a:rPr lang="en-US" sz="1600" dirty="0">
                <a:solidFill>
                  <a:schemeClr val="bg1"/>
                </a:solidFill>
              </a:rPr>
              <a:t>cardApiService</a:t>
            </a:r>
            <a:r>
              <a:rPr lang="he-IL" sz="1600" dirty="0">
                <a:solidFill>
                  <a:schemeClr val="bg1"/>
                </a:solidFill>
              </a:rPr>
              <a:t> עם הארגומנטים </a:t>
            </a:r>
            <a:r>
              <a:rPr lang="en-US" sz="1600" dirty="0">
                <a:solidFill>
                  <a:schemeClr val="bg1"/>
                </a:solidFill>
              </a:rPr>
              <a:t>cardId, </a:t>
            </a:r>
            <a:r>
              <a:rPr lang="en-US" sz="1600" dirty="0" err="1">
                <a:solidFill>
                  <a:schemeClr val="bg1"/>
                </a:solidFill>
              </a:rPr>
              <a:t>cardFromClient</a:t>
            </a:r>
            <a:endParaRPr lang="he-IL" sz="1600" dirty="0">
              <a:solidFill>
                <a:schemeClr val="bg1"/>
              </a:solidFill>
            </a:endParaRPr>
          </a:p>
          <a:p>
            <a:pPr lvl="1"/>
            <a:r>
              <a:rPr lang="he-IL" sz="1600" dirty="0">
                <a:solidFill>
                  <a:schemeClr val="bg1"/>
                </a:solidFill>
              </a:rPr>
              <a:t>נפעיל את מטודת </a:t>
            </a:r>
            <a:r>
              <a:rPr lang="en-US" sz="1600" dirty="0">
                <a:solidFill>
                  <a:schemeClr val="bg1"/>
                </a:solidFill>
              </a:rPr>
              <a:t>requestStatus</a:t>
            </a:r>
            <a:r>
              <a:rPr lang="he-IL" sz="1600" dirty="0">
                <a:solidFill>
                  <a:schemeClr val="bg1"/>
                </a:solidFill>
              </a:rPr>
              <a:t> עם האובייקט שחזר לנו ממאגר המידע</a:t>
            </a:r>
          </a:p>
          <a:p>
            <a:pPr lvl="1"/>
            <a:r>
              <a:rPr lang="he-IL" sz="1600" dirty="0">
                <a:solidFill>
                  <a:schemeClr val="bg1"/>
                </a:solidFill>
              </a:rPr>
              <a:t>נפעיל את מטודת </a:t>
            </a:r>
            <a:r>
              <a:rPr lang="en-US" sz="1600" dirty="0">
                <a:solidFill>
                  <a:schemeClr val="bg1"/>
                </a:solidFill>
              </a:rPr>
              <a:t>snack</a:t>
            </a:r>
            <a:r>
              <a:rPr lang="he-IL" sz="1600" dirty="0">
                <a:solidFill>
                  <a:schemeClr val="bg1"/>
                </a:solidFill>
              </a:rPr>
              <a:t> על מנת לעדכן את הגולש בהצלחת פעולת העדכון</a:t>
            </a:r>
          </a:p>
          <a:p>
            <a:pPr lvl="1"/>
            <a:r>
              <a:rPr lang="he-IL" sz="1600" dirty="0">
                <a:solidFill>
                  <a:schemeClr val="bg1"/>
                </a:solidFill>
              </a:rPr>
              <a:t>ננתב את הגולש לדף הכרטיסים שלו</a:t>
            </a:r>
          </a:p>
          <a:p>
            <a:pPr lvl="1"/>
            <a:r>
              <a:rPr lang="he-IL" sz="1600" dirty="0">
                <a:solidFill>
                  <a:schemeClr val="bg1"/>
                </a:solidFill>
              </a:rPr>
              <a:t>אם תהיה שגיאה נתפוס אותה באמצעות מנגנון </a:t>
            </a:r>
            <a:r>
              <a:rPr lang="en-US" sz="1600" dirty="0">
                <a:solidFill>
                  <a:schemeClr val="bg1"/>
                </a:solidFill>
              </a:rPr>
              <a:t>try &amp; catch</a:t>
            </a:r>
            <a:r>
              <a:rPr lang="he-IL" sz="1600" dirty="0">
                <a:solidFill>
                  <a:schemeClr val="bg1"/>
                </a:solidFill>
              </a:rPr>
              <a:t> ונפעיל את מטודת </a:t>
            </a:r>
            <a:r>
              <a:rPr lang="en-US" sz="1600" dirty="0">
                <a:solidFill>
                  <a:schemeClr val="bg1"/>
                </a:solidFill>
              </a:rPr>
              <a:t>requestStatus</a:t>
            </a:r>
            <a:r>
              <a:rPr lang="he-IL" sz="1600" dirty="0">
                <a:solidFill>
                  <a:schemeClr val="bg1"/>
                </a:solidFill>
              </a:rPr>
              <a:t> עם השגיאה</a:t>
            </a:r>
          </a:p>
          <a:p>
            <a:pPr lvl="1"/>
            <a:endParaRPr lang="he-IL" sz="1600" dirty="0">
              <a:solidFill>
                <a:schemeClr val="bg1"/>
              </a:solidFill>
            </a:endParaRPr>
          </a:p>
        </p:txBody>
      </p:sp>
      <p:pic>
        <p:nvPicPr>
          <p:cNvPr id="10" name="תמונה 9">
            <a:extLst>
              <a:ext uri="{FF2B5EF4-FFF2-40B4-BE49-F238E27FC236}">
                <a16:creationId xmlns:a16="http://schemas.microsoft.com/office/drawing/2014/main" id="{E8D4A074-E766-5331-E590-5D60CD3D5915}"/>
              </a:ext>
            </a:extLst>
          </p:cNvPr>
          <p:cNvPicPr>
            <a:picLocks noChangeAspect="1"/>
          </p:cNvPicPr>
          <p:nvPr/>
        </p:nvPicPr>
        <p:blipFill>
          <a:blip r:embed="rId4"/>
          <a:stretch>
            <a:fillRect/>
          </a:stretch>
        </p:blipFill>
        <p:spPr>
          <a:xfrm>
            <a:off x="408952" y="1885365"/>
            <a:ext cx="6536145" cy="3219295"/>
          </a:xfrm>
          <a:prstGeom prst="rect">
            <a:avLst/>
          </a:prstGeom>
        </p:spPr>
      </p:pic>
      <p:cxnSp>
        <p:nvCxnSpPr>
          <p:cNvPr id="12" name="מחבר: מרפקי 11">
            <a:extLst>
              <a:ext uri="{FF2B5EF4-FFF2-40B4-BE49-F238E27FC236}">
                <a16:creationId xmlns:a16="http://schemas.microsoft.com/office/drawing/2014/main" id="{2572E3F4-8C98-8CE9-22CD-45DA52E2ED5A}"/>
              </a:ext>
            </a:extLst>
          </p:cNvPr>
          <p:cNvCxnSpPr>
            <a:cxnSpLocks/>
          </p:cNvCxnSpPr>
          <p:nvPr/>
        </p:nvCxnSpPr>
        <p:spPr>
          <a:xfrm rot="10800000" flipV="1">
            <a:off x="4154751" y="2280880"/>
            <a:ext cx="3373515" cy="4534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C39A72C-D874-7C9D-AFE7-5CBF73D4D109}"/>
              </a:ext>
            </a:extLst>
          </p:cNvPr>
          <p:cNvCxnSpPr/>
          <p:nvPr/>
        </p:nvCxnSpPr>
        <p:spPr>
          <a:xfrm rot="10800000" flipV="1">
            <a:off x="2982898" y="2982896"/>
            <a:ext cx="4545367" cy="133165"/>
          </a:xfrm>
          <a:prstGeom prst="bentConnector3">
            <a:avLst>
              <a:gd name="adj1" fmla="val 291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7BD0203A-5B1A-C699-C67F-D2221A5D66CF}"/>
              </a:ext>
            </a:extLst>
          </p:cNvPr>
          <p:cNvCxnSpPr/>
          <p:nvPr/>
        </p:nvCxnSpPr>
        <p:spPr>
          <a:xfrm rot="10800000">
            <a:off x="5761609" y="3293616"/>
            <a:ext cx="1908699" cy="204186"/>
          </a:xfrm>
          <a:prstGeom prst="bentConnector3">
            <a:avLst>
              <a:gd name="adj1" fmla="val 193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C6CD92AA-EE2E-2D59-9DFF-A769D7884EBE}"/>
              </a:ext>
            </a:extLst>
          </p:cNvPr>
          <p:cNvCxnSpPr/>
          <p:nvPr/>
        </p:nvCxnSpPr>
        <p:spPr>
          <a:xfrm rot="10800000">
            <a:off x="4814654" y="3508899"/>
            <a:ext cx="2971642" cy="952131"/>
          </a:xfrm>
          <a:prstGeom prst="bentConnector3">
            <a:avLst>
              <a:gd name="adj1" fmla="val 198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DBD7F62-CB82-C9ED-DBEA-D9C6D84B9CC7}"/>
              </a:ext>
            </a:extLst>
          </p:cNvPr>
          <p:cNvCxnSpPr/>
          <p:nvPr/>
        </p:nvCxnSpPr>
        <p:spPr>
          <a:xfrm rot="10800000">
            <a:off x="6276513" y="3783245"/>
            <a:ext cx="1251752" cy="1124069"/>
          </a:xfrm>
          <a:prstGeom prst="bentConnector3">
            <a:avLst>
              <a:gd name="adj1" fmla="val 1003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D9B8053C-02E4-A3F7-ACC7-C5EFE317D911}"/>
              </a:ext>
            </a:extLst>
          </p:cNvPr>
          <p:cNvCxnSpPr/>
          <p:nvPr/>
        </p:nvCxnSpPr>
        <p:spPr>
          <a:xfrm rot="10800000">
            <a:off x="3746378" y="3890639"/>
            <a:ext cx="4775695" cy="1528656"/>
          </a:xfrm>
          <a:prstGeom prst="bentConnector3">
            <a:avLst>
              <a:gd name="adj1" fmla="val 58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4EAA19FD-97AD-5089-62F9-3C41E1EC5C0A}"/>
              </a:ext>
            </a:extLst>
          </p:cNvPr>
          <p:cNvCxnSpPr>
            <a:stCxn id="3" idx="2"/>
          </p:cNvCxnSpPr>
          <p:nvPr/>
        </p:nvCxnSpPr>
        <p:spPr>
          <a:xfrm rot="5400000" flipH="1">
            <a:off x="5051802" y="1659051"/>
            <a:ext cx="2015898" cy="7449847"/>
          </a:xfrm>
          <a:prstGeom prst="bentConnector4">
            <a:avLst>
              <a:gd name="adj1" fmla="val -11340"/>
              <a:gd name="adj2"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6903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2" y="2006353"/>
            <a:ext cx="4925835"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EditCardPage.jsx</a:t>
            </a:r>
            <a:endParaRPr lang="en-US" sz="18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285385" y="196624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865850" y="1999532"/>
            <a:ext cx="5370101"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דף עריכת כרטיס ביקור לעסק</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עיפרו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07934892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0"/>
            <a:ext cx="4814654" cy="603682"/>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EditCardPage.jsx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603682"/>
            <a:ext cx="4814653" cy="6254318"/>
          </a:xfrm>
          <a:effectLst>
            <a:outerShdw blurRad="50800" dist="38100" dir="2700000" algn="tl" rotWithShape="0">
              <a:prstClr val="black">
                <a:alpha val="40000"/>
              </a:prstClr>
            </a:outerShdw>
          </a:effectLst>
        </p:spPr>
        <p:txBody>
          <a:bodyPr>
            <a:normAutofit fontScale="92500" lnSpcReduction="10000"/>
          </a:bodyPr>
          <a:lstStyle/>
          <a:p>
            <a:r>
              <a:rPr lang="he-IL" sz="1900" dirty="0">
                <a:solidFill>
                  <a:schemeClr val="bg1"/>
                </a:solidFill>
              </a:rPr>
              <a:t>נייבא את כל הקומפוננטות, המשתנים והמטודות הדרושים לנו כדי ליצור את הקומפוננט ואת הלוגיקה שבתוכה</a:t>
            </a:r>
          </a:p>
          <a:p>
            <a:r>
              <a:rPr lang="he-IL" sz="1900" dirty="0">
                <a:solidFill>
                  <a:schemeClr val="bg1"/>
                </a:solidFill>
              </a:rPr>
              <a:t>ניצור את הקומפוננט </a:t>
            </a:r>
            <a:r>
              <a:rPr lang="en-US" sz="1900" dirty="0">
                <a:solidFill>
                  <a:schemeClr val="bg1"/>
                </a:solidFill>
              </a:rPr>
              <a:t>EditCardPage</a:t>
            </a:r>
          </a:p>
          <a:p>
            <a:pPr lvl="1"/>
            <a:r>
              <a:rPr lang="he-IL" sz="1700" dirty="0">
                <a:solidFill>
                  <a:schemeClr val="bg1"/>
                </a:solidFill>
              </a:rPr>
              <a:t>נחלץ את המטודות והמשתנים הדרושים לנו מהפעלת מטודת </a:t>
            </a:r>
            <a:r>
              <a:rPr lang="en-US" sz="1700" dirty="0">
                <a:solidFill>
                  <a:schemeClr val="bg1"/>
                </a:solidFill>
              </a:rPr>
              <a:t>useCards</a:t>
            </a:r>
          </a:p>
          <a:p>
            <a:pPr lvl="1"/>
            <a:r>
              <a:rPr lang="he-IL" sz="1700" dirty="0">
                <a:solidFill>
                  <a:schemeClr val="bg1"/>
                </a:solidFill>
              </a:rPr>
              <a:t>נחלץ את המשתנה </a:t>
            </a:r>
            <a:r>
              <a:rPr lang="en-US" sz="1700" dirty="0">
                <a:solidFill>
                  <a:schemeClr val="bg1"/>
                </a:solidFill>
              </a:rPr>
              <a:t>user</a:t>
            </a:r>
            <a:r>
              <a:rPr lang="he-IL" sz="1700" dirty="0">
                <a:solidFill>
                  <a:schemeClr val="bg1"/>
                </a:solidFill>
              </a:rPr>
              <a:t> מהפעלת מטודת </a:t>
            </a:r>
            <a:r>
              <a:rPr lang="en-US" sz="1700" dirty="0">
                <a:solidFill>
                  <a:schemeClr val="bg1"/>
                </a:solidFill>
              </a:rPr>
              <a:t>useUser</a:t>
            </a:r>
          </a:p>
          <a:p>
            <a:pPr lvl="1"/>
            <a:r>
              <a:rPr lang="he-IL" sz="1700" dirty="0">
                <a:solidFill>
                  <a:schemeClr val="bg1"/>
                </a:solidFill>
              </a:rPr>
              <a:t>נחלץ את המפתח </a:t>
            </a:r>
            <a:r>
              <a:rPr lang="en-US" sz="1700" dirty="0">
                <a:solidFill>
                  <a:schemeClr val="bg1"/>
                </a:solidFill>
              </a:rPr>
              <a:t>id</a:t>
            </a:r>
            <a:r>
              <a:rPr lang="he-IL" sz="1700" dirty="0">
                <a:solidFill>
                  <a:schemeClr val="bg1"/>
                </a:solidFill>
              </a:rPr>
              <a:t> מתוך שורת הכתובות בעזרת מטודת </a:t>
            </a:r>
            <a:r>
              <a:rPr lang="en-US" sz="1700" dirty="0">
                <a:solidFill>
                  <a:schemeClr val="bg1"/>
                </a:solidFill>
              </a:rPr>
              <a:t>useParams</a:t>
            </a:r>
            <a:r>
              <a:rPr lang="he-IL" sz="1700" dirty="0">
                <a:solidFill>
                  <a:schemeClr val="bg1"/>
                </a:solidFill>
              </a:rPr>
              <a:t> של </a:t>
            </a:r>
            <a:r>
              <a:rPr lang="en-US" sz="1700" dirty="0">
                <a:solidFill>
                  <a:schemeClr val="bg1"/>
                </a:solidFill>
              </a:rPr>
              <a:t>react-router-dom</a:t>
            </a:r>
            <a:endParaRPr lang="he-IL" sz="1700" dirty="0">
              <a:solidFill>
                <a:schemeClr val="bg1"/>
              </a:solidFill>
            </a:endParaRPr>
          </a:p>
          <a:p>
            <a:pPr lvl="1"/>
            <a:r>
              <a:rPr lang="he-IL" sz="1700" dirty="0">
                <a:solidFill>
                  <a:schemeClr val="bg1"/>
                </a:solidFill>
              </a:rPr>
              <a:t>ניצור קבוע בשם </a:t>
            </a:r>
            <a:r>
              <a:rPr lang="en-US" sz="1700" dirty="0">
                <a:solidFill>
                  <a:schemeClr val="bg1"/>
                </a:solidFill>
              </a:rPr>
              <a:t>navigate</a:t>
            </a:r>
            <a:r>
              <a:rPr lang="he-IL" sz="1700" dirty="0">
                <a:solidFill>
                  <a:schemeClr val="bg1"/>
                </a:solidFill>
              </a:rPr>
              <a:t> שערכו הפונקציה שתחזור מהפעלת מטודת </a:t>
            </a:r>
            <a:r>
              <a:rPr lang="en-US" sz="1700" dirty="0">
                <a:solidFill>
                  <a:schemeClr val="bg1"/>
                </a:solidFill>
              </a:rPr>
              <a:t>useNavigate</a:t>
            </a:r>
          </a:p>
          <a:p>
            <a:pPr lvl="1"/>
            <a:r>
              <a:rPr lang="he-IL" sz="1700" dirty="0">
                <a:solidFill>
                  <a:schemeClr val="bg1"/>
                </a:solidFill>
              </a:rPr>
              <a:t>נחלץ את המשתנה </a:t>
            </a:r>
            <a:r>
              <a:rPr lang="en-US" sz="1700" dirty="0">
                <a:solidFill>
                  <a:schemeClr val="bg1"/>
                </a:solidFill>
              </a:rPr>
              <a:t>value</a:t>
            </a:r>
            <a:r>
              <a:rPr lang="he-IL" sz="1700" dirty="0">
                <a:solidFill>
                  <a:schemeClr val="bg1"/>
                </a:solidFill>
              </a:rPr>
              <a:t> ואת יתר המשתנים והמטודות מתוך הפעלת מטודת </a:t>
            </a:r>
            <a:r>
              <a:rPr lang="en-US" sz="1700" dirty="0">
                <a:solidFill>
                  <a:schemeClr val="bg1"/>
                </a:solidFill>
              </a:rPr>
              <a:t>useForm</a:t>
            </a:r>
            <a:r>
              <a:rPr lang="he-IL" sz="1700" dirty="0">
                <a:solidFill>
                  <a:schemeClr val="bg1"/>
                </a:solidFill>
              </a:rPr>
              <a:t> אליה נעביר:</a:t>
            </a:r>
          </a:p>
          <a:p>
            <a:pPr lvl="2"/>
            <a:r>
              <a:rPr lang="en-US" sz="1500" dirty="0">
                <a:solidFill>
                  <a:schemeClr val="bg1"/>
                </a:solidFill>
              </a:rPr>
              <a:t>initialCardForm</a:t>
            </a:r>
            <a:r>
              <a:rPr lang="he-IL" sz="1500" dirty="0">
                <a:solidFill>
                  <a:schemeClr val="bg1"/>
                </a:solidFill>
              </a:rPr>
              <a:t> – אובייקט עם כל המפתחות שאנו מתכוונים לשנות באמצעות השדות בטופס</a:t>
            </a:r>
          </a:p>
          <a:p>
            <a:pPr lvl="2"/>
            <a:r>
              <a:rPr lang="en-US" sz="1500" dirty="0">
                <a:solidFill>
                  <a:schemeClr val="bg1"/>
                </a:solidFill>
              </a:rPr>
              <a:t>cardSchema</a:t>
            </a:r>
            <a:r>
              <a:rPr lang="he-IL" sz="1500" dirty="0">
                <a:solidFill>
                  <a:schemeClr val="bg1"/>
                </a:solidFill>
              </a:rPr>
              <a:t> – אובייקט עם ולידציה לכל מפתח שאנו מעוניינים לבדוק באמצעות הכנסת ערכים בשדות הטופס</a:t>
            </a:r>
          </a:p>
          <a:p>
            <a:pPr lvl="2"/>
            <a:r>
              <a:rPr lang="he-IL" sz="1500" dirty="0">
                <a:solidFill>
                  <a:schemeClr val="bg1"/>
                </a:solidFill>
              </a:rPr>
              <a:t>פונקציית </a:t>
            </a:r>
            <a:r>
              <a:rPr lang="en-US" sz="1500" dirty="0">
                <a:solidFill>
                  <a:schemeClr val="bg1"/>
                </a:solidFill>
              </a:rPr>
              <a:t>callback</a:t>
            </a:r>
            <a:r>
              <a:rPr lang="he-IL" sz="1500" dirty="0">
                <a:solidFill>
                  <a:schemeClr val="bg1"/>
                </a:solidFill>
              </a:rPr>
              <a:t> אנונימית שתפעיל את מטודת </a:t>
            </a:r>
            <a:r>
              <a:rPr lang="en-US" sz="1500" dirty="0">
                <a:solidFill>
                  <a:schemeClr val="bg1"/>
                </a:solidFill>
              </a:rPr>
              <a:t>handleUpdateCard</a:t>
            </a:r>
            <a:r>
              <a:rPr lang="he-IL" sz="1500" dirty="0">
                <a:solidFill>
                  <a:schemeClr val="bg1"/>
                </a:solidFill>
              </a:rPr>
              <a:t> מתוך </a:t>
            </a:r>
            <a:r>
              <a:rPr lang="en-US" sz="1500" dirty="0">
                <a:solidFill>
                  <a:schemeClr val="bg1"/>
                </a:solidFill>
              </a:rPr>
              <a:t>useCards</a:t>
            </a:r>
            <a:r>
              <a:rPr lang="he-IL" sz="1500" dirty="0">
                <a:solidFill>
                  <a:schemeClr val="bg1"/>
                </a:solidFill>
              </a:rPr>
              <a:t> שמקבלת כארגומנט ראשון את </a:t>
            </a:r>
            <a:r>
              <a:rPr lang="en-US" sz="1500" dirty="0">
                <a:solidFill>
                  <a:schemeClr val="bg1"/>
                </a:solidFill>
              </a:rPr>
              <a:t>card._id</a:t>
            </a:r>
            <a:r>
              <a:rPr lang="he-IL" sz="1500" dirty="0">
                <a:solidFill>
                  <a:schemeClr val="bg1"/>
                </a:solidFill>
              </a:rPr>
              <a:t> ובארגומנט השני אובייקט שנבצע בו את הפעולות הבאות:</a:t>
            </a:r>
          </a:p>
          <a:p>
            <a:pPr lvl="3"/>
            <a:r>
              <a:rPr lang="he-IL" sz="1300" dirty="0">
                <a:solidFill>
                  <a:schemeClr val="bg1"/>
                </a:solidFill>
              </a:rPr>
              <a:t>נרמול האובייקט של </a:t>
            </a:r>
            <a:r>
              <a:rPr lang="en-US" sz="1300" dirty="0">
                <a:solidFill>
                  <a:schemeClr val="bg1"/>
                </a:solidFill>
              </a:rPr>
              <a:t>data</a:t>
            </a:r>
            <a:r>
              <a:rPr lang="he-IL" sz="1300" dirty="0">
                <a:solidFill>
                  <a:schemeClr val="bg1"/>
                </a:solidFill>
              </a:rPr>
              <a:t> בעזרת מטודת </a:t>
            </a:r>
            <a:r>
              <a:rPr lang="en-US" sz="1300" dirty="0">
                <a:solidFill>
                  <a:schemeClr val="bg1"/>
                </a:solidFill>
              </a:rPr>
              <a:t>normalizeCard</a:t>
            </a:r>
            <a:r>
              <a:rPr lang="he-IL" sz="1300" dirty="0">
                <a:solidFill>
                  <a:schemeClr val="bg1"/>
                </a:solidFill>
              </a:rPr>
              <a:t> ופריסת כל המפתחות והערכים בתוך האובייקט באמצעות </a:t>
            </a:r>
            <a:r>
              <a:rPr lang="en-US" sz="1300" dirty="0">
                <a:solidFill>
                  <a:schemeClr val="bg1"/>
                </a:solidFill>
              </a:rPr>
              <a:t>spread operators</a:t>
            </a:r>
          </a:p>
          <a:p>
            <a:pPr lvl="3"/>
            <a:r>
              <a:rPr lang="he-IL" sz="1300" dirty="0">
                <a:solidFill>
                  <a:schemeClr val="bg1"/>
                </a:solidFill>
              </a:rPr>
              <a:t>נוסיף את המפתחות </a:t>
            </a:r>
            <a:r>
              <a:rPr lang="en-US" sz="1300" dirty="0">
                <a:solidFill>
                  <a:schemeClr val="bg1"/>
                </a:solidFill>
              </a:rPr>
              <a:t>bizNumber user_id</a:t>
            </a:r>
            <a:r>
              <a:rPr lang="he-IL" sz="1300" dirty="0">
                <a:solidFill>
                  <a:schemeClr val="bg1"/>
                </a:solidFill>
              </a:rPr>
              <a:t> מתוך המשתנה </a:t>
            </a:r>
            <a:r>
              <a:rPr lang="en-US" sz="1300" dirty="0">
                <a:solidFill>
                  <a:schemeClr val="bg1"/>
                </a:solidFill>
              </a:rPr>
              <a:t>card</a:t>
            </a:r>
            <a:endParaRPr lang="he-IL" sz="1300" dirty="0">
              <a:solidFill>
                <a:schemeClr val="bg1"/>
              </a:solidFill>
            </a:endParaRPr>
          </a:p>
          <a:p>
            <a:endParaRPr lang="he-IL" sz="1600" dirty="0">
              <a:solidFill>
                <a:schemeClr val="bg1"/>
              </a:solidFill>
            </a:endParaRPr>
          </a:p>
        </p:txBody>
      </p:sp>
      <p:pic>
        <p:nvPicPr>
          <p:cNvPr id="6" name="תמונה 5">
            <a:extLst>
              <a:ext uri="{FF2B5EF4-FFF2-40B4-BE49-F238E27FC236}">
                <a16:creationId xmlns:a16="http://schemas.microsoft.com/office/drawing/2014/main" id="{4D8E6EAE-47B8-4C29-8A0B-F5CDB4521B6E}"/>
              </a:ext>
            </a:extLst>
          </p:cNvPr>
          <p:cNvPicPr>
            <a:picLocks noChangeAspect="1"/>
          </p:cNvPicPr>
          <p:nvPr/>
        </p:nvPicPr>
        <p:blipFill>
          <a:blip r:embed="rId4"/>
          <a:stretch>
            <a:fillRect/>
          </a:stretch>
        </p:blipFill>
        <p:spPr>
          <a:xfrm>
            <a:off x="522612" y="452756"/>
            <a:ext cx="6277683" cy="5952487"/>
          </a:xfrm>
          <a:prstGeom prst="rect">
            <a:avLst/>
          </a:prstGeom>
        </p:spPr>
      </p:pic>
    </p:spTree>
    <p:extLst>
      <p:ext uri="{BB962C8B-B14F-4D97-AF65-F5344CB8AC3E}">
        <p14:creationId xmlns:p14="http://schemas.microsoft.com/office/powerpoint/2010/main" val="302001296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0"/>
            <a:ext cx="4814654" cy="915758"/>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EditCardPage.jsx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915758"/>
            <a:ext cx="4814653" cy="594224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נפעיל את מטודת </a:t>
            </a:r>
            <a:r>
              <a:rPr lang="en-US" sz="2000" dirty="0">
                <a:solidFill>
                  <a:schemeClr val="bg1"/>
                </a:solidFill>
              </a:rPr>
              <a:t>useEffect</a:t>
            </a:r>
            <a:r>
              <a:rPr lang="he-IL" sz="2000" dirty="0">
                <a:solidFill>
                  <a:schemeClr val="bg1"/>
                </a:solidFill>
              </a:rPr>
              <a:t> שתופעל עם טעינת הקומפוננט בלבד</a:t>
            </a:r>
          </a:p>
          <a:p>
            <a:pPr lvl="1"/>
            <a:r>
              <a:rPr lang="he-IL" sz="1600" dirty="0">
                <a:solidFill>
                  <a:schemeClr val="bg1"/>
                </a:solidFill>
              </a:rPr>
              <a:t>נפעיל בתוך הפונקציה האנונימית שבארגומנט הראשון שלה את מטודת </a:t>
            </a:r>
            <a:r>
              <a:rPr lang="en-US" sz="1600" dirty="0">
                <a:solidFill>
                  <a:schemeClr val="bg1"/>
                </a:solidFill>
              </a:rPr>
              <a:t>handleGetCard</a:t>
            </a:r>
            <a:r>
              <a:rPr lang="he-IL" sz="1600" dirty="0">
                <a:solidFill>
                  <a:schemeClr val="bg1"/>
                </a:solidFill>
              </a:rPr>
              <a:t> ונעביר לה את המשתנה </a:t>
            </a:r>
            <a:r>
              <a:rPr lang="en-US" sz="1600" dirty="0">
                <a:solidFill>
                  <a:schemeClr val="bg1"/>
                </a:solidFill>
              </a:rPr>
              <a:t>id</a:t>
            </a:r>
            <a:r>
              <a:rPr lang="he-IL" sz="1600" dirty="0">
                <a:solidFill>
                  <a:schemeClr val="bg1"/>
                </a:solidFill>
              </a:rPr>
              <a:t> שחילצנו מכתובת ה – </a:t>
            </a:r>
            <a:r>
              <a:rPr lang="en-US" sz="1600" dirty="0">
                <a:solidFill>
                  <a:schemeClr val="bg1"/>
                </a:solidFill>
              </a:rPr>
              <a:t>url</a:t>
            </a:r>
            <a:r>
              <a:rPr lang="he-IL" sz="1600" dirty="0">
                <a:solidFill>
                  <a:schemeClr val="bg1"/>
                </a:solidFill>
              </a:rPr>
              <a:t> באמצעות מטודת </a:t>
            </a:r>
            <a:r>
              <a:rPr lang="en-US" sz="1600" dirty="0">
                <a:solidFill>
                  <a:schemeClr val="bg1"/>
                </a:solidFill>
              </a:rPr>
              <a:t>useParams</a:t>
            </a:r>
            <a:r>
              <a:rPr lang="he-IL" sz="1600" dirty="0">
                <a:solidFill>
                  <a:schemeClr val="bg1"/>
                </a:solidFill>
              </a:rPr>
              <a:t> של </a:t>
            </a:r>
            <a:r>
              <a:rPr lang="en-US" sz="1600" dirty="0">
                <a:solidFill>
                  <a:schemeClr val="bg1"/>
                </a:solidFill>
              </a:rPr>
              <a:t>react-router-dom</a:t>
            </a:r>
            <a:endParaRPr lang="he-IL" sz="1600" dirty="0">
              <a:solidFill>
                <a:schemeClr val="bg1"/>
              </a:solidFill>
            </a:endParaRPr>
          </a:p>
          <a:p>
            <a:pPr lvl="1"/>
            <a:r>
              <a:rPr lang="he-IL" sz="1600" dirty="0">
                <a:solidFill>
                  <a:schemeClr val="bg1"/>
                </a:solidFill>
              </a:rPr>
              <a:t>נשרשר את מטודת </a:t>
            </a:r>
            <a:r>
              <a:rPr lang="en-US" sz="1600" dirty="0">
                <a:solidFill>
                  <a:schemeClr val="bg1"/>
                </a:solidFill>
              </a:rPr>
              <a:t>then</a:t>
            </a:r>
            <a:r>
              <a:rPr lang="he-IL" sz="1600" dirty="0">
                <a:solidFill>
                  <a:schemeClr val="bg1"/>
                </a:solidFill>
              </a:rPr>
              <a:t> שתשפוך לתוך הארגומנט בפונקציה האנונימית שבתוכה את האובייקט שיחזור מהמטודה הקודמת</a:t>
            </a:r>
          </a:p>
          <a:p>
            <a:pPr lvl="1"/>
            <a:r>
              <a:rPr lang="he-IL" sz="1600" dirty="0">
                <a:solidFill>
                  <a:schemeClr val="bg1"/>
                </a:solidFill>
              </a:rPr>
              <a:t>נתנה שאם המפתח של </a:t>
            </a:r>
            <a:r>
              <a:rPr lang="en-US" sz="1600" dirty="0">
                <a:solidFill>
                  <a:schemeClr val="bg1"/>
                </a:solidFill>
              </a:rPr>
              <a:t>_id</a:t>
            </a:r>
            <a:r>
              <a:rPr lang="he-IL" sz="1600" dirty="0">
                <a:solidFill>
                  <a:schemeClr val="bg1"/>
                </a:solidFill>
              </a:rPr>
              <a:t> מתוך המשתנה </a:t>
            </a:r>
            <a:r>
              <a:rPr lang="en-US" sz="1600" dirty="0">
                <a:solidFill>
                  <a:schemeClr val="bg1"/>
                </a:solidFill>
              </a:rPr>
              <a:t>user</a:t>
            </a:r>
            <a:r>
              <a:rPr lang="he-IL" sz="1600" dirty="0">
                <a:solidFill>
                  <a:schemeClr val="bg1"/>
                </a:solidFill>
              </a:rPr>
              <a:t> שחילצנו מתוך מטודת </a:t>
            </a:r>
            <a:r>
              <a:rPr lang="en-US" sz="1600" dirty="0">
                <a:solidFill>
                  <a:schemeClr val="bg1"/>
                </a:solidFill>
              </a:rPr>
              <a:t>useUser</a:t>
            </a:r>
            <a:r>
              <a:rPr lang="he-IL" sz="1600" dirty="0">
                <a:solidFill>
                  <a:schemeClr val="bg1"/>
                </a:solidFill>
              </a:rPr>
              <a:t> לא זהה לערך של המפתח </a:t>
            </a:r>
            <a:r>
              <a:rPr lang="en-US" sz="1600" dirty="0">
                <a:solidFill>
                  <a:schemeClr val="bg1"/>
                </a:solidFill>
              </a:rPr>
              <a:t>user_id</a:t>
            </a:r>
            <a:r>
              <a:rPr lang="he-IL" sz="1600" dirty="0">
                <a:solidFill>
                  <a:schemeClr val="bg1"/>
                </a:solidFill>
              </a:rPr>
              <a:t> מתוך האובייקט </a:t>
            </a:r>
            <a:r>
              <a:rPr lang="en-US" sz="1600" dirty="0">
                <a:solidFill>
                  <a:schemeClr val="bg1"/>
                </a:solidFill>
              </a:rPr>
              <a:t>data</a:t>
            </a:r>
            <a:r>
              <a:rPr lang="he-IL" sz="1600" dirty="0">
                <a:solidFill>
                  <a:schemeClr val="bg1"/>
                </a:solidFill>
              </a:rPr>
              <a:t> שהתקבל נעביר את הגולש לדף הכרטיסים (כי המשמעות היא שזה לא הכרטיס שלו ואנו לא מעוניינים לתת לו הרשאה לערוך אותו)</a:t>
            </a:r>
          </a:p>
          <a:p>
            <a:pPr lvl="1"/>
            <a:r>
              <a:rPr lang="he-IL" sz="1600" dirty="0">
                <a:solidFill>
                  <a:schemeClr val="bg1"/>
                </a:solidFill>
              </a:rPr>
              <a:t>ניצור קבוע בשם </a:t>
            </a:r>
            <a:r>
              <a:rPr lang="en-US" sz="1600" dirty="0" err="1">
                <a:solidFill>
                  <a:schemeClr val="bg1"/>
                </a:solidFill>
              </a:rPr>
              <a:t>modelCard</a:t>
            </a:r>
            <a:r>
              <a:rPr lang="he-IL" sz="1600" dirty="0">
                <a:solidFill>
                  <a:schemeClr val="bg1"/>
                </a:solidFill>
              </a:rPr>
              <a:t> שיהיה שווה ערך להפעלת מטודת </a:t>
            </a:r>
            <a:r>
              <a:rPr lang="en-US" sz="1600" dirty="0">
                <a:solidFill>
                  <a:schemeClr val="bg1"/>
                </a:solidFill>
              </a:rPr>
              <a:t>mapCardToModel</a:t>
            </a:r>
            <a:r>
              <a:rPr lang="he-IL" sz="1600" dirty="0">
                <a:solidFill>
                  <a:schemeClr val="bg1"/>
                </a:solidFill>
              </a:rPr>
              <a:t> עם הארגומנט </a:t>
            </a:r>
            <a:r>
              <a:rPr lang="en-US" sz="1600" dirty="0">
                <a:solidFill>
                  <a:schemeClr val="bg1"/>
                </a:solidFill>
              </a:rPr>
              <a:t>data</a:t>
            </a:r>
            <a:r>
              <a:rPr lang="he-IL" sz="1600" dirty="0">
                <a:solidFill>
                  <a:schemeClr val="bg1"/>
                </a:solidFill>
              </a:rPr>
              <a:t> על מנת שכל מפתחות האובייקט יהיו ברמה הראשונה שלו ולא </a:t>
            </a:r>
            <a:r>
              <a:rPr lang="en-US" sz="1600" dirty="0">
                <a:solidFill>
                  <a:schemeClr val="bg1"/>
                </a:solidFill>
              </a:rPr>
              <a:t>nested</a:t>
            </a:r>
            <a:r>
              <a:rPr lang="he-IL" sz="1600" dirty="0">
                <a:solidFill>
                  <a:schemeClr val="bg1"/>
                </a:solidFill>
              </a:rPr>
              <a:t> בתוך ערכים של מפתחות</a:t>
            </a:r>
          </a:p>
          <a:p>
            <a:pPr lvl="1"/>
            <a:r>
              <a:rPr lang="he-IL" sz="1600" dirty="0">
                <a:solidFill>
                  <a:schemeClr val="bg1"/>
                </a:solidFill>
              </a:rPr>
              <a:t>נפעיל את מטודת </a:t>
            </a:r>
            <a:r>
              <a:rPr lang="en-US" sz="1600" dirty="0">
                <a:solidFill>
                  <a:schemeClr val="bg1"/>
                </a:solidFill>
              </a:rPr>
              <a:t>setData</a:t>
            </a:r>
            <a:r>
              <a:rPr lang="he-IL" sz="1600" dirty="0">
                <a:solidFill>
                  <a:schemeClr val="bg1"/>
                </a:solidFill>
              </a:rPr>
              <a:t> מתוך האובייקט </a:t>
            </a:r>
            <a:r>
              <a:rPr lang="en-US" sz="1600" dirty="0">
                <a:solidFill>
                  <a:schemeClr val="bg1"/>
                </a:solidFill>
              </a:rPr>
              <a:t>rest</a:t>
            </a:r>
            <a:r>
              <a:rPr lang="he-IL" sz="1600" dirty="0">
                <a:solidFill>
                  <a:schemeClr val="bg1"/>
                </a:solidFill>
              </a:rPr>
              <a:t> שחלצנו ממטודת </a:t>
            </a:r>
            <a:r>
              <a:rPr lang="en-US" sz="1600" dirty="0">
                <a:solidFill>
                  <a:schemeClr val="bg1"/>
                </a:solidFill>
              </a:rPr>
              <a:t>useForm</a:t>
            </a:r>
            <a:r>
              <a:rPr lang="he-IL" sz="1600" dirty="0">
                <a:solidFill>
                  <a:schemeClr val="bg1"/>
                </a:solidFill>
              </a:rPr>
              <a:t> עם האובייקט לאחר שעבר את תהליך לנרמול</a:t>
            </a:r>
          </a:p>
          <a:p>
            <a:endParaRPr lang="he-IL" sz="1600" dirty="0">
              <a:solidFill>
                <a:schemeClr val="bg1"/>
              </a:solidFill>
            </a:endParaRPr>
          </a:p>
        </p:txBody>
      </p:sp>
      <p:pic>
        <p:nvPicPr>
          <p:cNvPr id="7" name="תמונה 6">
            <a:extLst>
              <a:ext uri="{FF2B5EF4-FFF2-40B4-BE49-F238E27FC236}">
                <a16:creationId xmlns:a16="http://schemas.microsoft.com/office/drawing/2014/main" id="{17CF2E99-6966-E7BE-3E35-1AC4355EB0A0}"/>
              </a:ext>
            </a:extLst>
          </p:cNvPr>
          <p:cNvPicPr>
            <a:picLocks noChangeAspect="1"/>
          </p:cNvPicPr>
          <p:nvPr/>
        </p:nvPicPr>
        <p:blipFill rotWithShape="1">
          <a:blip r:embed="rId4"/>
          <a:srcRect b="22741"/>
          <a:stretch/>
        </p:blipFill>
        <p:spPr>
          <a:xfrm>
            <a:off x="609740" y="2650664"/>
            <a:ext cx="6157865" cy="1556671"/>
          </a:xfrm>
          <a:prstGeom prst="rect">
            <a:avLst/>
          </a:prstGeom>
        </p:spPr>
      </p:pic>
      <p:cxnSp>
        <p:nvCxnSpPr>
          <p:cNvPr id="9" name="מחבר: מרפקי 8">
            <a:extLst>
              <a:ext uri="{FF2B5EF4-FFF2-40B4-BE49-F238E27FC236}">
                <a16:creationId xmlns:a16="http://schemas.microsoft.com/office/drawing/2014/main" id="{AA5A2A7D-5166-FD66-D621-AB4C342A4EF3}"/>
              </a:ext>
            </a:extLst>
          </p:cNvPr>
          <p:cNvCxnSpPr>
            <a:cxnSpLocks/>
          </p:cNvCxnSpPr>
          <p:nvPr/>
        </p:nvCxnSpPr>
        <p:spPr>
          <a:xfrm rot="10800000" flipV="1">
            <a:off x="1775536" y="1100831"/>
            <a:ext cx="6081202" cy="1455938"/>
          </a:xfrm>
          <a:prstGeom prst="bentConnector3">
            <a:avLst>
              <a:gd name="adj1" fmla="val 999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45636D38-E8CB-2C52-266C-C04A426651F0}"/>
              </a:ext>
            </a:extLst>
          </p:cNvPr>
          <p:cNvCxnSpPr/>
          <p:nvPr/>
        </p:nvCxnSpPr>
        <p:spPr>
          <a:xfrm rot="10800000" flipV="1">
            <a:off x="2947387" y="1890943"/>
            <a:ext cx="4660777" cy="923277"/>
          </a:xfrm>
          <a:prstGeom prst="bentConnector3">
            <a:avLst>
              <a:gd name="adj1" fmla="val 99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5558907E-3740-9157-C453-C71156B99668}"/>
              </a:ext>
            </a:extLst>
          </p:cNvPr>
          <p:cNvCxnSpPr/>
          <p:nvPr/>
        </p:nvCxnSpPr>
        <p:spPr>
          <a:xfrm rot="10800000" flipV="1">
            <a:off x="4465469" y="2823098"/>
            <a:ext cx="2982897" cy="142043"/>
          </a:xfrm>
          <a:prstGeom prst="bentConnector3">
            <a:avLst>
              <a:gd name="adj1" fmla="val 50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5D57896F-A582-C22C-E7DF-0B74767FE046}"/>
              </a:ext>
            </a:extLst>
          </p:cNvPr>
          <p:cNvCxnSpPr/>
          <p:nvPr/>
        </p:nvCxnSpPr>
        <p:spPr>
          <a:xfrm rot="10800000">
            <a:off x="6604986" y="3204840"/>
            <a:ext cx="1003178" cy="390617"/>
          </a:xfrm>
          <a:prstGeom prst="bentConnector3">
            <a:avLst>
              <a:gd name="adj1" fmla="val 305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FA0D7E79-4346-0A3B-3904-79A60770232A}"/>
              </a:ext>
            </a:extLst>
          </p:cNvPr>
          <p:cNvCxnSpPr/>
          <p:nvPr/>
        </p:nvCxnSpPr>
        <p:spPr>
          <a:xfrm rot="10800000">
            <a:off x="5486400" y="3429001"/>
            <a:ext cx="2370338" cy="1542495"/>
          </a:xfrm>
          <a:prstGeom prst="bentConnector3">
            <a:avLst>
              <a:gd name="adj1" fmla="val 312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5E6E7FD4-0CC3-C57C-575D-EBEA268801F5}"/>
              </a:ext>
            </a:extLst>
          </p:cNvPr>
          <p:cNvCxnSpPr/>
          <p:nvPr/>
        </p:nvCxnSpPr>
        <p:spPr>
          <a:xfrm rot="10800000">
            <a:off x="2530137" y="3799643"/>
            <a:ext cx="5175681" cy="2308194"/>
          </a:xfrm>
          <a:prstGeom prst="bentConnector3">
            <a:avLst>
              <a:gd name="adj1" fmla="val 9991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669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609577" y="1263164"/>
            <a:ext cx="5611428" cy="4327232"/>
          </a:xfrm>
          <a:effectLst>
            <a:outerShdw blurRad="50800" dist="38100" dir="2700000" algn="tl" rotWithShape="0">
              <a:prstClr val="black">
                <a:alpha val="40000"/>
              </a:prstClr>
            </a:outerShdw>
          </a:effectLst>
        </p:spPr>
        <p:txBody>
          <a:bodyPr anchor="ctr">
            <a:normAutofit/>
          </a:bodyPr>
          <a:lstStyle/>
          <a:p>
            <a:pPr marL="0" indent="0" algn="l" rtl="0">
              <a:buNone/>
            </a:pPr>
            <a:r>
              <a:rPr lang="en-US" dirty="0">
                <a:solidFill>
                  <a:schemeClr val="bg1"/>
                </a:solidFill>
              </a:rPr>
              <a:t>Components let you split the UI into independent, reusable pieces, and think about each piece in isolation</a:t>
            </a:r>
            <a:endParaRPr lang="he-IL" dirty="0">
              <a:solidFill>
                <a:schemeClr val="bg1"/>
              </a:solidFill>
            </a:endParaRPr>
          </a:p>
        </p:txBody>
      </p:sp>
      <p:pic>
        <p:nvPicPr>
          <p:cNvPr id="5" name="גרפיקה 4" descr="גלגל שיניים יחיד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202" y="2971800"/>
            <a:ext cx="914400" cy="914400"/>
          </a:xfrm>
          <a:prstGeom prst="rect">
            <a:avLst/>
          </a:prstGeom>
        </p:spPr>
      </p:pic>
    </p:spTree>
    <p:extLst>
      <p:ext uri="{BB962C8B-B14F-4D97-AF65-F5344CB8AC3E}">
        <p14:creationId xmlns:p14="http://schemas.microsoft.com/office/powerpoint/2010/main" val="9262976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3" y="1136341"/>
            <a:ext cx="4814654" cy="915758"/>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EditCardPage.jsx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4" y="2052099"/>
            <a:ext cx="4814653" cy="3771652"/>
          </a:xfrm>
          <a:effectLst>
            <a:outerShdw blurRad="50800" dist="38100" dir="2700000" algn="tl" rotWithShape="0">
              <a:prstClr val="black">
                <a:alpha val="40000"/>
              </a:prstClr>
            </a:outerShdw>
          </a:effectLst>
        </p:spPr>
        <p:txBody>
          <a:bodyPr>
            <a:normAutofit lnSpcReduction="10000"/>
          </a:bodyPr>
          <a:lstStyle/>
          <a:p>
            <a:r>
              <a:rPr lang="he-IL" sz="2000" dirty="0">
                <a:solidFill>
                  <a:schemeClr val="bg1"/>
                </a:solidFill>
              </a:rPr>
              <a:t>נתנה ואם אין משתמש נעביר את הגולש לדף הכרטיסים</a:t>
            </a:r>
          </a:p>
          <a:p>
            <a:r>
              <a:rPr lang="he-IL" sz="2000" dirty="0">
                <a:solidFill>
                  <a:schemeClr val="bg1"/>
                </a:solidFill>
              </a:rPr>
              <a:t>אחרת נציב את הקומפוננט </a:t>
            </a:r>
            <a:r>
              <a:rPr lang="en-US" sz="2000" dirty="0">
                <a:solidFill>
                  <a:schemeClr val="bg1"/>
                </a:solidFill>
              </a:rPr>
              <a:t>Container</a:t>
            </a:r>
            <a:r>
              <a:rPr lang="he-IL" sz="2000" dirty="0">
                <a:solidFill>
                  <a:schemeClr val="bg1"/>
                </a:solidFill>
              </a:rPr>
              <a:t> של </a:t>
            </a:r>
            <a:r>
              <a:rPr lang="en-US" sz="2000" dirty="0">
                <a:solidFill>
                  <a:schemeClr val="bg1"/>
                </a:solidFill>
              </a:rPr>
              <a:t>MUI</a:t>
            </a:r>
            <a:r>
              <a:rPr lang="he-IL" sz="2000" dirty="0">
                <a:solidFill>
                  <a:schemeClr val="bg1"/>
                </a:solidFill>
              </a:rPr>
              <a:t> </a:t>
            </a:r>
          </a:p>
          <a:p>
            <a:r>
              <a:rPr lang="he-IL" sz="2000" dirty="0">
                <a:solidFill>
                  <a:schemeClr val="bg1"/>
                </a:solidFill>
              </a:rPr>
              <a:t>בתוכה נציב את קומפוננט </a:t>
            </a:r>
            <a:r>
              <a:rPr lang="en-US" sz="2000" dirty="0">
                <a:solidFill>
                  <a:schemeClr val="bg1"/>
                </a:solidFill>
              </a:rPr>
              <a:t>Form</a:t>
            </a:r>
            <a:r>
              <a:rPr lang="he-IL" sz="2000" dirty="0">
                <a:solidFill>
                  <a:schemeClr val="bg1"/>
                </a:solidFill>
              </a:rPr>
              <a:t> ונעביר לה את כל המטודות והמשתנים שהיא זקוקה להם לצורך הלוגיקה הפנימית</a:t>
            </a:r>
          </a:p>
          <a:p>
            <a:r>
              <a:rPr lang="he-IL" sz="2000" dirty="0">
                <a:solidFill>
                  <a:schemeClr val="bg1"/>
                </a:solidFill>
              </a:rPr>
              <a:t>ובתוך הקומפוננט </a:t>
            </a:r>
            <a:r>
              <a:rPr lang="en-US" sz="2000" dirty="0">
                <a:solidFill>
                  <a:schemeClr val="bg1"/>
                </a:solidFill>
              </a:rPr>
              <a:t>Form</a:t>
            </a:r>
            <a:r>
              <a:rPr lang="he-IL" sz="2000" dirty="0">
                <a:solidFill>
                  <a:schemeClr val="bg1"/>
                </a:solidFill>
              </a:rPr>
              <a:t> נציב על כל מפתח שאנו מעוניינים לשנות את ערכו באמצעות הטופס את הקומפוננט </a:t>
            </a:r>
            <a:r>
              <a:rPr lang="en-US" sz="2000" dirty="0">
                <a:solidFill>
                  <a:schemeClr val="bg1"/>
                </a:solidFill>
              </a:rPr>
              <a:t>Input</a:t>
            </a:r>
            <a:r>
              <a:rPr lang="he-IL" sz="2000" dirty="0">
                <a:solidFill>
                  <a:schemeClr val="bg1"/>
                </a:solidFill>
              </a:rPr>
              <a:t> שיצרנו בפיצ’ר </a:t>
            </a:r>
            <a:r>
              <a:rPr lang="en-US" sz="2000" dirty="0">
                <a:solidFill>
                  <a:schemeClr val="bg1"/>
                </a:solidFill>
              </a:rPr>
              <a:t>forms</a:t>
            </a:r>
            <a:r>
              <a:rPr lang="he-IL" sz="2000" dirty="0">
                <a:solidFill>
                  <a:schemeClr val="bg1"/>
                </a:solidFill>
              </a:rPr>
              <a:t> ונעביר לכל אחת מהן את המשתנים והמטודות שהן זקוקות להם לביצוע הלוגיקה הפנימית שבתוכם</a:t>
            </a:r>
            <a:endParaRPr lang="he-IL" sz="1600" dirty="0">
              <a:solidFill>
                <a:schemeClr val="bg1"/>
              </a:solidFill>
            </a:endParaRPr>
          </a:p>
        </p:txBody>
      </p:sp>
      <p:pic>
        <p:nvPicPr>
          <p:cNvPr id="11" name="תמונה 10">
            <a:extLst>
              <a:ext uri="{FF2B5EF4-FFF2-40B4-BE49-F238E27FC236}">
                <a16:creationId xmlns:a16="http://schemas.microsoft.com/office/drawing/2014/main" id="{64BB3C8A-62D5-0BDE-2439-6FD323BEB964}"/>
              </a:ext>
            </a:extLst>
          </p:cNvPr>
          <p:cNvPicPr>
            <a:picLocks noChangeAspect="1"/>
          </p:cNvPicPr>
          <p:nvPr/>
        </p:nvPicPr>
        <p:blipFill>
          <a:blip r:embed="rId4"/>
          <a:stretch>
            <a:fillRect/>
          </a:stretch>
        </p:blipFill>
        <p:spPr>
          <a:xfrm>
            <a:off x="759326" y="699706"/>
            <a:ext cx="5858693" cy="5458587"/>
          </a:xfrm>
          <a:prstGeom prst="rect">
            <a:avLst/>
          </a:prstGeom>
        </p:spPr>
      </p:pic>
      <p:cxnSp>
        <p:nvCxnSpPr>
          <p:cNvPr id="13" name="מחבר: מרפקי 12">
            <a:extLst>
              <a:ext uri="{FF2B5EF4-FFF2-40B4-BE49-F238E27FC236}">
                <a16:creationId xmlns:a16="http://schemas.microsoft.com/office/drawing/2014/main" id="{8833EAD4-DD3C-40B9-B90E-960E9F3720AD}"/>
              </a:ext>
            </a:extLst>
          </p:cNvPr>
          <p:cNvCxnSpPr/>
          <p:nvPr/>
        </p:nvCxnSpPr>
        <p:spPr>
          <a:xfrm rot="10800000">
            <a:off x="5752731" y="958789"/>
            <a:ext cx="1748901" cy="1278385"/>
          </a:xfrm>
          <a:prstGeom prst="bentConnector3">
            <a:avLst>
              <a:gd name="adj1" fmla="val 1002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E89D6CAF-9FE9-89F5-8157-28DF835544F2}"/>
              </a:ext>
            </a:extLst>
          </p:cNvPr>
          <p:cNvCxnSpPr>
            <a:cxnSpLocks/>
          </p:cNvCxnSpPr>
          <p:nvPr/>
        </p:nvCxnSpPr>
        <p:spPr>
          <a:xfrm rot="10800000">
            <a:off x="2698815" y="1473695"/>
            <a:ext cx="5060269" cy="1358282"/>
          </a:xfrm>
          <a:prstGeom prst="bentConnector3">
            <a:avLst>
              <a:gd name="adj1" fmla="val 44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33B252D9-2D58-4388-EC37-0D7A67CD4B07}"/>
              </a:ext>
            </a:extLst>
          </p:cNvPr>
          <p:cNvCxnSpPr/>
          <p:nvPr/>
        </p:nvCxnSpPr>
        <p:spPr>
          <a:xfrm>
            <a:off x="10218198" y="3483080"/>
            <a:ext cx="914400"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745F7220-5634-C77B-FC1D-78C077F50EE0}"/>
              </a:ext>
            </a:extLst>
          </p:cNvPr>
          <p:cNvCxnSpPr/>
          <p:nvPr/>
        </p:nvCxnSpPr>
        <p:spPr>
          <a:xfrm rot="10800000">
            <a:off x="2467993" y="3036164"/>
            <a:ext cx="5299969" cy="4076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6225A981-CB95-0671-3B7B-CAE77DE3DA42}"/>
              </a:ext>
            </a:extLst>
          </p:cNvPr>
          <p:cNvCxnSpPr/>
          <p:nvPr/>
        </p:nvCxnSpPr>
        <p:spPr>
          <a:xfrm flipH="1">
            <a:off x="2698815" y="4523173"/>
            <a:ext cx="492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76793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344116"/>
            <a:ext cx="4110273" cy="167440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Edit User</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הוסף את הלוגיקה כך שלחיצה על הלינק </a:t>
            </a:r>
            <a:r>
              <a:rPr lang="en-US" dirty="0"/>
              <a:t>Edit account</a:t>
            </a:r>
            <a:r>
              <a:rPr lang="he-IL" dirty="0"/>
              <a:t> שבקומפוננט </a:t>
            </a:r>
            <a:r>
              <a:rPr lang="en-US" dirty="0"/>
              <a:t>MenuBar.jsx</a:t>
            </a:r>
            <a:r>
              <a:rPr lang="he-IL" dirty="0"/>
              <a:t> שבתפריט הניווט הימני תעביר את הגולש לדף עריכת פרטי המשתמש שלו.</a:t>
            </a:r>
          </a:p>
          <a:p>
            <a:pPr lvl="1"/>
            <a:r>
              <a:rPr lang="he-IL" dirty="0"/>
              <a:t>בקומפוננט </a:t>
            </a:r>
            <a:r>
              <a:rPr lang="en-US" dirty="0" err="1"/>
              <a:t>EditUserPage.jsx</a:t>
            </a:r>
            <a:r>
              <a:rPr lang="he-IL" dirty="0"/>
              <a:t> וודא כי המשתמש הינו המשתמש המחובר למערכת ואם לא העבר אותו לדף הכרטיסים. </a:t>
            </a:r>
          </a:p>
          <a:p>
            <a:pPr lvl="1"/>
            <a:r>
              <a:rPr lang="he-IL" dirty="0"/>
              <a:t>השתמש בקומפוננטות ובמטודות של הפיצ’ר </a:t>
            </a:r>
            <a:r>
              <a:rPr lang="en-US" dirty="0"/>
              <a:t>forms</a:t>
            </a:r>
            <a:r>
              <a:rPr lang="he-IL" dirty="0"/>
              <a:t> על מנת ליצור טופס לעריכת המשתמש</a:t>
            </a:r>
          </a:p>
          <a:p>
            <a:pPr lvl="1"/>
            <a:r>
              <a:rPr lang="he-IL" dirty="0"/>
              <a:t>צור את המטודות המתאימות המודולים המתאימים על מנת לשמור את השינויים בפרטיו של המשתמש במאגר המידע. </a:t>
            </a:r>
          </a:p>
          <a:p>
            <a:pPr lvl="1"/>
            <a:r>
              <a:rPr lang="he-IL" dirty="0"/>
              <a:t>עדכן את הגולש על הצלחה/ כישלון של ניסיון עריכת פרטיו.</a:t>
            </a:r>
          </a:p>
          <a:p>
            <a:pPr lvl="1"/>
            <a:r>
              <a:rPr lang="he-IL" dirty="0"/>
              <a:t>במידה והמשתמש הצליח לעדכן את פרטיו העבר את הגולש לדף הכרטיסים. </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137903812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393789"/>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Like Card</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824958"/>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סימון כרטיס ביקור כמועדף</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8905787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894112"/>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cardApiService.js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1710858"/>
            <a:ext cx="4814653" cy="318961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את מטודת </a:t>
            </a:r>
            <a:r>
              <a:rPr lang="en-US" sz="2000" dirty="0">
                <a:solidFill>
                  <a:schemeClr val="bg1"/>
                </a:solidFill>
              </a:rPr>
              <a:t>changeLikeStatus</a:t>
            </a:r>
            <a:r>
              <a:rPr lang="he-IL" sz="2000" dirty="0">
                <a:solidFill>
                  <a:schemeClr val="bg1"/>
                </a:solidFill>
              </a:rPr>
              <a:t> שערכה יהיה פונקציית </a:t>
            </a:r>
            <a:r>
              <a:rPr lang="en-US" sz="2000" dirty="0">
                <a:solidFill>
                  <a:schemeClr val="bg1"/>
                </a:solidFill>
              </a:rPr>
              <a:t>callback</a:t>
            </a:r>
            <a:r>
              <a:rPr lang="he-IL" sz="2000" dirty="0">
                <a:solidFill>
                  <a:schemeClr val="bg1"/>
                </a:solidFill>
              </a:rPr>
              <a:t> אסינכרונית ש:</a:t>
            </a:r>
          </a:p>
          <a:p>
            <a:pPr lvl="1"/>
            <a:r>
              <a:rPr lang="he-IL" sz="1600" dirty="0">
                <a:solidFill>
                  <a:schemeClr val="bg1"/>
                </a:solidFill>
              </a:rPr>
              <a:t>הפונקציה תקבל בפרמטר שלה </a:t>
            </a:r>
            <a:r>
              <a:rPr lang="en-US" sz="1600" dirty="0">
                <a:solidFill>
                  <a:schemeClr val="bg1"/>
                </a:solidFill>
              </a:rPr>
              <a:t>cardId</a:t>
            </a:r>
            <a:r>
              <a:rPr lang="he-IL" sz="1600" dirty="0">
                <a:solidFill>
                  <a:schemeClr val="bg1"/>
                </a:solidFill>
              </a:rPr>
              <a:t> מסוג מחרוזת תווים לזיהוי הכרטיס</a:t>
            </a:r>
          </a:p>
          <a:p>
            <a:pPr lvl="1"/>
            <a:r>
              <a:rPr lang="he-IL" sz="1600" dirty="0">
                <a:solidFill>
                  <a:schemeClr val="bg1"/>
                </a:solidFill>
              </a:rPr>
              <a:t>תחלץ את המשתנה </a:t>
            </a:r>
            <a:r>
              <a:rPr lang="en-US" sz="1600" dirty="0">
                <a:solidFill>
                  <a:schemeClr val="bg1"/>
                </a:solidFill>
              </a:rPr>
              <a:t>data</a:t>
            </a:r>
            <a:r>
              <a:rPr lang="he-IL" sz="1600" dirty="0">
                <a:solidFill>
                  <a:schemeClr val="bg1"/>
                </a:solidFill>
              </a:rPr>
              <a:t> מתוך הפעלת המטודה האסינכרונית </a:t>
            </a:r>
            <a:r>
              <a:rPr lang="en-US" sz="1600" dirty="0" err="1">
                <a:solidFill>
                  <a:schemeClr val="bg1"/>
                </a:solidFill>
              </a:rPr>
              <a:t>axios.patch</a:t>
            </a:r>
            <a:r>
              <a:rPr lang="he-IL" sz="1600" dirty="0">
                <a:solidFill>
                  <a:schemeClr val="bg1"/>
                </a:solidFill>
              </a:rPr>
              <a:t> כאשר הארגומנט הראשון הוא כתובת ה – </a:t>
            </a:r>
            <a:r>
              <a:rPr lang="en-US" sz="1600" dirty="0">
                <a:solidFill>
                  <a:schemeClr val="bg1"/>
                </a:solidFill>
              </a:rPr>
              <a:t>url</a:t>
            </a:r>
            <a:r>
              <a:rPr lang="he-IL" sz="1600" dirty="0">
                <a:solidFill>
                  <a:schemeClr val="bg1"/>
                </a:solidFill>
              </a:rPr>
              <a:t> הרלוונטית והארגומנט השני הוא </a:t>
            </a:r>
            <a:r>
              <a:rPr lang="en-US" sz="1600" dirty="0">
                <a:solidFill>
                  <a:schemeClr val="bg1"/>
                </a:solidFill>
              </a:rPr>
              <a:t>cardId</a:t>
            </a:r>
            <a:endParaRPr lang="he-IL" sz="1600" dirty="0">
              <a:solidFill>
                <a:schemeClr val="bg1"/>
              </a:solidFill>
            </a:endParaRPr>
          </a:p>
          <a:p>
            <a:pPr lvl="1"/>
            <a:r>
              <a:rPr lang="he-IL" sz="1600" dirty="0">
                <a:solidFill>
                  <a:schemeClr val="bg1"/>
                </a:solidFill>
              </a:rPr>
              <a:t>תחזיר את המשתנה </a:t>
            </a:r>
            <a:r>
              <a:rPr lang="en-US" sz="1600" dirty="0">
                <a:solidFill>
                  <a:schemeClr val="bg1"/>
                </a:solidFill>
              </a:rPr>
              <a:t>data</a:t>
            </a:r>
          </a:p>
          <a:p>
            <a:pPr lvl="1"/>
            <a:r>
              <a:rPr lang="he-IL" sz="1600" dirty="0">
                <a:solidFill>
                  <a:schemeClr val="bg1"/>
                </a:solidFill>
              </a:rPr>
              <a:t>אם תהיה שגיאה היא תיתפס במנגנון </a:t>
            </a:r>
            <a:r>
              <a:rPr lang="en-US" sz="1600" dirty="0">
                <a:solidFill>
                  <a:schemeClr val="bg1"/>
                </a:solidFill>
              </a:rPr>
              <a:t>try &amp; catch</a:t>
            </a:r>
            <a:r>
              <a:rPr lang="he-IL" sz="1600" dirty="0">
                <a:solidFill>
                  <a:schemeClr val="bg1"/>
                </a:solidFill>
              </a:rPr>
              <a:t> ותחזיר </a:t>
            </a:r>
            <a:r>
              <a:rPr lang="en-US" sz="1600" dirty="0">
                <a:solidFill>
                  <a:schemeClr val="bg1"/>
                </a:solidFill>
              </a:rPr>
              <a:t>Promise.reject</a:t>
            </a:r>
            <a:r>
              <a:rPr lang="he-IL" sz="1600" dirty="0">
                <a:solidFill>
                  <a:schemeClr val="bg1"/>
                </a:solidFill>
              </a:rPr>
              <a:t> עם הודעת השגיאה של </a:t>
            </a:r>
            <a:r>
              <a:rPr lang="en-US" sz="1600" dirty="0">
                <a:solidFill>
                  <a:schemeClr val="bg1"/>
                </a:solidFill>
              </a:rPr>
              <a:t>axios</a:t>
            </a:r>
            <a:endParaRPr lang="he-IL" sz="1600" dirty="0">
              <a:solidFill>
                <a:schemeClr val="bg1"/>
              </a:solidFill>
            </a:endParaRPr>
          </a:p>
        </p:txBody>
      </p:sp>
      <p:pic>
        <p:nvPicPr>
          <p:cNvPr id="20" name="תמונה 19">
            <a:extLst>
              <a:ext uri="{FF2B5EF4-FFF2-40B4-BE49-F238E27FC236}">
                <a16:creationId xmlns:a16="http://schemas.microsoft.com/office/drawing/2014/main" id="{6BC1CFA3-55A0-D202-1658-7F63AEE69874}"/>
              </a:ext>
            </a:extLst>
          </p:cNvPr>
          <p:cNvPicPr>
            <a:picLocks noChangeAspect="1"/>
          </p:cNvPicPr>
          <p:nvPr/>
        </p:nvPicPr>
        <p:blipFill>
          <a:blip r:embed="rId4"/>
          <a:stretch>
            <a:fillRect/>
          </a:stretch>
        </p:blipFill>
        <p:spPr>
          <a:xfrm>
            <a:off x="283010" y="2255002"/>
            <a:ext cx="6811326" cy="2400635"/>
          </a:xfrm>
          <a:prstGeom prst="rect">
            <a:avLst/>
          </a:prstGeom>
        </p:spPr>
      </p:pic>
      <p:cxnSp>
        <p:nvCxnSpPr>
          <p:cNvPr id="22" name="מחבר: מרפקי 21">
            <a:extLst>
              <a:ext uri="{FF2B5EF4-FFF2-40B4-BE49-F238E27FC236}">
                <a16:creationId xmlns:a16="http://schemas.microsoft.com/office/drawing/2014/main" id="{BFC63646-48CF-6D79-7943-02BB2AC250CB}"/>
              </a:ext>
            </a:extLst>
          </p:cNvPr>
          <p:cNvCxnSpPr>
            <a:cxnSpLocks/>
          </p:cNvCxnSpPr>
          <p:nvPr/>
        </p:nvCxnSpPr>
        <p:spPr>
          <a:xfrm rot="10800000" flipV="1">
            <a:off x="2760956" y="1890944"/>
            <a:ext cx="4829455" cy="949910"/>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4C1E4963-3FDC-EE77-EF02-5558A53FE360}"/>
              </a:ext>
            </a:extLst>
          </p:cNvPr>
          <p:cNvCxnSpPr/>
          <p:nvPr/>
        </p:nvCxnSpPr>
        <p:spPr>
          <a:xfrm rot="10800000" flipV="1">
            <a:off x="5442013" y="2527604"/>
            <a:ext cx="2503503" cy="452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חץ ישר 31">
            <a:extLst>
              <a:ext uri="{FF2B5EF4-FFF2-40B4-BE49-F238E27FC236}">
                <a16:creationId xmlns:a16="http://schemas.microsoft.com/office/drawing/2014/main" id="{A00E15EF-CF78-D9D0-92EF-BCE88652D47E}"/>
              </a:ext>
            </a:extLst>
          </p:cNvPr>
          <p:cNvCxnSpPr>
            <a:cxnSpLocks/>
            <a:stCxn id="3" idx="1"/>
            <a:endCxn id="20" idx="3"/>
          </p:cNvCxnSpPr>
          <p:nvPr/>
        </p:nvCxnSpPr>
        <p:spPr>
          <a:xfrm flipH="1">
            <a:off x="7094336" y="3305666"/>
            <a:ext cx="283009" cy="14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מחבר: מרפקי 33">
            <a:extLst>
              <a:ext uri="{FF2B5EF4-FFF2-40B4-BE49-F238E27FC236}">
                <a16:creationId xmlns:a16="http://schemas.microsoft.com/office/drawing/2014/main" id="{A306F3F4-2555-A61C-DF42-22DA24471E31}"/>
              </a:ext>
            </a:extLst>
          </p:cNvPr>
          <p:cNvCxnSpPr/>
          <p:nvPr/>
        </p:nvCxnSpPr>
        <p:spPr>
          <a:xfrm rot="10800000">
            <a:off x="2539015" y="3657601"/>
            <a:ext cx="6800295" cy="284085"/>
          </a:xfrm>
          <a:prstGeom prst="bentConnector3">
            <a:avLst>
              <a:gd name="adj1" fmla="val 385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מחבר: מרפקי 36">
            <a:extLst>
              <a:ext uri="{FF2B5EF4-FFF2-40B4-BE49-F238E27FC236}">
                <a16:creationId xmlns:a16="http://schemas.microsoft.com/office/drawing/2014/main" id="{97D885CD-603E-384A-9563-5ACB5CE24D9A}"/>
              </a:ext>
            </a:extLst>
          </p:cNvPr>
          <p:cNvCxnSpPr>
            <a:cxnSpLocks/>
            <a:stCxn id="3" idx="2"/>
          </p:cNvCxnSpPr>
          <p:nvPr/>
        </p:nvCxnSpPr>
        <p:spPr>
          <a:xfrm rot="5400000" flipH="1">
            <a:off x="5714477" y="830279"/>
            <a:ext cx="628402" cy="7511988"/>
          </a:xfrm>
          <a:prstGeom prst="bentConnector4">
            <a:avLst>
              <a:gd name="adj1" fmla="val -36378"/>
              <a:gd name="adj2" fmla="val 9994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3729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1095628"/>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useCards.js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1912374"/>
            <a:ext cx="4814653" cy="303325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handleLikeCard</a:t>
            </a:r>
            <a:r>
              <a:rPr lang="he-IL" sz="2000" dirty="0">
                <a:solidFill>
                  <a:schemeClr val="bg1"/>
                </a:solidFill>
              </a:rPr>
              <a:t> שיהיה שווה ערך לפונקציה שתחזור מהפעלת מטודת </a:t>
            </a:r>
            <a:r>
              <a:rPr lang="en-US" sz="2000" dirty="0">
                <a:solidFill>
                  <a:schemeClr val="bg1"/>
                </a:solidFill>
              </a:rPr>
              <a:t>useCallback</a:t>
            </a:r>
            <a:r>
              <a:rPr lang="he-IL" sz="2000" dirty="0">
                <a:solidFill>
                  <a:schemeClr val="bg1"/>
                </a:solidFill>
              </a:rPr>
              <a:t> שתקבל פונקציית </a:t>
            </a:r>
            <a:r>
              <a:rPr lang="en-US" sz="2000" dirty="0">
                <a:solidFill>
                  <a:schemeClr val="bg1"/>
                </a:solidFill>
              </a:rPr>
              <a:t>callback</a:t>
            </a:r>
            <a:r>
              <a:rPr lang="he-IL" sz="2000" dirty="0">
                <a:solidFill>
                  <a:schemeClr val="bg1"/>
                </a:solidFill>
              </a:rPr>
              <a:t> אסינכרונית שמקבלת בפרמטר </a:t>
            </a:r>
            <a:r>
              <a:rPr lang="en-US" sz="2000" dirty="0">
                <a:solidFill>
                  <a:schemeClr val="bg1"/>
                </a:solidFill>
              </a:rPr>
              <a:t>cardId</a:t>
            </a:r>
            <a:endParaRPr lang="en-US" sz="1600" dirty="0">
              <a:solidFill>
                <a:schemeClr val="bg1"/>
              </a:solidFill>
            </a:endParaRPr>
          </a:p>
          <a:p>
            <a:pPr lvl="1"/>
            <a:r>
              <a:rPr lang="he-IL" sz="1600" dirty="0">
                <a:solidFill>
                  <a:schemeClr val="bg1"/>
                </a:solidFill>
              </a:rPr>
              <a:t>ניצור קבוע בשם </a:t>
            </a:r>
            <a:r>
              <a:rPr lang="en-US" sz="1600" dirty="0">
                <a:solidFill>
                  <a:schemeClr val="bg1"/>
                </a:solidFill>
              </a:rPr>
              <a:t>card</a:t>
            </a:r>
            <a:r>
              <a:rPr lang="he-IL" sz="1600" dirty="0">
                <a:solidFill>
                  <a:schemeClr val="bg1"/>
                </a:solidFill>
              </a:rPr>
              <a:t> שערכו יהיה האובייקט שיחזור מהפעלת מטודת </a:t>
            </a:r>
            <a:r>
              <a:rPr lang="en-US" sz="1600" dirty="0">
                <a:solidFill>
                  <a:schemeClr val="bg1"/>
                </a:solidFill>
              </a:rPr>
              <a:t>changeLikeStatus</a:t>
            </a:r>
            <a:r>
              <a:rPr lang="he-IL" sz="1600" dirty="0">
                <a:solidFill>
                  <a:schemeClr val="bg1"/>
                </a:solidFill>
              </a:rPr>
              <a:t> עם </a:t>
            </a:r>
            <a:r>
              <a:rPr lang="en-US" sz="1600" dirty="0">
                <a:solidFill>
                  <a:schemeClr val="bg1"/>
                </a:solidFill>
              </a:rPr>
              <a:t>cardId</a:t>
            </a:r>
            <a:r>
              <a:rPr lang="he-IL" sz="1600" dirty="0">
                <a:solidFill>
                  <a:schemeClr val="bg1"/>
                </a:solidFill>
              </a:rPr>
              <a:t> מתוך המודול </a:t>
            </a:r>
            <a:r>
              <a:rPr lang="en-US" sz="1600" dirty="0">
                <a:solidFill>
                  <a:schemeClr val="bg1"/>
                </a:solidFill>
              </a:rPr>
              <a:t>cardApiService</a:t>
            </a:r>
            <a:endParaRPr lang="he-IL" sz="1600" dirty="0">
              <a:solidFill>
                <a:schemeClr val="bg1"/>
              </a:solidFill>
            </a:endParaRPr>
          </a:p>
          <a:p>
            <a:pPr lvl="1"/>
            <a:r>
              <a:rPr lang="he-IL" sz="1600" dirty="0">
                <a:solidFill>
                  <a:schemeClr val="bg1"/>
                </a:solidFill>
              </a:rPr>
              <a:t>נעדכן בעזרת מטודת </a:t>
            </a:r>
            <a:r>
              <a:rPr lang="en-US" sz="1600" dirty="0">
                <a:solidFill>
                  <a:schemeClr val="bg1"/>
                </a:solidFill>
              </a:rPr>
              <a:t>requestStatus</a:t>
            </a:r>
            <a:r>
              <a:rPr lang="he-IL" sz="1600" dirty="0">
                <a:solidFill>
                  <a:schemeClr val="bg1"/>
                </a:solidFill>
              </a:rPr>
              <a:t> את הכרטיס </a:t>
            </a:r>
          </a:p>
          <a:p>
            <a:pPr lvl="1"/>
            <a:r>
              <a:rPr lang="he-IL" sz="1600" dirty="0">
                <a:solidFill>
                  <a:schemeClr val="bg1"/>
                </a:solidFill>
              </a:rPr>
              <a:t>אם תהיה שגיאה נתפוס אותה באמצעות מנגנון </a:t>
            </a:r>
            <a:r>
              <a:rPr lang="en-US" sz="1600" dirty="0">
                <a:solidFill>
                  <a:schemeClr val="bg1"/>
                </a:solidFill>
              </a:rPr>
              <a:t>try &amp; catch</a:t>
            </a:r>
            <a:r>
              <a:rPr lang="he-IL" sz="1600" dirty="0">
                <a:solidFill>
                  <a:schemeClr val="bg1"/>
                </a:solidFill>
              </a:rPr>
              <a:t> ונעדכן את הגולש עם הודעת השגיאה באמצעות מטודת </a:t>
            </a:r>
            <a:r>
              <a:rPr lang="en-US" sz="1600" dirty="0">
                <a:solidFill>
                  <a:schemeClr val="bg1"/>
                </a:solidFill>
              </a:rPr>
              <a:t>requestStatus</a:t>
            </a:r>
          </a:p>
        </p:txBody>
      </p:sp>
      <p:pic>
        <p:nvPicPr>
          <p:cNvPr id="18" name="תמונה 17">
            <a:extLst>
              <a:ext uri="{FF2B5EF4-FFF2-40B4-BE49-F238E27FC236}">
                <a16:creationId xmlns:a16="http://schemas.microsoft.com/office/drawing/2014/main" id="{1E2BA6AB-3B83-57F0-B971-12241B234BD5}"/>
              </a:ext>
            </a:extLst>
          </p:cNvPr>
          <p:cNvPicPr>
            <a:picLocks noChangeAspect="1"/>
          </p:cNvPicPr>
          <p:nvPr/>
        </p:nvPicPr>
        <p:blipFill>
          <a:blip r:embed="rId4"/>
          <a:stretch>
            <a:fillRect/>
          </a:stretch>
        </p:blipFill>
        <p:spPr>
          <a:xfrm>
            <a:off x="601154" y="2113890"/>
            <a:ext cx="6186874" cy="2630220"/>
          </a:xfrm>
          <a:prstGeom prst="rect">
            <a:avLst/>
          </a:prstGeom>
        </p:spPr>
      </p:pic>
      <p:cxnSp>
        <p:nvCxnSpPr>
          <p:cNvPr id="6" name="מחבר: מרפקי 5">
            <a:extLst>
              <a:ext uri="{FF2B5EF4-FFF2-40B4-BE49-F238E27FC236}">
                <a16:creationId xmlns:a16="http://schemas.microsoft.com/office/drawing/2014/main" id="{8EC789F3-DF7C-0CB1-435B-6C455E570466}"/>
              </a:ext>
            </a:extLst>
          </p:cNvPr>
          <p:cNvCxnSpPr/>
          <p:nvPr/>
        </p:nvCxnSpPr>
        <p:spPr>
          <a:xfrm rot="10800000" flipV="1">
            <a:off x="2956265" y="2113889"/>
            <a:ext cx="4421079" cy="611555"/>
          </a:xfrm>
          <a:prstGeom prst="bentConnector3">
            <a:avLst>
              <a:gd name="adj1" fmla="val 1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a:extLst>
              <a:ext uri="{FF2B5EF4-FFF2-40B4-BE49-F238E27FC236}">
                <a16:creationId xmlns:a16="http://schemas.microsoft.com/office/drawing/2014/main" id="{5CA7F78F-AE5C-F0C0-6BA0-3F17A63721B5}"/>
              </a:ext>
            </a:extLst>
          </p:cNvPr>
          <p:cNvCxnSpPr/>
          <p:nvPr/>
        </p:nvCxnSpPr>
        <p:spPr>
          <a:xfrm flipH="1">
            <a:off x="6338656" y="3355759"/>
            <a:ext cx="130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613AC0EE-D5CD-D59F-F98C-A9AFA65EF638}"/>
              </a:ext>
            </a:extLst>
          </p:cNvPr>
          <p:cNvCxnSpPr/>
          <p:nvPr/>
        </p:nvCxnSpPr>
        <p:spPr>
          <a:xfrm rot="10800000">
            <a:off x="5992428" y="3622089"/>
            <a:ext cx="1580225" cy="337352"/>
          </a:xfrm>
          <a:prstGeom prst="bentConnector3">
            <a:avLst>
              <a:gd name="adj1" fmla="val 325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B14A664-29C6-ACE7-9F11-91A877060E12}"/>
              </a:ext>
            </a:extLst>
          </p:cNvPr>
          <p:cNvCxnSpPr>
            <a:stCxn id="3" idx="2"/>
          </p:cNvCxnSpPr>
          <p:nvPr/>
        </p:nvCxnSpPr>
        <p:spPr>
          <a:xfrm rot="5400000" flipH="1">
            <a:off x="5930893" y="1091848"/>
            <a:ext cx="701597" cy="7005961"/>
          </a:xfrm>
          <a:prstGeom prst="bentConnector4">
            <a:avLst>
              <a:gd name="adj1" fmla="val -32583"/>
              <a:gd name="adj2"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34726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894112"/>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CardActionBar.jsx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1710858"/>
            <a:ext cx="4814653" cy="348892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לקומפוננט </a:t>
            </a:r>
            <a:r>
              <a:rPr lang="en-US" sz="2000" dirty="0">
                <a:solidFill>
                  <a:schemeClr val="bg1"/>
                </a:solidFill>
              </a:rPr>
              <a:t>CardActionBar</a:t>
            </a:r>
            <a:r>
              <a:rPr lang="he-IL" sz="2000" dirty="0">
                <a:solidFill>
                  <a:schemeClr val="bg1"/>
                </a:solidFill>
              </a:rPr>
              <a:t> שלושה מפתחות נוספים שנזדקק להם על מנת ליצור את הלוגיקה של סימון כרטיס כמועדף </a:t>
            </a:r>
            <a:r>
              <a:rPr lang="en-US" sz="2000" dirty="0">
                <a:solidFill>
                  <a:schemeClr val="bg1"/>
                </a:solidFill>
              </a:rPr>
              <a:t>cardUserId, cardLikes, onLike</a:t>
            </a:r>
            <a:endParaRPr lang="he-IL" sz="2000" dirty="0">
              <a:solidFill>
                <a:schemeClr val="bg1"/>
              </a:solidFill>
            </a:endParaRPr>
          </a:p>
          <a:p>
            <a:r>
              <a:rPr lang="he-IL" sz="2000" dirty="0">
                <a:solidFill>
                  <a:schemeClr val="bg1"/>
                </a:solidFill>
              </a:rPr>
              <a:t>נחלץ את המשתנה </a:t>
            </a:r>
            <a:r>
              <a:rPr lang="en-US" sz="2000" dirty="0">
                <a:solidFill>
                  <a:schemeClr val="bg1"/>
                </a:solidFill>
              </a:rPr>
              <a:t>isLike</a:t>
            </a:r>
            <a:r>
              <a:rPr lang="he-IL" sz="2000" dirty="0">
                <a:solidFill>
                  <a:schemeClr val="bg1"/>
                </a:solidFill>
              </a:rPr>
              <a:t> ואת מטודת </a:t>
            </a:r>
            <a:r>
              <a:rPr lang="en-US" sz="2000" dirty="0">
                <a:solidFill>
                  <a:schemeClr val="bg1"/>
                </a:solidFill>
              </a:rPr>
              <a:t>setLike</a:t>
            </a:r>
            <a:r>
              <a:rPr lang="he-IL" sz="2000" dirty="0">
                <a:solidFill>
                  <a:schemeClr val="bg1"/>
                </a:solidFill>
              </a:rPr>
              <a:t> מהפעלת מטודת </a:t>
            </a:r>
            <a:r>
              <a:rPr lang="en-US" sz="2000" dirty="0">
                <a:solidFill>
                  <a:schemeClr val="bg1"/>
                </a:solidFill>
              </a:rPr>
              <a:t>useState</a:t>
            </a:r>
            <a:r>
              <a:rPr lang="he-IL" sz="2000" dirty="0">
                <a:solidFill>
                  <a:schemeClr val="bg1"/>
                </a:solidFill>
              </a:rPr>
              <a:t> ונעביר בארגומנט פונקציית </a:t>
            </a:r>
            <a:r>
              <a:rPr lang="en-US" sz="2000" dirty="0">
                <a:solidFill>
                  <a:schemeClr val="bg1"/>
                </a:solidFill>
              </a:rPr>
              <a:t>callback</a:t>
            </a:r>
            <a:r>
              <a:rPr lang="he-IL" sz="2000" dirty="0">
                <a:solidFill>
                  <a:schemeClr val="bg1"/>
                </a:solidFill>
              </a:rPr>
              <a:t> אנונימית </a:t>
            </a:r>
          </a:p>
          <a:p>
            <a:pPr lvl="1"/>
            <a:r>
              <a:rPr lang="he-IL" sz="1600" dirty="0">
                <a:solidFill>
                  <a:schemeClr val="bg1"/>
                </a:solidFill>
              </a:rPr>
              <a:t>שתחזיר את הערך הבוליאני של הפעלת מטודת </a:t>
            </a:r>
            <a:r>
              <a:rPr lang="en-US" sz="1600" dirty="0">
                <a:solidFill>
                  <a:schemeClr val="bg1"/>
                </a:solidFill>
              </a:rPr>
              <a:t>find</a:t>
            </a:r>
            <a:r>
              <a:rPr lang="he-IL" sz="1600" dirty="0">
                <a:solidFill>
                  <a:schemeClr val="bg1"/>
                </a:solidFill>
              </a:rPr>
              <a:t> על מערך מחרוזות התווים </a:t>
            </a:r>
            <a:r>
              <a:rPr lang="en-US" sz="1600" dirty="0">
                <a:solidFill>
                  <a:schemeClr val="bg1"/>
                </a:solidFill>
              </a:rPr>
              <a:t>cardLikes</a:t>
            </a:r>
            <a:r>
              <a:rPr lang="he-IL" sz="1600" dirty="0">
                <a:solidFill>
                  <a:schemeClr val="bg1"/>
                </a:solidFill>
              </a:rPr>
              <a:t> כאשר בפונקציה האנונימית שבתוכה נערוך איטרציה על המערך ונחזיר את מחרוזת התווים (</a:t>
            </a:r>
            <a:r>
              <a:rPr lang="en-US" sz="1600" dirty="0">
                <a:solidFill>
                  <a:schemeClr val="bg1"/>
                </a:solidFill>
              </a:rPr>
              <a:t>id</a:t>
            </a:r>
            <a:r>
              <a:rPr lang="he-IL" sz="1600" dirty="0">
                <a:solidFill>
                  <a:schemeClr val="bg1"/>
                </a:solidFill>
              </a:rPr>
              <a:t>) שזהה לערך של </a:t>
            </a:r>
            <a:r>
              <a:rPr lang="en-US" sz="1600" dirty="0">
                <a:solidFill>
                  <a:schemeClr val="bg1"/>
                </a:solidFill>
              </a:rPr>
              <a:t>user.id</a:t>
            </a:r>
            <a:r>
              <a:rPr lang="he-IL" sz="1600" dirty="0">
                <a:solidFill>
                  <a:schemeClr val="bg1"/>
                </a:solidFill>
              </a:rPr>
              <a:t> מתוך </a:t>
            </a:r>
            <a:r>
              <a:rPr lang="en-US" sz="1600" dirty="0">
                <a:solidFill>
                  <a:schemeClr val="bg1"/>
                </a:solidFill>
              </a:rPr>
              <a:t>useUser</a:t>
            </a:r>
            <a:endParaRPr lang="he-IL" sz="1600" dirty="0">
              <a:solidFill>
                <a:schemeClr val="bg1"/>
              </a:solidFill>
            </a:endParaRPr>
          </a:p>
        </p:txBody>
      </p:sp>
      <p:pic>
        <p:nvPicPr>
          <p:cNvPr id="7" name="תמונה 6">
            <a:extLst>
              <a:ext uri="{FF2B5EF4-FFF2-40B4-BE49-F238E27FC236}">
                <a16:creationId xmlns:a16="http://schemas.microsoft.com/office/drawing/2014/main" id="{188245E2-F78A-114F-F489-8D757E9AED91}"/>
              </a:ext>
            </a:extLst>
          </p:cNvPr>
          <p:cNvPicPr>
            <a:picLocks noChangeAspect="1"/>
          </p:cNvPicPr>
          <p:nvPr/>
        </p:nvPicPr>
        <p:blipFill>
          <a:blip r:embed="rId4"/>
          <a:stretch>
            <a:fillRect/>
          </a:stretch>
        </p:blipFill>
        <p:spPr>
          <a:xfrm>
            <a:off x="616822" y="1182854"/>
            <a:ext cx="6143701" cy="4537116"/>
          </a:xfrm>
          <a:prstGeom prst="rect">
            <a:avLst/>
          </a:prstGeom>
        </p:spPr>
      </p:pic>
      <p:cxnSp>
        <p:nvCxnSpPr>
          <p:cNvPr id="9" name="מחבר: מרפקי 8">
            <a:extLst>
              <a:ext uri="{FF2B5EF4-FFF2-40B4-BE49-F238E27FC236}">
                <a16:creationId xmlns:a16="http://schemas.microsoft.com/office/drawing/2014/main" id="{28D84AF2-2B6E-7E81-7908-3DED444CA84B}"/>
              </a:ext>
            </a:extLst>
          </p:cNvPr>
          <p:cNvCxnSpPr>
            <a:cxnSpLocks/>
          </p:cNvCxnSpPr>
          <p:nvPr/>
        </p:nvCxnSpPr>
        <p:spPr>
          <a:xfrm rot="10800000" flipV="1">
            <a:off x="5885896" y="2725445"/>
            <a:ext cx="2885243" cy="1331650"/>
          </a:xfrm>
          <a:prstGeom prst="bentConnector3">
            <a:avLst>
              <a:gd name="adj1" fmla="val 998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E4B598FC-2D9B-CFCE-29C9-30544F598D6A}"/>
              </a:ext>
            </a:extLst>
          </p:cNvPr>
          <p:cNvCxnSpPr>
            <a:cxnSpLocks/>
            <a:stCxn id="3" idx="2"/>
          </p:cNvCxnSpPr>
          <p:nvPr/>
        </p:nvCxnSpPr>
        <p:spPr>
          <a:xfrm rot="5400000">
            <a:off x="7076087" y="2748963"/>
            <a:ext cx="257766" cy="51594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583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894112"/>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CardActionBar.jsx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1710858"/>
            <a:ext cx="4814653" cy="370452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handleLike</a:t>
            </a:r>
            <a:r>
              <a:rPr lang="he-IL" sz="2000" dirty="0">
                <a:solidFill>
                  <a:schemeClr val="bg1"/>
                </a:solidFill>
              </a:rPr>
              <a:t> שערכו יהיה פונקציה אנונימית אסינכרונית </a:t>
            </a:r>
          </a:p>
          <a:p>
            <a:pPr lvl="1"/>
            <a:r>
              <a:rPr lang="he-IL" sz="1600" dirty="0">
                <a:solidFill>
                  <a:schemeClr val="bg1"/>
                </a:solidFill>
              </a:rPr>
              <a:t>שתפעיל את מטודת </a:t>
            </a:r>
            <a:r>
              <a:rPr lang="en-US" sz="1600" dirty="0">
                <a:solidFill>
                  <a:schemeClr val="bg1"/>
                </a:solidFill>
              </a:rPr>
              <a:t>setLike</a:t>
            </a:r>
            <a:r>
              <a:rPr lang="he-IL" sz="1600" dirty="0">
                <a:solidFill>
                  <a:schemeClr val="bg1"/>
                </a:solidFill>
              </a:rPr>
              <a:t> עם הערך הנגדי למשתנה </a:t>
            </a:r>
            <a:r>
              <a:rPr lang="en-US" sz="1600" dirty="0">
                <a:solidFill>
                  <a:schemeClr val="bg1"/>
                </a:solidFill>
              </a:rPr>
              <a:t>isLike</a:t>
            </a:r>
          </a:p>
          <a:p>
            <a:pPr lvl="1"/>
            <a:r>
              <a:rPr lang="he-IL" sz="1600" dirty="0">
                <a:solidFill>
                  <a:schemeClr val="bg1"/>
                </a:solidFill>
              </a:rPr>
              <a:t>תפעיל את המטודה האסינכרונית </a:t>
            </a:r>
            <a:r>
              <a:rPr lang="en-US" sz="1600" dirty="0">
                <a:solidFill>
                  <a:schemeClr val="bg1"/>
                </a:solidFill>
              </a:rPr>
              <a:t>handleLikeCard</a:t>
            </a:r>
            <a:r>
              <a:rPr lang="he-IL" sz="1600" dirty="0">
                <a:solidFill>
                  <a:schemeClr val="bg1"/>
                </a:solidFill>
              </a:rPr>
              <a:t> שתקבל בארגומנט את </a:t>
            </a:r>
            <a:r>
              <a:rPr lang="en-US" sz="1600" dirty="0">
                <a:solidFill>
                  <a:schemeClr val="bg1"/>
                </a:solidFill>
              </a:rPr>
              <a:t>cardId</a:t>
            </a:r>
            <a:endParaRPr lang="he-IL" sz="1600" dirty="0">
              <a:solidFill>
                <a:schemeClr val="bg1"/>
              </a:solidFill>
            </a:endParaRPr>
          </a:p>
          <a:p>
            <a:pPr lvl="1"/>
            <a:r>
              <a:rPr lang="he-IL" sz="1600" dirty="0">
                <a:solidFill>
                  <a:schemeClr val="bg1"/>
                </a:solidFill>
              </a:rPr>
              <a:t>ותפעיל פונקציית ה – </a:t>
            </a:r>
            <a:r>
              <a:rPr lang="en-US" sz="1600" dirty="0">
                <a:solidFill>
                  <a:schemeClr val="bg1"/>
                </a:solidFill>
              </a:rPr>
              <a:t>callback</a:t>
            </a:r>
            <a:r>
              <a:rPr lang="he-IL" sz="1600" dirty="0">
                <a:solidFill>
                  <a:schemeClr val="bg1"/>
                </a:solidFill>
              </a:rPr>
              <a:t> בשם </a:t>
            </a:r>
            <a:r>
              <a:rPr lang="en-US" sz="1600" dirty="0">
                <a:solidFill>
                  <a:schemeClr val="bg1"/>
                </a:solidFill>
              </a:rPr>
              <a:t>onLike</a:t>
            </a:r>
            <a:endParaRPr lang="he-IL" sz="1600" dirty="0">
              <a:solidFill>
                <a:schemeClr val="bg1"/>
              </a:solidFill>
            </a:endParaRPr>
          </a:p>
          <a:p>
            <a:r>
              <a:rPr lang="he-IL" sz="2000" dirty="0">
                <a:solidFill>
                  <a:schemeClr val="bg1"/>
                </a:solidFill>
              </a:rPr>
              <a:t>בחלק של ה – </a:t>
            </a:r>
            <a:r>
              <a:rPr lang="en-US" sz="2000" dirty="0">
                <a:solidFill>
                  <a:schemeClr val="bg1"/>
                </a:solidFill>
              </a:rPr>
              <a:t>HTML</a:t>
            </a:r>
            <a:r>
              <a:rPr lang="he-IL" sz="2000" dirty="0">
                <a:solidFill>
                  <a:schemeClr val="bg1"/>
                </a:solidFill>
              </a:rPr>
              <a:t> </a:t>
            </a:r>
          </a:p>
          <a:p>
            <a:pPr lvl="1"/>
            <a:r>
              <a:rPr lang="he-IL" sz="1600" dirty="0">
                <a:solidFill>
                  <a:schemeClr val="bg1"/>
                </a:solidFill>
              </a:rPr>
              <a:t>נראה את כפתור סימון כמועדף רק למשתמש מחובר</a:t>
            </a:r>
          </a:p>
          <a:p>
            <a:pPr lvl="1"/>
            <a:r>
              <a:rPr lang="he-IL" sz="1600" dirty="0">
                <a:solidFill>
                  <a:schemeClr val="bg1"/>
                </a:solidFill>
              </a:rPr>
              <a:t>בלחיצה על הכפתור תופעל הפונקציה </a:t>
            </a:r>
            <a:r>
              <a:rPr lang="en-US" sz="1600" dirty="0">
                <a:solidFill>
                  <a:schemeClr val="bg1"/>
                </a:solidFill>
              </a:rPr>
              <a:t>handleLike</a:t>
            </a:r>
            <a:endParaRPr lang="he-IL" sz="1600" dirty="0">
              <a:solidFill>
                <a:schemeClr val="bg1"/>
              </a:solidFill>
            </a:endParaRPr>
          </a:p>
          <a:p>
            <a:pPr lvl="1"/>
            <a:r>
              <a:rPr lang="he-IL" sz="1600" dirty="0">
                <a:solidFill>
                  <a:schemeClr val="bg1"/>
                </a:solidFill>
              </a:rPr>
              <a:t>נקבע את צבעו של הכפתור בהתאם לערך הבוליאני של המשתנה </a:t>
            </a:r>
            <a:r>
              <a:rPr lang="en-US" sz="1600" dirty="0">
                <a:solidFill>
                  <a:schemeClr val="bg1"/>
                </a:solidFill>
              </a:rPr>
              <a:t>isLike</a:t>
            </a:r>
            <a:endParaRPr lang="he-IL" sz="1600" dirty="0">
              <a:solidFill>
                <a:schemeClr val="bg1"/>
              </a:solidFill>
            </a:endParaRPr>
          </a:p>
        </p:txBody>
      </p:sp>
      <p:pic>
        <p:nvPicPr>
          <p:cNvPr id="15" name="תמונה 14">
            <a:extLst>
              <a:ext uri="{FF2B5EF4-FFF2-40B4-BE49-F238E27FC236}">
                <a16:creationId xmlns:a16="http://schemas.microsoft.com/office/drawing/2014/main" id="{2C78A174-371E-3961-61F4-70A0A153DC19}"/>
              </a:ext>
            </a:extLst>
          </p:cNvPr>
          <p:cNvPicPr>
            <a:picLocks noChangeAspect="1"/>
          </p:cNvPicPr>
          <p:nvPr/>
        </p:nvPicPr>
        <p:blipFill rotWithShape="1">
          <a:blip r:embed="rId4"/>
          <a:srcRect b="86962"/>
          <a:stretch/>
        </p:blipFill>
        <p:spPr>
          <a:xfrm>
            <a:off x="302889" y="2369703"/>
            <a:ext cx="6781494" cy="1059297"/>
          </a:xfrm>
          <a:prstGeom prst="rect">
            <a:avLst/>
          </a:prstGeom>
        </p:spPr>
      </p:pic>
      <p:pic>
        <p:nvPicPr>
          <p:cNvPr id="17" name="תמונה 16">
            <a:extLst>
              <a:ext uri="{FF2B5EF4-FFF2-40B4-BE49-F238E27FC236}">
                <a16:creationId xmlns:a16="http://schemas.microsoft.com/office/drawing/2014/main" id="{8703DDE5-CF53-8999-8C36-F934B0A2C8FF}"/>
              </a:ext>
            </a:extLst>
          </p:cNvPr>
          <p:cNvPicPr>
            <a:picLocks noChangeAspect="1"/>
          </p:cNvPicPr>
          <p:nvPr/>
        </p:nvPicPr>
        <p:blipFill rotWithShape="1">
          <a:blip r:embed="rId4"/>
          <a:srcRect t="86963"/>
          <a:stretch/>
        </p:blipFill>
        <p:spPr>
          <a:xfrm>
            <a:off x="302889" y="3575160"/>
            <a:ext cx="6781492" cy="1059298"/>
          </a:xfrm>
          <a:prstGeom prst="rect">
            <a:avLst/>
          </a:prstGeom>
        </p:spPr>
      </p:pic>
      <p:cxnSp>
        <p:nvCxnSpPr>
          <p:cNvPr id="19" name="מחבר: מרפקי 18">
            <a:extLst>
              <a:ext uri="{FF2B5EF4-FFF2-40B4-BE49-F238E27FC236}">
                <a16:creationId xmlns:a16="http://schemas.microsoft.com/office/drawing/2014/main" id="{D04DB62D-5DBA-D25A-8C8F-ADC370B10548}"/>
              </a:ext>
            </a:extLst>
          </p:cNvPr>
          <p:cNvCxnSpPr/>
          <p:nvPr/>
        </p:nvCxnSpPr>
        <p:spPr>
          <a:xfrm rot="10800000" flipV="1">
            <a:off x="1864311" y="1899821"/>
            <a:ext cx="6019060" cy="469882"/>
          </a:xfrm>
          <a:prstGeom prst="bentConnector3">
            <a:avLst>
              <a:gd name="adj1" fmla="val 998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5BD49675-A9F1-6866-6C9D-E264981538D4}"/>
              </a:ext>
            </a:extLst>
          </p:cNvPr>
          <p:cNvCxnSpPr/>
          <p:nvPr/>
        </p:nvCxnSpPr>
        <p:spPr>
          <a:xfrm rot="10800000" flipV="1">
            <a:off x="3160450" y="2450237"/>
            <a:ext cx="4758432" cy="266330"/>
          </a:xfrm>
          <a:prstGeom prst="bentConnector3">
            <a:avLst>
              <a:gd name="adj1" fmla="val 141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F7CD2E2A-7F9D-B0D4-7C8E-D23651CE57FB}"/>
              </a:ext>
            </a:extLst>
          </p:cNvPr>
          <p:cNvCxnSpPr/>
          <p:nvPr/>
        </p:nvCxnSpPr>
        <p:spPr>
          <a:xfrm rot="10800000">
            <a:off x="3657600" y="2902999"/>
            <a:ext cx="3861786" cy="89733"/>
          </a:xfrm>
          <a:prstGeom prst="bentConnector3">
            <a:avLst>
              <a:gd name="adj1" fmla="val 77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D4C667E4-2955-48AF-A8DD-9A2CB9BEFC01}"/>
              </a:ext>
            </a:extLst>
          </p:cNvPr>
          <p:cNvCxnSpPr/>
          <p:nvPr/>
        </p:nvCxnSpPr>
        <p:spPr>
          <a:xfrm rot="10800000">
            <a:off x="1988599" y="3100997"/>
            <a:ext cx="6001305" cy="408536"/>
          </a:xfrm>
          <a:prstGeom prst="bentConnector3">
            <a:avLst>
              <a:gd name="adj1" fmla="val 137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מרפקי 32">
            <a:extLst>
              <a:ext uri="{FF2B5EF4-FFF2-40B4-BE49-F238E27FC236}">
                <a16:creationId xmlns:a16="http://schemas.microsoft.com/office/drawing/2014/main" id="{9DCA0EC2-CBCA-ABBD-971A-CEA9CCA8FAC6}"/>
              </a:ext>
            </a:extLst>
          </p:cNvPr>
          <p:cNvCxnSpPr/>
          <p:nvPr/>
        </p:nvCxnSpPr>
        <p:spPr>
          <a:xfrm rot="10800000">
            <a:off x="2618913" y="3753907"/>
            <a:ext cx="5264458" cy="387527"/>
          </a:xfrm>
          <a:prstGeom prst="bentConnector3">
            <a:avLst>
              <a:gd name="adj1" fmla="val 120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מרפקי 35">
            <a:extLst>
              <a:ext uri="{FF2B5EF4-FFF2-40B4-BE49-F238E27FC236}">
                <a16:creationId xmlns:a16="http://schemas.microsoft.com/office/drawing/2014/main" id="{A78C7281-735A-9025-72BD-BF46B4E54741}"/>
              </a:ext>
            </a:extLst>
          </p:cNvPr>
          <p:cNvCxnSpPr/>
          <p:nvPr/>
        </p:nvCxnSpPr>
        <p:spPr>
          <a:xfrm rot="10800000">
            <a:off x="6693764" y="4106708"/>
            <a:ext cx="825623" cy="593377"/>
          </a:xfrm>
          <a:prstGeom prst="bentConnector3">
            <a:avLst>
              <a:gd name="adj1" fmla="val 994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רפקי 38">
            <a:extLst>
              <a:ext uri="{FF2B5EF4-FFF2-40B4-BE49-F238E27FC236}">
                <a16:creationId xmlns:a16="http://schemas.microsoft.com/office/drawing/2014/main" id="{6CF11ED3-FE6F-C009-749B-CBAF38F476ED}"/>
              </a:ext>
            </a:extLst>
          </p:cNvPr>
          <p:cNvCxnSpPr>
            <a:stCxn id="3" idx="2"/>
          </p:cNvCxnSpPr>
          <p:nvPr/>
        </p:nvCxnSpPr>
        <p:spPr>
          <a:xfrm rot="5400000" flipH="1">
            <a:off x="6326080" y="1956787"/>
            <a:ext cx="1145220" cy="5771965"/>
          </a:xfrm>
          <a:prstGeom prst="bentConnector4">
            <a:avLst>
              <a:gd name="adj1" fmla="val -19961"/>
              <a:gd name="adj2" fmla="val 9992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8537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2341172"/>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Card.jsx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3157918"/>
            <a:ext cx="4814653" cy="143183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את </a:t>
            </a:r>
            <a:r>
              <a:rPr lang="en-US" sz="2000" dirty="0">
                <a:solidFill>
                  <a:schemeClr val="bg1"/>
                </a:solidFill>
              </a:rPr>
              <a:t>onLike</a:t>
            </a:r>
            <a:r>
              <a:rPr lang="he-IL" sz="2000" dirty="0">
                <a:solidFill>
                  <a:schemeClr val="bg1"/>
                </a:solidFill>
              </a:rPr>
              <a:t> שהקומפוננט צריכה לקבל בפרמטר</a:t>
            </a:r>
          </a:p>
          <a:p>
            <a:r>
              <a:rPr lang="he-IL" sz="2000" dirty="0">
                <a:solidFill>
                  <a:schemeClr val="bg1"/>
                </a:solidFill>
              </a:rPr>
              <a:t>נעביר את הפונקציה </a:t>
            </a:r>
            <a:r>
              <a:rPr lang="en-US" sz="2000" dirty="0">
                <a:solidFill>
                  <a:schemeClr val="bg1"/>
                </a:solidFill>
              </a:rPr>
              <a:t>onLike</a:t>
            </a:r>
            <a:r>
              <a:rPr lang="he-IL" sz="2000" dirty="0">
                <a:solidFill>
                  <a:schemeClr val="bg1"/>
                </a:solidFill>
              </a:rPr>
              <a:t> לקומפוננט </a:t>
            </a:r>
            <a:r>
              <a:rPr lang="en-US" sz="2000" dirty="0">
                <a:solidFill>
                  <a:schemeClr val="bg1"/>
                </a:solidFill>
              </a:rPr>
              <a:t>CardActionBar</a:t>
            </a:r>
            <a:endParaRPr lang="he-IL" sz="1600" dirty="0">
              <a:solidFill>
                <a:schemeClr val="bg1"/>
              </a:solidFill>
            </a:endParaRPr>
          </a:p>
        </p:txBody>
      </p:sp>
      <p:pic>
        <p:nvPicPr>
          <p:cNvPr id="6" name="תמונה 5">
            <a:extLst>
              <a:ext uri="{FF2B5EF4-FFF2-40B4-BE49-F238E27FC236}">
                <a16:creationId xmlns:a16="http://schemas.microsoft.com/office/drawing/2014/main" id="{23CD8428-FEC0-57DB-3084-E271031B7FE4}"/>
              </a:ext>
            </a:extLst>
          </p:cNvPr>
          <p:cNvPicPr>
            <a:picLocks noChangeAspect="1"/>
          </p:cNvPicPr>
          <p:nvPr/>
        </p:nvPicPr>
        <p:blipFill>
          <a:blip r:embed="rId4"/>
          <a:stretch>
            <a:fillRect/>
          </a:stretch>
        </p:blipFill>
        <p:spPr>
          <a:xfrm>
            <a:off x="0" y="0"/>
            <a:ext cx="5365820" cy="6858000"/>
          </a:xfrm>
          <a:prstGeom prst="rect">
            <a:avLst/>
          </a:prstGeom>
        </p:spPr>
      </p:pic>
      <p:cxnSp>
        <p:nvCxnSpPr>
          <p:cNvPr id="8" name="מחבר: מרפקי 7">
            <a:extLst>
              <a:ext uri="{FF2B5EF4-FFF2-40B4-BE49-F238E27FC236}">
                <a16:creationId xmlns:a16="http://schemas.microsoft.com/office/drawing/2014/main" id="{40E17A04-1128-9BCD-8516-F8AFB2515815}"/>
              </a:ext>
            </a:extLst>
          </p:cNvPr>
          <p:cNvCxnSpPr/>
          <p:nvPr/>
        </p:nvCxnSpPr>
        <p:spPr>
          <a:xfrm rot="10800000">
            <a:off x="3915052" y="2450238"/>
            <a:ext cx="3728622" cy="8966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97BCDD66-92F3-771A-F513-0068AD9E5F5A}"/>
              </a:ext>
            </a:extLst>
          </p:cNvPr>
          <p:cNvCxnSpPr/>
          <p:nvPr/>
        </p:nvCxnSpPr>
        <p:spPr>
          <a:xfrm rot="10800000" flipV="1">
            <a:off x="2228296" y="4039339"/>
            <a:ext cx="5459767" cy="825623"/>
          </a:xfrm>
          <a:prstGeom prst="bentConnector3">
            <a:avLst>
              <a:gd name="adj1" fmla="val 3471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57959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2341172"/>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Cards.jsx</a:t>
            </a:r>
            <a:endParaRPr lang="he-IL"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3157918"/>
            <a:ext cx="4814653" cy="143183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את </a:t>
            </a:r>
            <a:r>
              <a:rPr lang="en-US" sz="2000" dirty="0">
                <a:solidFill>
                  <a:schemeClr val="bg1"/>
                </a:solidFill>
              </a:rPr>
              <a:t>onLike</a:t>
            </a:r>
            <a:r>
              <a:rPr lang="he-IL" sz="2000" dirty="0">
                <a:solidFill>
                  <a:schemeClr val="bg1"/>
                </a:solidFill>
              </a:rPr>
              <a:t> שהקומפוננט צריכה לקבל בפרמטר</a:t>
            </a:r>
          </a:p>
          <a:p>
            <a:r>
              <a:rPr lang="he-IL" sz="2000" dirty="0">
                <a:solidFill>
                  <a:schemeClr val="bg1"/>
                </a:solidFill>
              </a:rPr>
              <a:t>נעביר את הפונקציה </a:t>
            </a:r>
            <a:r>
              <a:rPr lang="en-US" sz="2000" dirty="0">
                <a:solidFill>
                  <a:schemeClr val="bg1"/>
                </a:solidFill>
              </a:rPr>
              <a:t>onLike</a:t>
            </a:r>
            <a:r>
              <a:rPr lang="he-IL" sz="2000" dirty="0">
                <a:solidFill>
                  <a:schemeClr val="bg1"/>
                </a:solidFill>
              </a:rPr>
              <a:t> לקומפוננט </a:t>
            </a:r>
            <a:r>
              <a:rPr lang="en-US" sz="2000" dirty="0">
                <a:solidFill>
                  <a:schemeClr val="bg1"/>
                </a:solidFill>
              </a:rPr>
              <a:t>Card</a:t>
            </a:r>
            <a:endParaRPr lang="he-IL" sz="1600" dirty="0">
              <a:solidFill>
                <a:schemeClr val="bg1"/>
              </a:solidFill>
            </a:endParaRPr>
          </a:p>
        </p:txBody>
      </p:sp>
      <p:pic>
        <p:nvPicPr>
          <p:cNvPr id="7" name="תמונה 6">
            <a:extLst>
              <a:ext uri="{FF2B5EF4-FFF2-40B4-BE49-F238E27FC236}">
                <a16:creationId xmlns:a16="http://schemas.microsoft.com/office/drawing/2014/main" id="{EAFCA204-0023-D5D1-DE89-68AE90A4B079}"/>
              </a:ext>
            </a:extLst>
          </p:cNvPr>
          <p:cNvPicPr>
            <a:picLocks noChangeAspect="1"/>
          </p:cNvPicPr>
          <p:nvPr/>
        </p:nvPicPr>
        <p:blipFill>
          <a:blip r:embed="rId4"/>
          <a:stretch>
            <a:fillRect/>
          </a:stretch>
        </p:blipFill>
        <p:spPr>
          <a:xfrm>
            <a:off x="0" y="0"/>
            <a:ext cx="6379321" cy="6858000"/>
          </a:xfrm>
          <a:prstGeom prst="rect">
            <a:avLst/>
          </a:prstGeom>
        </p:spPr>
      </p:pic>
      <p:cxnSp>
        <p:nvCxnSpPr>
          <p:cNvPr id="11" name="מחבר: מרפקי 10">
            <a:extLst>
              <a:ext uri="{FF2B5EF4-FFF2-40B4-BE49-F238E27FC236}">
                <a16:creationId xmlns:a16="http://schemas.microsoft.com/office/drawing/2014/main" id="{5DB9BE6D-5599-DEAA-9702-1EF250C2708A}"/>
              </a:ext>
            </a:extLst>
          </p:cNvPr>
          <p:cNvCxnSpPr/>
          <p:nvPr/>
        </p:nvCxnSpPr>
        <p:spPr>
          <a:xfrm rot="10800000">
            <a:off x="4814655" y="1944210"/>
            <a:ext cx="2846775" cy="1484790"/>
          </a:xfrm>
          <a:prstGeom prst="bentConnector3">
            <a:avLst>
              <a:gd name="adj1" fmla="val 238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BEA8219-863A-AD05-C18E-70CB07B49F4D}"/>
              </a:ext>
            </a:extLst>
          </p:cNvPr>
          <p:cNvCxnSpPr/>
          <p:nvPr/>
        </p:nvCxnSpPr>
        <p:spPr>
          <a:xfrm rot="10800000" flipV="1">
            <a:off x="6454067" y="4030461"/>
            <a:ext cx="1065323" cy="3971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30191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5" y="2003820"/>
            <a:ext cx="4814654" cy="816746"/>
          </a:xfrm>
        </p:spPr>
        <p:txBody>
          <a:bodyPr>
            <a:noAutofit/>
          </a:bodyPr>
          <a:lstStyle/>
          <a:p>
            <a:pPr algn="ctr"/>
            <a:r>
              <a:rPr lang="en-US" sz="3200" u="sng" dirty="0">
                <a:solidFill>
                  <a:schemeClr val="bg1"/>
                </a:solidFill>
                <a:latin typeface="Arial Black" panose="020B0A04020102020204" pitchFamily="34" charset="0"/>
                <a:cs typeface="Aharoni" panose="02010803020104030203" pitchFamily="2" charset="-79"/>
              </a:rPr>
              <a:t>CardsFeedback.jsx</a:t>
            </a:r>
            <a:endParaRPr lang="he-IL" sz="32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6" y="2820566"/>
            <a:ext cx="4814653" cy="263032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את </a:t>
            </a:r>
            <a:r>
              <a:rPr lang="en-US" sz="2000" dirty="0">
                <a:solidFill>
                  <a:schemeClr val="bg1"/>
                </a:solidFill>
              </a:rPr>
              <a:t>onLike</a:t>
            </a:r>
            <a:r>
              <a:rPr lang="he-IL" sz="2000" dirty="0">
                <a:solidFill>
                  <a:schemeClr val="bg1"/>
                </a:solidFill>
              </a:rPr>
              <a:t> שהקומפוננט צריכה לקבל בפרמטר</a:t>
            </a:r>
          </a:p>
          <a:p>
            <a:r>
              <a:rPr lang="he-IL" sz="2000" dirty="0">
                <a:solidFill>
                  <a:schemeClr val="bg1"/>
                </a:solidFill>
              </a:rPr>
              <a:t>נעביר את הפונקציה </a:t>
            </a:r>
            <a:r>
              <a:rPr lang="en-US" sz="2000" dirty="0">
                <a:solidFill>
                  <a:schemeClr val="bg1"/>
                </a:solidFill>
              </a:rPr>
              <a:t>onLike</a:t>
            </a:r>
            <a:r>
              <a:rPr lang="he-IL" sz="2000" dirty="0">
                <a:solidFill>
                  <a:schemeClr val="bg1"/>
                </a:solidFill>
              </a:rPr>
              <a:t> לקומפוננט </a:t>
            </a:r>
            <a:r>
              <a:rPr lang="en-US" sz="2000" dirty="0">
                <a:solidFill>
                  <a:schemeClr val="bg1"/>
                </a:solidFill>
              </a:rPr>
              <a:t>Cards</a:t>
            </a:r>
            <a:endParaRPr lang="he-IL" sz="2000" dirty="0">
              <a:solidFill>
                <a:schemeClr val="bg1"/>
              </a:solidFill>
            </a:endParaRPr>
          </a:p>
          <a:p>
            <a:r>
              <a:rPr lang="he-IL" sz="2000" dirty="0">
                <a:solidFill>
                  <a:schemeClr val="bg1"/>
                </a:solidFill>
              </a:rPr>
              <a:t>ניתן ערך דיפולטיבי למטודה </a:t>
            </a:r>
            <a:r>
              <a:rPr lang="en-US" sz="2000" dirty="0">
                <a:solidFill>
                  <a:schemeClr val="bg1"/>
                </a:solidFill>
              </a:rPr>
              <a:t>onLike</a:t>
            </a:r>
            <a:r>
              <a:rPr lang="he-IL" sz="2000" dirty="0">
                <a:solidFill>
                  <a:schemeClr val="bg1"/>
                </a:solidFill>
              </a:rPr>
              <a:t> של פונקציה אנונימית שלא עושה דבר כך שאם יעבירו לקומפוננט זאת פונקציה אז לחיצה על כפתור המועדפים יפעיל אותה אחרת תופעל המטודה האנונימית שבערך הדיפולטיבי </a:t>
            </a:r>
            <a:endParaRPr lang="he-IL" sz="1600" dirty="0">
              <a:solidFill>
                <a:schemeClr val="bg1"/>
              </a:solidFill>
            </a:endParaRPr>
          </a:p>
        </p:txBody>
      </p:sp>
      <p:pic>
        <p:nvPicPr>
          <p:cNvPr id="6" name="תמונה 5">
            <a:extLst>
              <a:ext uri="{FF2B5EF4-FFF2-40B4-BE49-F238E27FC236}">
                <a16:creationId xmlns:a16="http://schemas.microsoft.com/office/drawing/2014/main" id="{05200CE8-415B-F293-48A3-3B243C0C5B25}"/>
              </a:ext>
            </a:extLst>
          </p:cNvPr>
          <p:cNvPicPr>
            <a:picLocks noChangeAspect="1"/>
          </p:cNvPicPr>
          <p:nvPr/>
        </p:nvPicPr>
        <p:blipFill>
          <a:blip r:embed="rId4"/>
          <a:stretch>
            <a:fillRect/>
          </a:stretch>
        </p:blipFill>
        <p:spPr>
          <a:xfrm>
            <a:off x="0" y="0"/>
            <a:ext cx="6727060" cy="6858000"/>
          </a:xfrm>
          <a:prstGeom prst="rect">
            <a:avLst/>
          </a:prstGeom>
        </p:spPr>
      </p:pic>
      <p:cxnSp>
        <p:nvCxnSpPr>
          <p:cNvPr id="9" name="מחבר: מרפקי 8">
            <a:extLst>
              <a:ext uri="{FF2B5EF4-FFF2-40B4-BE49-F238E27FC236}">
                <a16:creationId xmlns:a16="http://schemas.microsoft.com/office/drawing/2014/main" id="{13D61043-F5F4-185C-27E8-104AA9A8D652}"/>
              </a:ext>
            </a:extLst>
          </p:cNvPr>
          <p:cNvCxnSpPr/>
          <p:nvPr/>
        </p:nvCxnSpPr>
        <p:spPr>
          <a:xfrm rot="10800000">
            <a:off x="6249880" y="1722268"/>
            <a:ext cx="1376038" cy="1331650"/>
          </a:xfrm>
          <a:prstGeom prst="bentConnector3">
            <a:avLst>
              <a:gd name="adj1" fmla="val 409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52206E6F-00AB-9634-F812-9079F2D6AA95}"/>
              </a:ext>
            </a:extLst>
          </p:cNvPr>
          <p:cNvCxnSpPr/>
          <p:nvPr/>
        </p:nvCxnSpPr>
        <p:spPr>
          <a:xfrm rot="10800000" flipV="1">
            <a:off x="6727060" y="3675355"/>
            <a:ext cx="650284" cy="1242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72E8AD76-3EC9-F3F6-AFA3-2D938BEF924A}"/>
              </a:ext>
            </a:extLst>
          </p:cNvPr>
          <p:cNvCxnSpPr>
            <a:stCxn id="3" idx="2"/>
          </p:cNvCxnSpPr>
          <p:nvPr/>
        </p:nvCxnSpPr>
        <p:spPr>
          <a:xfrm rot="5400000">
            <a:off x="5611428" y="2023368"/>
            <a:ext cx="745725" cy="76007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404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0"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 y="736846"/>
            <a:ext cx="12191998" cy="1269507"/>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haroni" panose="02010803020104030203" pitchFamily="2" charset="-79"/>
                <a:cs typeface="Aharoni" panose="02010803020104030203" pitchFamily="2" charset="-79"/>
              </a:rPr>
              <a:t>Components structure</a:t>
            </a:r>
            <a:endParaRPr lang="he-IL" dirty="0">
              <a:solidFill>
                <a:schemeClr val="bg1"/>
              </a:solidFill>
              <a:latin typeface="Aharoni" panose="02010803020104030203" pitchFamily="2" charset="-79"/>
              <a:cs typeface="Aharoni" panose="02010803020104030203" pitchFamily="2" charset="-79"/>
            </a:endParaRPr>
          </a:p>
        </p:txBody>
      </p:sp>
      <p:graphicFrame>
        <p:nvGraphicFramePr>
          <p:cNvPr id="12" name="מציין מיקום תוכן 2">
            <a:extLst>
              <a:ext uri="{FF2B5EF4-FFF2-40B4-BE49-F238E27FC236}">
                <a16:creationId xmlns:a16="http://schemas.microsoft.com/office/drawing/2014/main" id="{1678ECC2-02FC-231C-2A12-04DA0B046371}"/>
              </a:ext>
            </a:extLst>
          </p:cNvPr>
          <p:cNvGraphicFramePr>
            <a:graphicFrameLocks/>
          </p:cNvGraphicFramePr>
          <p:nvPr>
            <p:extLst>
              <p:ext uri="{D42A27DB-BD31-4B8C-83A1-F6EECF244321}">
                <p14:modId xmlns:p14="http://schemas.microsoft.com/office/powerpoint/2010/main" val="938290421"/>
              </p:ext>
            </p:extLst>
          </p:nvPr>
        </p:nvGraphicFramePr>
        <p:xfrm>
          <a:off x="1235475" y="2006353"/>
          <a:ext cx="9721049" cy="3941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50226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393789"/>
            <a:ext cx="8646851" cy="1431169"/>
          </a:xfrm>
          <a:effectLst>
            <a:outerShdw blurRad="50800" dist="38100" dir="2700000" algn="tl" rotWithShape="0">
              <a:prstClr val="black">
                <a:alpha val="40000"/>
              </a:prstClr>
            </a:outerShdw>
          </a:effectLst>
        </p:spPr>
        <p:txBody>
          <a:bodyPr>
            <a:normAutofit fontScale="90000"/>
          </a:bodyPr>
          <a:lstStyle/>
          <a:p>
            <a:pPr algn="ctr"/>
            <a:r>
              <a:rPr lang="en-US" sz="8000" dirty="0">
                <a:solidFill>
                  <a:schemeClr val="bg1"/>
                </a:solidFill>
                <a:latin typeface="Franklin Gothic Heavy" panose="020B0903020102020204" pitchFamily="34" charset="0"/>
                <a:cs typeface="Aharoni" panose="02010803020104030203" pitchFamily="2" charset="-79"/>
              </a:rPr>
              <a:t>FavCardsPage.jsx</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824958"/>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דף הכרטיסים המועדפים על הגולש</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09707968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343696"/>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a:t>
            </a:r>
            <a:r>
              <a:rPr lang="en-US" sz="3600" u="sng" dirty="0">
                <a:solidFill>
                  <a:schemeClr val="bg1"/>
                </a:solidFill>
                <a:latin typeface="Arial Black" panose="020B0A04020102020204" pitchFamily="34" charset="0"/>
                <a:cs typeface="Aharoni" panose="02010803020104030203" pitchFamily="2" charset="-79"/>
              </a:rPr>
              <a:t>.js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1160442"/>
            <a:ext cx="4814653" cy="4903006"/>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את הקבוע </a:t>
            </a:r>
            <a:r>
              <a:rPr lang="en-US" sz="2000" dirty="0">
                <a:solidFill>
                  <a:schemeClr val="bg1"/>
                </a:solidFill>
              </a:rPr>
              <a:t>handleGetFavCards</a:t>
            </a:r>
            <a:r>
              <a:rPr lang="he-IL" sz="2000" dirty="0">
                <a:solidFill>
                  <a:schemeClr val="bg1"/>
                </a:solidFill>
              </a:rPr>
              <a:t> שערכו יהיה הפונקציה שתחזור מהפעלת מטודת </a:t>
            </a:r>
            <a:r>
              <a:rPr lang="en-US" sz="2000" dirty="0">
                <a:solidFill>
                  <a:schemeClr val="bg1"/>
                </a:solidFill>
              </a:rPr>
              <a:t>useCallback</a:t>
            </a:r>
            <a:r>
              <a:rPr lang="he-IL" sz="2000" dirty="0">
                <a:solidFill>
                  <a:schemeClr val="bg1"/>
                </a:solidFill>
              </a:rPr>
              <a:t> שתקבל בארגומנט פונקציית </a:t>
            </a:r>
            <a:r>
              <a:rPr lang="en-US" sz="2000" dirty="0">
                <a:solidFill>
                  <a:schemeClr val="bg1"/>
                </a:solidFill>
              </a:rPr>
              <a:t>callback</a:t>
            </a:r>
            <a:r>
              <a:rPr lang="he-IL" sz="2000" dirty="0">
                <a:solidFill>
                  <a:schemeClr val="bg1"/>
                </a:solidFill>
              </a:rPr>
              <a:t> אסינכרונית ש:</a:t>
            </a:r>
          </a:p>
          <a:p>
            <a:pPr lvl="1"/>
            <a:r>
              <a:rPr lang="he-IL" sz="1600" dirty="0">
                <a:solidFill>
                  <a:schemeClr val="bg1"/>
                </a:solidFill>
              </a:rPr>
              <a:t>תעדכן את ערך </a:t>
            </a:r>
            <a:r>
              <a:rPr lang="en-US" sz="1600" dirty="0">
                <a:solidFill>
                  <a:schemeClr val="bg1"/>
                </a:solidFill>
              </a:rPr>
              <a:t>isLoading</a:t>
            </a:r>
            <a:r>
              <a:rPr lang="he-IL" sz="1600" dirty="0">
                <a:solidFill>
                  <a:schemeClr val="bg1"/>
                </a:solidFill>
              </a:rPr>
              <a:t> ל – </a:t>
            </a:r>
            <a:r>
              <a:rPr lang="en-US" sz="1600" dirty="0">
                <a:solidFill>
                  <a:schemeClr val="bg1"/>
                </a:solidFill>
              </a:rPr>
              <a:t>false</a:t>
            </a:r>
          </a:p>
          <a:p>
            <a:pPr lvl="1"/>
            <a:r>
              <a:rPr lang="he-IL" sz="1600" dirty="0">
                <a:solidFill>
                  <a:schemeClr val="bg1"/>
                </a:solidFill>
              </a:rPr>
              <a:t>ניצור קבוע בשם </a:t>
            </a:r>
            <a:r>
              <a:rPr lang="en-US" sz="1600" dirty="0">
                <a:solidFill>
                  <a:schemeClr val="bg1"/>
                </a:solidFill>
              </a:rPr>
              <a:t>cards</a:t>
            </a:r>
            <a:r>
              <a:rPr lang="he-IL" sz="1600" dirty="0">
                <a:solidFill>
                  <a:schemeClr val="bg1"/>
                </a:solidFill>
              </a:rPr>
              <a:t> שערכו יהיה מערך הכרטיסים שיחזור מהפעלת המטודה האסינכרונית </a:t>
            </a:r>
            <a:r>
              <a:rPr lang="en-US" sz="1600" dirty="0">
                <a:solidFill>
                  <a:schemeClr val="bg1"/>
                </a:solidFill>
              </a:rPr>
              <a:t>handleGetCards</a:t>
            </a:r>
          </a:p>
          <a:p>
            <a:pPr lvl="1"/>
            <a:r>
              <a:rPr lang="he-IL" sz="1600" dirty="0">
                <a:solidFill>
                  <a:schemeClr val="bg1"/>
                </a:solidFill>
              </a:rPr>
              <a:t>ניצור קבוע בשם </a:t>
            </a:r>
            <a:r>
              <a:rPr lang="en-US" sz="1600" dirty="0" err="1">
                <a:solidFill>
                  <a:schemeClr val="bg1"/>
                </a:solidFill>
              </a:rPr>
              <a:t>favCards</a:t>
            </a:r>
            <a:r>
              <a:rPr lang="he-IL" sz="1600" dirty="0">
                <a:solidFill>
                  <a:schemeClr val="bg1"/>
                </a:solidFill>
              </a:rPr>
              <a:t> שערכו יהיה המערך שיחזור מהפעלת מטודת </a:t>
            </a:r>
            <a:r>
              <a:rPr lang="en-US" sz="1600" dirty="0">
                <a:solidFill>
                  <a:schemeClr val="bg1"/>
                </a:solidFill>
              </a:rPr>
              <a:t>filter</a:t>
            </a:r>
            <a:r>
              <a:rPr lang="he-IL" sz="1600" dirty="0">
                <a:solidFill>
                  <a:schemeClr val="bg1"/>
                </a:solidFill>
              </a:rPr>
              <a:t> על מערך הכרטיסים </a:t>
            </a:r>
            <a:r>
              <a:rPr lang="en-US" sz="1600" dirty="0">
                <a:solidFill>
                  <a:schemeClr val="bg1"/>
                </a:solidFill>
              </a:rPr>
              <a:t>cards</a:t>
            </a:r>
            <a:endParaRPr lang="he-IL" sz="1600" dirty="0">
              <a:solidFill>
                <a:schemeClr val="bg1"/>
              </a:solidFill>
            </a:endParaRPr>
          </a:p>
          <a:p>
            <a:pPr lvl="2"/>
            <a:r>
              <a:rPr lang="he-IL" sz="1400" dirty="0">
                <a:solidFill>
                  <a:schemeClr val="bg1"/>
                </a:solidFill>
              </a:rPr>
              <a:t>המטודה תחזיר מערך שיהיו בו רק כרטיסים שמחרוזת התווים לזיהוי המשתמש (</a:t>
            </a:r>
            <a:r>
              <a:rPr lang="en-US" sz="1400" dirty="0" err="1">
                <a:solidFill>
                  <a:schemeClr val="bg1"/>
                </a:solidFill>
              </a:rPr>
              <a:t>user._id</a:t>
            </a:r>
            <a:r>
              <a:rPr lang="he-IL" sz="1400" dirty="0">
                <a:solidFill>
                  <a:schemeClr val="bg1"/>
                </a:solidFill>
              </a:rPr>
              <a:t>) שנמצאו במערך שבמפתח </a:t>
            </a:r>
            <a:r>
              <a:rPr lang="en-US" sz="1400" dirty="0">
                <a:solidFill>
                  <a:schemeClr val="bg1"/>
                </a:solidFill>
              </a:rPr>
              <a:t>likes</a:t>
            </a:r>
            <a:r>
              <a:rPr lang="he-IL" sz="1400" dirty="0">
                <a:solidFill>
                  <a:schemeClr val="bg1"/>
                </a:solidFill>
              </a:rPr>
              <a:t> </a:t>
            </a:r>
          </a:p>
          <a:p>
            <a:pPr lvl="1"/>
            <a:r>
              <a:rPr lang="he-IL" sz="1600" dirty="0">
                <a:solidFill>
                  <a:schemeClr val="bg1"/>
                </a:solidFill>
              </a:rPr>
              <a:t>נעדכן את המשתנה </a:t>
            </a:r>
            <a:r>
              <a:rPr lang="en-US" sz="1600" dirty="0">
                <a:solidFill>
                  <a:schemeClr val="bg1"/>
                </a:solidFill>
              </a:rPr>
              <a:t>cards</a:t>
            </a:r>
            <a:r>
              <a:rPr lang="he-IL" sz="1600" dirty="0">
                <a:solidFill>
                  <a:schemeClr val="bg1"/>
                </a:solidFill>
              </a:rPr>
              <a:t> עם המערך החדש שיצרנו באמצעות מטודת </a:t>
            </a:r>
            <a:r>
              <a:rPr lang="en-US" sz="1600" dirty="0">
                <a:solidFill>
                  <a:schemeClr val="bg1"/>
                </a:solidFill>
              </a:rPr>
              <a:t>requestStatus</a:t>
            </a:r>
            <a:endParaRPr lang="he-IL" sz="1600" dirty="0">
              <a:solidFill>
                <a:schemeClr val="bg1"/>
              </a:solidFill>
            </a:endParaRPr>
          </a:p>
          <a:p>
            <a:pPr lvl="1"/>
            <a:r>
              <a:rPr lang="he-IL" sz="1600" dirty="0">
                <a:solidFill>
                  <a:schemeClr val="bg1"/>
                </a:solidFill>
              </a:rPr>
              <a:t>אם תהיה שגיאה נתפוס אות באמצעות מנגנון </a:t>
            </a:r>
            <a:r>
              <a:rPr lang="en-US" sz="1600" dirty="0">
                <a:solidFill>
                  <a:schemeClr val="bg1"/>
                </a:solidFill>
              </a:rPr>
              <a:t>try &amp; catch</a:t>
            </a:r>
            <a:r>
              <a:rPr lang="he-IL" sz="1600" dirty="0">
                <a:solidFill>
                  <a:schemeClr val="bg1"/>
                </a:solidFill>
              </a:rPr>
              <a:t> ונעדכן את הגולש עם הודעת השגיאה</a:t>
            </a:r>
          </a:p>
        </p:txBody>
      </p:sp>
      <p:pic>
        <p:nvPicPr>
          <p:cNvPr id="6" name="תמונה 5">
            <a:extLst>
              <a:ext uri="{FF2B5EF4-FFF2-40B4-BE49-F238E27FC236}">
                <a16:creationId xmlns:a16="http://schemas.microsoft.com/office/drawing/2014/main" id="{4ADE220E-2FF0-D05E-F1A5-2532D5402527}"/>
              </a:ext>
            </a:extLst>
          </p:cNvPr>
          <p:cNvPicPr>
            <a:picLocks noChangeAspect="1"/>
          </p:cNvPicPr>
          <p:nvPr/>
        </p:nvPicPr>
        <p:blipFill>
          <a:blip r:embed="rId4"/>
          <a:stretch>
            <a:fillRect/>
          </a:stretch>
        </p:blipFill>
        <p:spPr>
          <a:xfrm>
            <a:off x="754563" y="1780945"/>
            <a:ext cx="5868219" cy="3296110"/>
          </a:xfrm>
          <a:prstGeom prst="rect">
            <a:avLst/>
          </a:prstGeom>
        </p:spPr>
      </p:pic>
      <p:cxnSp>
        <p:nvCxnSpPr>
          <p:cNvPr id="10" name="מחבר: מרפקי 9">
            <a:extLst>
              <a:ext uri="{FF2B5EF4-FFF2-40B4-BE49-F238E27FC236}">
                <a16:creationId xmlns:a16="http://schemas.microsoft.com/office/drawing/2014/main" id="{A1138126-C9CF-99E5-E0E7-EA7C0DB47BDF}"/>
              </a:ext>
            </a:extLst>
          </p:cNvPr>
          <p:cNvCxnSpPr/>
          <p:nvPr/>
        </p:nvCxnSpPr>
        <p:spPr>
          <a:xfrm rot="10800000" flipV="1">
            <a:off x="2858611" y="1340528"/>
            <a:ext cx="4598633" cy="1083076"/>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C40581CE-C7A5-20F3-01B0-9130BE8D842E}"/>
              </a:ext>
            </a:extLst>
          </p:cNvPr>
          <p:cNvCxnSpPr/>
          <p:nvPr/>
        </p:nvCxnSpPr>
        <p:spPr>
          <a:xfrm rot="10800000" flipV="1">
            <a:off x="3533313" y="2423604"/>
            <a:ext cx="5033638" cy="577048"/>
          </a:xfrm>
          <a:prstGeom prst="bentConnector3">
            <a:avLst>
              <a:gd name="adj1" fmla="val 36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DF1C36B0-35F3-C9B9-2C46-47190E74B949}"/>
              </a:ext>
            </a:extLst>
          </p:cNvPr>
          <p:cNvCxnSpPr/>
          <p:nvPr/>
        </p:nvCxnSpPr>
        <p:spPr>
          <a:xfrm rot="10800000" flipV="1">
            <a:off x="5335481" y="2760954"/>
            <a:ext cx="2796427" cy="479395"/>
          </a:xfrm>
          <a:prstGeom prst="bentConnector3">
            <a:avLst>
              <a:gd name="adj1" fmla="val 449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DFB3EAFC-A4A5-5948-B1F8-463E605AB9D5}"/>
              </a:ext>
            </a:extLst>
          </p:cNvPr>
          <p:cNvCxnSpPr/>
          <p:nvPr/>
        </p:nvCxnSpPr>
        <p:spPr>
          <a:xfrm flipH="1">
            <a:off x="4731798" y="3441070"/>
            <a:ext cx="2956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66D271E8-E38E-E6D3-0C64-FF72D5DA3570}"/>
              </a:ext>
            </a:extLst>
          </p:cNvPr>
          <p:cNvCxnSpPr/>
          <p:nvPr/>
        </p:nvCxnSpPr>
        <p:spPr>
          <a:xfrm rot="10800000">
            <a:off x="6001306" y="3781887"/>
            <a:ext cx="1899821" cy="399496"/>
          </a:xfrm>
          <a:prstGeom prst="bentConnector3">
            <a:avLst>
              <a:gd name="adj1" fmla="val 99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4A1A2BBA-0BAF-CBF9-D898-C161FD1B19C6}"/>
              </a:ext>
            </a:extLst>
          </p:cNvPr>
          <p:cNvCxnSpPr/>
          <p:nvPr/>
        </p:nvCxnSpPr>
        <p:spPr>
          <a:xfrm rot="10800000">
            <a:off x="5335482" y="4112092"/>
            <a:ext cx="2512379" cy="765216"/>
          </a:xfrm>
          <a:prstGeom prst="bentConnector3">
            <a:avLst>
              <a:gd name="adj1" fmla="val 825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F4D6676D-82E2-4954-F474-BD27CC64FF18}"/>
              </a:ext>
            </a:extLst>
          </p:cNvPr>
          <p:cNvCxnSpPr/>
          <p:nvPr/>
        </p:nvCxnSpPr>
        <p:spPr>
          <a:xfrm rot="10800000">
            <a:off x="2858612" y="4689248"/>
            <a:ext cx="4598633" cy="725157"/>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53958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28658" y="0"/>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FavCardsPage.jsx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816746"/>
            <a:ext cx="4814653" cy="604125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את הנתיב </a:t>
            </a:r>
            <a:r>
              <a:rPr lang="en-US" sz="2000" dirty="0">
                <a:solidFill>
                  <a:schemeClr val="bg1"/>
                </a:solidFill>
              </a:rPr>
              <a:t>src/cards/pages/FavCardsPage.jsx</a:t>
            </a:r>
            <a:endParaRPr lang="he-IL" sz="2000" dirty="0">
              <a:solidFill>
                <a:schemeClr val="bg1"/>
              </a:solidFill>
            </a:endParaRPr>
          </a:p>
          <a:p>
            <a:r>
              <a:rPr lang="he-IL" sz="2000" dirty="0">
                <a:solidFill>
                  <a:schemeClr val="bg1"/>
                </a:solidFill>
              </a:rPr>
              <a:t>נייבא את כל הקומפוננטות המשתנים והמטודות הדרושים לנו לביצוע הלוגיקה של הקומפוננט</a:t>
            </a:r>
          </a:p>
          <a:p>
            <a:r>
              <a:rPr lang="he-IL" sz="2000" dirty="0">
                <a:solidFill>
                  <a:schemeClr val="bg1"/>
                </a:solidFill>
              </a:rPr>
              <a:t>ניצור קבוע בשם </a:t>
            </a:r>
            <a:r>
              <a:rPr lang="en-US" sz="2000" dirty="0" err="1">
                <a:solidFill>
                  <a:schemeClr val="bg1"/>
                </a:solidFill>
              </a:rPr>
              <a:t>FavCardsPage</a:t>
            </a:r>
            <a:endParaRPr lang="he-IL" sz="2000" dirty="0">
              <a:solidFill>
                <a:schemeClr val="bg1"/>
              </a:solidFill>
            </a:endParaRPr>
          </a:p>
          <a:p>
            <a:r>
              <a:rPr lang="he-IL" sz="2000" dirty="0">
                <a:solidFill>
                  <a:schemeClr val="bg1"/>
                </a:solidFill>
              </a:rPr>
              <a:t>נחלץ את המשתנה </a:t>
            </a:r>
            <a:r>
              <a:rPr lang="en-US" sz="2000" dirty="0">
                <a:solidFill>
                  <a:schemeClr val="bg1"/>
                </a:solidFill>
              </a:rPr>
              <a:t>value</a:t>
            </a:r>
            <a:r>
              <a:rPr lang="he-IL" sz="2000" dirty="0">
                <a:solidFill>
                  <a:schemeClr val="bg1"/>
                </a:solidFill>
              </a:rPr>
              <a:t> ואת אובייקט </a:t>
            </a:r>
            <a:r>
              <a:rPr lang="en-US" sz="2000" dirty="0">
                <a:solidFill>
                  <a:schemeClr val="bg1"/>
                </a:solidFill>
              </a:rPr>
              <a:t>rest</a:t>
            </a:r>
            <a:r>
              <a:rPr lang="he-IL" sz="2000" dirty="0">
                <a:solidFill>
                  <a:schemeClr val="bg1"/>
                </a:solidFill>
              </a:rPr>
              <a:t> מתוך האובייקט שיחזור אלינו מהפעלת מטודת </a:t>
            </a:r>
            <a:r>
              <a:rPr lang="en-US" sz="2000" dirty="0">
                <a:solidFill>
                  <a:schemeClr val="bg1"/>
                </a:solidFill>
              </a:rPr>
              <a:t>useCards</a:t>
            </a:r>
          </a:p>
          <a:p>
            <a:r>
              <a:rPr lang="he-IL" sz="2000" dirty="0">
                <a:solidFill>
                  <a:schemeClr val="bg1"/>
                </a:solidFill>
              </a:rPr>
              <a:t>נחלץ את המשתנים מתוך המשתנה </a:t>
            </a:r>
            <a:r>
              <a:rPr lang="en-US" sz="2000" dirty="0">
                <a:solidFill>
                  <a:schemeClr val="bg1"/>
                </a:solidFill>
              </a:rPr>
              <a:t>value</a:t>
            </a:r>
          </a:p>
          <a:p>
            <a:r>
              <a:rPr lang="he-IL" sz="2000" dirty="0">
                <a:solidFill>
                  <a:schemeClr val="bg1"/>
                </a:solidFill>
              </a:rPr>
              <a:t>נחלץ את המטודות הדרושות לנו מתוך אובייקט </a:t>
            </a:r>
            <a:r>
              <a:rPr lang="en-US" sz="2000" dirty="0">
                <a:solidFill>
                  <a:schemeClr val="bg1"/>
                </a:solidFill>
              </a:rPr>
              <a:t>rest</a:t>
            </a:r>
          </a:p>
          <a:p>
            <a:r>
              <a:rPr lang="he-IL" sz="2000" dirty="0">
                <a:solidFill>
                  <a:schemeClr val="bg1"/>
                </a:solidFill>
              </a:rPr>
              <a:t>נפעיל את מטודת </a:t>
            </a:r>
            <a:r>
              <a:rPr lang="en-US" sz="2000" dirty="0">
                <a:solidFill>
                  <a:schemeClr val="bg1"/>
                </a:solidFill>
              </a:rPr>
              <a:t>useEffect</a:t>
            </a:r>
            <a:r>
              <a:rPr lang="he-IL" sz="2000" dirty="0">
                <a:solidFill>
                  <a:schemeClr val="bg1"/>
                </a:solidFill>
              </a:rPr>
              <a:t> כך שהיא תופעל פעם אחת עם טעינת הקומפוננט </a:t>
            </a:r>
          </a:p>
          <a:p>
            <a:pPr lvl="1"/>
            <a:r>
              <a:rPr lang="he-IL" sz="1600" dirty="0">
                <a:solidFill>
                  <a:schemeClr val="bg1"/>
                </a:solidFill>
              </a:rPr>
              <a:t>נפעיל את מטודת </a:t>
            </a:r>
            <a:r>
              <a:rPr lang="en-US" sz="1600" dirty="0">
                <a:solidFill>
                  <a:schemeClr val="bg1"/>
                </a:solidFill>
              </a:rPr>
              <a:t>handleGetFavCards</a:t>
            </a:r>
            <a:r>
              <a:rPr lang="he-IL" sz="1600" dirty="0">
                <a:solidFill>
                  <a:schemeClr val="bg1"/>
                </a:solidFill>
              </a:rPr>
              <a:t> מתוך </a:t>
            </a:r>
            <a:r>
              <a:rPr lang="en-US" sz="1600" dirty="0">
                <a:solidFill>
                  <a:schemeClr val="bg1"/>
                </a:solidFill>
              </a:rPr>
              <a:t>useCards</a:t>
            </a:r>
            <a:endParaRPr lang="he-IL" sz="1600" dirty="0">
              <a:solidFill>
                <a:schemeClr val="bg1"/>
              </a:solidFill>
            </a:endParaRPr>
          </a:p>
        </p:txBody>
      </p:sp>
      <p:pic>
        <p:nvPicPr>
          <p:cNvPr id="6" name="תמונה 5">
            <a:extLst>
              <a:ext uri="{FF2B5EF4-FFF2-40B4-BE49-F238E27FC236}">
                <a16:creationId xmlns:a16="http://schemas.microsoft.com/office/drawing/2014/main" id="{26C4010E-BAEF-81A8-A095-A8297980D97D}"/>
              </a:ext>
            </a:extLst>
          </p:cNvPr>
          <p:cNvPicPr>
            <a:picLocks noChangeAspect="1"/>
          </p:cNvPicPr>
          <p:nvPr/>
        </p:nvPicPr>
        <p:blipFill rotWithShape="1">
          <a:blip r:embed="rId4"/>
          <a:srcRect b="31360"/>
          <a:stretch/>
        </p:blipFill>
        <p:spPr>
          <a:xfrm>
            <a:off x="840300" y="1783943"/>
            <a:ext cx="5696745" cy="3838310"/>
          </a:xfrm>
          <a:prstGeom prst="rect">
            <a:avLst/>
          </a:prstGeom>
        </p:spPr>
      </p:pic>
      <p:sp>
        <p:nvSpPr>
          <p:cNvPr id="8" name="סוגר מסולסל ימני 7">
            <a:extLst>
              <a:ext uri="{FF2B5EF4-FFF2-40B4-BE49-F238E27FC236}">
                <a16:creationId xmlns:a16="http://schemas.microsoft.com/office/drawing/2014/main" id="{53EE0091-43C6-67AD-C852-EDD30B72DE9B}"/>
              </a:ext>
            </a:extLst>
          </p:cNvPr>
          <p:cNvSpPr/>
          <p:nvPr/>
        </p:nvSpPr>
        <p:spPr>
          <a:xfrm>
            <a:off x="6513760" y="2447545"/>
            <a:ext cx="363985" cy="1209583"/>
          </a:xfrm>
          <a:prstGeom prst="rightBrace">
            <a:avLst>
              <a:gd name="adj1" fmla="val 35162"/>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1" name="מחבר: מרפקי 10">
            <a:extLst>
              <a:ext uri="{FF2B5EF4-FFF2-40B4-BE49-F238E27FC236}">
                <a16:creationId xmlns:a16="http://schemas.microsoft.com/office/drawing/2014/main" id="{CABFB935-B72F-D3A7-5988-F3C2B30877CC}"/>
              </a:ext>
            </a:extLst>
          </p:cNvPr>
          <p:cNvCxnSpPr>
            <a:cxnSpLocks/>
            <a:endCxn id="8" idx="1"/>
          </p:cNvCxnSpPr>
          <p:nvPr/>
        </p:nvCxnSpPr>
        <p:spPr>
          <a:xfrm rot="10800000" flipV="1">
            <a:off x="6877745" y="1686385"/>
            <a:ext cx="1387368" cy="1365952"/>
          </a:xfrm>
          <a:prstGeom prst="bentConnector3">
            <a:avLst>
              <a:gd name="adj1" fmla="val 91316"/>
            </a:avLst>
          </a:prstGeom>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D139CB3A-5C38-90E2-66B1-EAABF8D0DA1A}"/>
              </a:ext>
            </a:extLst>
          </p:cNvPr>
          <p:cNvCxnSpPr/>
          <p:nvPr/>
        </p:nvCxnSpPr>
        <p:spPr>
          <a:xfrm rot="10800000" flipV="1">
            <a:off x="4055934" y="2903635"/>
            <a:ext cx="5302923" cy="1091953"/>
          </a:xfrm>
          <a:prstGeom prst="bentConnector3">
            <a:avLst>
              <a:gd name="adj1" fmla="val 421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06A258B9-BE2F-FFAF-8D06-1A101DCF7058}"/>
              </a:ext>
            </a:extLst>
          </p:cNvPr>
          <p:cNvCxnSpPr>
            <a:cxnSpLocks/>
          </p:cNvCxnSpPr>
          <p:nvPr/>
        </p:nvCxnSpPr>
        <p:spPr>
          <a:xfrm rot="10800000" flipV="1">
            <a:off x="5144611" y="3568822"/>
            <a:ext cx="4984813" cy="618561"/>
          </a:xfrm>
          <a:prstGeom prst="bentConnector3">
            <a:avLst>
              <a:gd name="adj1" fmla="val 575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9DB08C0D-EB3E-A32E-8549-4AC8006F9F1F}"/>
              </a:ext>
            </a:extLst>
          </p:cNvPr>
          <p:cNvCxnSpPr>
            <a:cxnSpLocks/>
          </p:cNvCxnSpPr>
          <p:nvPr/>
        </p:nvCxnSpPr>
        <p:spPr>
          <a:xfrm rot="10800000" flipV="1">
            <a:off x="5461234" y="3995585"/>
            <a:ext cx="2256639" cy="456091"/>
          </a:xfrm>
          <a:prstGeom prst="bentConnector3">
            <a:avLst>
              <a:gd name="adj1" fmla="val 117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1F665D28-A394-D80E-6CB8-FD66F1AE8D53}"/>
              </a:ext>
            </a:extLst>
          </p:cNvPr>
          <p:cNvCxnSpPr>
            <a:cxnSpLocks/>
          </p:cNvCxnSpPr>
          <p:nvPr/>
        </p:nvCxnSpPr>
        <p:spPr>
          <a:xfrm rot="10800000" flipV="1">
            <a:off x="6513761" y="4418285"/>
            <a:ext cx="1623563" cy="242489"/>
          </a:xfrm>
          <a:prstGeom prst="bentConnector3">
            <a:avLst>
              <a:gd name="adj1" fmla="val 30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BF5AA6F8-18AF-7CE1-155D-47C64BF82F04}"/>
              </a:ext>
            </a:extLst>
          </p:cNvPr>
          <p:cNvCxnSpPr/>
          <p:nvPr/>
        </p:nvCxnSpPr>
        <p:spPr>
          <a:xfrm flipH="1">
            <a:off x="3909270" y="5335398"/>
            <a:ext cx="4429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24295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5" y="497149"/>
            <a:ext cx="4814654" cy="816746"/>
          </a:xfrm>
        </p:spPr>
        <p:txBody>
          <a:bodyPr>
            <a:noAutofit/>
          </a:bodyPr>
          <a:lstStyle/>
          <a:p>
            <a:pPr algn="ctr"/>
            <a:r>
              <a:rPr lang="en-US" sz="3600" u="sng" dirty="0">
                <a:solidFill>
                  <a:schemeClr val="bg1"/>
                </a:solidFill>
                <a:latin typeface="Arial Black" panose="020B0A04020102020204" pitchFamily="34" charset="0"/>
                <a:cs typeface="Aharoni" panose="02010803020104030203" pitchFamily="2" charset="-79"/>
              </a:rPr>
              <a:t>FavCardsPage.jsx</a:t>
            </a:r>
            <a:endParaRPr lang="he-IL" sz="28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405460" y="1313895"/>
            <a:ext cx="4814653" cy="379076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את מטודת </a:t>
            </a:r>
            <a:r>
              <a:rPr lang="en-US" sz="2000" dirty="0">
                <a:solidFill>
                  <a:schemeClr val="bg1"/>
                </a:solidFill>
              </a:rPr>
              <a:t>onDeleteCard</a:t>
            </a:r>
            <a:endParaRPr lang="he-IL" sz="2000" dirty="0">
              <a:solidFill>
                <a:schemeClr val="bg1"/>
              </a:solidFill>
            </a:endParaRPr>
          </a:p>
          <a:p>
            <a:pPr lvl="1"/>
            <a:r>
              <a:rPr lang="he-IL" sz="1600" dirty="0">
                <a:solidFill>
                  <a:schemeClr val="bg1"/>
                </a:solidFill>
              </a:rPr>
              <a:t>המטודה תקבל </a:t>
            </a:r>
            <a:r>
              <a:rPr lang="en-US" sz="1600" dirty="0">
                <a:solidFill>
                  <a:schemeClr val="bg1"/>
                </a:solidFill>
              </a:rPr>
              <a:t>cardId</a:t>
            </a:r>
            <a:endParaRPr lang="he-IL" sz="1600" dirty="0">
              <a:solidFill>
                <a:schemeClr val="bg1"/>
              </a:solidFill>
            </a:endParaRPr>
          </a:p>
          <a:p>
            <a:pPr lvl="1"/>
            <a:r>
              <a:rPr lang="he-IL" sz="1600" dirty="0">
                <a:solidFill>
                  <a:schemeClr val="bg1"/>
                </a:solidFill>
              </a:rPr>
              <a:t>ותפעיל את מטודת </a:t>
            </a:r>
            <a:r>
              <a:rPr lang="en-US" sz="1600" dirty="0">
                <a:solidFill>
                  <a:schemeClr val="bg1"/>
                </a:solidFill>
              </a:rPr>
              <a:t>handleDeleteCard</a:t>
            </a:r>
            <a:r>
              <a:rPr lang="he-IL" sz="1600" dirty="0">
                <a:solidFill>
                  <a:schemeClr val="bg1"/>
                </a:solidFill>
              </a:rPr>
              <a:t> עם </a:t>
            </a:r>
            <a:r>
              <a:rPr lang="en-US" sz="1600" dirty="0">
                <a:solidFill>
                  <a:schemeClr val="bg1"/>
                </a:solidFill>
              </a:rPr>
              <a:t>cardId</a:t>
            </a:r>
          </a:p>
          <a:p>
            <a:pPr lvl="1"/>
            <a:r>
              <a:rPr lang="he-IL" sz="1600" dirty="0">
                <a:solidFill>
                  <a:schemeClr val="bg1"/>
                </a:solidFill>
              </a:rPr>
              <a:t>ותפעיל את מטודת </a:t>
            </a:r>
            <a:r>
              <a:rPr lang="en-US" sz="1600" dirty="0">
                <a:solidFill>
                  <a:schemeClr val="bg1"/>
                </a:solidFill>
              </a:rPr>
              <a:t>handleGetCards</a:t>
            </a:r>
            <a:r>
              <a:rPr lang="he-IL" sz="1600" dirty="0">
                <a:solidFill>
                  <a:schemeClr val="bg1"/>
                </a:solidFill>
              </a:rPr>
              <a:t> כדי לעדכן את תצוגת הכרטיסים</a:t>
            </a:r>
          </a:p>
          <a:p>
            <a:r>
              <a:rPr lang="he-IL" sz="2000" dirty="0">
                <a:solidFill>
                  <a:schemeClr val="bg1"/>
                </a:solidFill>
              </a:rPr>
              <a:t>ניצור את מטודת </a:t>
            </a:r>
            <a:r>
              <a:rPr lang="en-US" sz="2000" dirty="0">
                <a:solidFill>
                  <a:schemeClr val="bg1"/>
                </a:solidFill>
              </a:rPr>
              <a:t>changeLikeStatus</a:t>
            </a:r>
            <a:endParaRPr lang="he-IL" sz="2000" dirty="0">
              <a:solidFill>
                <a:schemeClr val="bg1"/>
              </a:solidFill>
            </a:endParaRPr>
          </a:p>
          <a:p>
            <a:pPr lvl="1"/>
            <a:r>
              <a:rPr lang="he-IL" sz="1600" dirty="0">
                <a:solidFill>
                  <a:schemeClr val="bg1"/>
                </a:solidFill>
              </a:rPr>
              <a:t>שתפעיל את מטודת </a:t>
            </a:r>
            <a:r>
              <a:rPr lang="en-US" sz="1600" dirty="0">
                <a:solidFill>
                  <a:schemeClr val="bg1"/>
                </a:solidFill>
              </a:rPr>
              <a:t>handleGetFavCards</a:t>
            </a:r>
            <a:endParaRPr lang="he-IL" sz="1600" dirty="0">
              <a:solidFill>
                <a:schemeClr val="bg1"/>
              </a:solidFill>
            </a:endParaRPr>
          </a:p>
          <a:p>
            <a:r>
              <a:rPr lang="en-US" sz="2000" dirty="0">
                <a:solidFill>
                  <a:schemeClr val="bg1"/>
                </a:solidFill>
              </a:rPr>
              <a:t>Return</a:t>
            </a:r>
          </a:p>
          <a:p>
            <a:pPr lvl="1"/>
            <a:r>
              <a:rPr lang="he-IL" sz="1600" dirty="0">
                <a:solidFill>
                  <a:schemeClr val="bg1"/>
                </a:solidFill>
              </a:rPr>
              <a:t>נציב כותרות מתאימות לדף</a:t>
            </a:r>
          </a:p>
          <a:p>
            <a:pPr lvl="1"/>
            <a:r>
              <a:rPr lang="he-IL" sz="1600" dirty="0">
                <a:solidFill>
                  <a:schemeClr val="bg1"/>
                </a:solidFill>
              </a:rPr>
              <a:t>נציב את קומפוננט </a:t>
            </a:r>
            <a:r>
              <a:rPr lang="en-US" sz="1600" dirty="0">
                <a:solidFill>
                  <a:schemeClr val="bg1"/>
                </a:solidFill>
              </a:rPr>
              <a:t>CardsFeedback</a:t>
            </a:r>
            <a:r>
              <a:rPr lang="he-IL" sz="1600" dirty="0">
                <a:solidFill>
                  <a:schemeClr val="bg1"/>
                </a:solidFill>
              </a:rPr>
              <a:t> ונעביר לה כמפתחות באובייקט הפרופס את הכרטיסים, את מטודת מחיקת הכרטיסים ואת מטודת </a:t>
            </a:r>
            <a:r>
              <a:rPr lang="en-US" sz="1600" dirty="0">
                <a:solidFill>
                  <a:schemeClr val="bg1"/>
                </a:solidFill>
              </a:rPr>
              <a:t>changeLikeStatus</a:t>
            </a:r>
            <a:endParaRPr lang="he-IL" sz="1600" dirty="0">
              <a:solidFill>
                <a:schemeClr val="bg1"/>
              </a:solidFill>
            </a:endParaRPr>
          </a:p>
        </p:txBody>
      </p:sp>
      <p:sp>
        <p:nvSpPr>
          <p:cNvPr id="8" name="תיבת טקסט 7">
            <a:extLst>
              <a:ext uri="{FF2B5EF4-FFF2-40B4-BE49-F238E27FC236}">
                <a16:creationId xmlns:a16="http://schemas.microsoft.com/office/drawing/2014/main" id="{634517D9-9331-FA16-9FF9-DA3144A5060C}"/>
              </a:ext>
            </a:extLst>
          </p:cNvPr>
          <p:cNvSpPr txBox="1"/>
          <p:nvPr/>
        </p:nvSpPr>
        <p:spPr>
          <a:xfrm>
            <a:off x="7515687" y="5385457"/>
            <a:ext cx="4509856" cy="1169551"/>
          </a:xfrm>
          <a:prstGeom prst="rect">
            <a:avLst/>
          </a:prstGeom>
          <a:noFill/>
        </p:spPr>
        <p:txBody>
          <a:bodyPr wrap="square" rtlCol="1">
            <a:spAutoFit/>
          </a:bodyPr>
          <a:lstStyle/>
          <a:p>
            <a:pPr marL="285750" indent="-285750">
              <a:buFont typeface="Calibri" panose="020F0502020204030204" pitchFamily="34" charset="0"/>
              <a:buChar char="!"/>
            </a:pPr>
            <a:r>
              <a:rPr lang="he-IL" sz="1400" b="1" dirty="0">
                <a:solidFill>
                  <a:schemeClr val="bg1"/>
                </a:solidFill>
              </a:rPr>
              <a:t>הסיבה שבקומפוננט זאת אנו יוצרים את מטודת </a:t>
            </a:r>
            <a:r>
              <a:rPr lang="en-US" sz="1400" b="1" dirty="0">
                <a:solidFill>
                  <a:schemeClr val="bg1"/>
                </a:solidFill>
              </a:rPr>
              <a:t>changeLikeStatus</a:t>
            </a:r>
            <a:r>
              <a:rPr lang="he-IL" sz="1400" b="1" dirty="0">
                <a:solidFill>
                  <a:schemeClr val="bg1"/>
                </a:solidFill>
              </a:rPr>
              <a:t> ובקומפוננט </a:t>
            </a:r>
            <a:r>
              <a:rPr lang="en-US" sz="1400" b="1" dirty="0">
                <a:solidFill>
                  <a:schemeClr val="bg1"/>
                </a:solidFill>
              </a:rPr>
              <a:t>CardsPage</a:t>
            </a:r>
            <a:r>
              <a:rPr lang="he-IL" sz="1400" b="1" dirty="0">
                <a:solidFill>
                  <a:schemeClr val="bg1"/>
                </a:solidFill>
              </a:rPr>
              <a:t> לא היא בגלל שבקומפוננט זאת מראה רק את הכרטיסים המועדפים על הגולש והקומפוננט השנייה מראה את כל הכרטיסים גם אילו שלא מועדפים על הגולש</a:t>
            </a:r>
          </a:p>
        </p:txBody>
      </p:sp>
      <p:pic>
        <p:nvPicPr>
          <p:cNvPr id="7" name="תמונה 6">
            <a:extLst>
              <a:ext uri="{FF2B5EF4-FFF2-40B4-BE49-F238E27FC236}">
                <a16:creationId xmlns:a16="http://schemas.microsoft.com/office/drawing/2014/main" id="{CB1D5D84-3DB9-CF43-3C17-2E16850E5842}"/>
              </a:ext>
            </a:extLst>
          </p:cNvPr>
          <p:cNvPicPr>
            <a:picLocks noChangeAspect="1"/>
          </p:cNvPicPr>
          <p:nvPr/>
        </p:nvPicPr>
        <p:blipFill>
          <a:blip r:embed="rId4"/>
          <a:stretch>
            <a:fillRect/>
          </a:stretch>
        </p:blipFill>
        <p:spPr>
          <a:xfrm>
            <a:off x="-28114" y="0"/>
            <a:ext cx="6413829" cy="6858000"/>
          </a:xfrm>
          <a:prstGeom prst="rect">
            <a:avLst/>
          </a:prstGeom>
        </p:spPr>
      </p:pic>
      <p:cxnSp>
        <p:nvCxnSpPr>
          <p:cNvPr id="10" name="מחבר: מרפקי 9">
            <a:extLst>
              <a:ext uri="{FF2B5EF4-FFF2-40B4-BE49-F238E27FC236}">
                <a16:creationId xmlns:a16="http://schemas.microsoft.com/office/drawing/2014/main" id="{1B139D9C-321E-4F90-6DB6-6174703EAA5B}"/>
              </a:ext>
            </a:extLst>
          </p:cNvPr>
          <p:cNvCxnSpPr>
            <a:cxnSpLocks/>
          </p:cNvCxnSpPr>
          <p:nvPr/>
        </p:nvCxnSpPr>
        <p:spPr>
          <a:xfrm rot="10800000">
            <a:off x="3688673" y="710214"/>
            <a:ext cx="5046956" cy="790115"/>
          </a:xfrm>
          <a:prstGeom prst="bentConnector3">
            <a:avLst>
              <a:gd name="adj1" fmla="val 332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EFE461B3-C9BE-1D67-351A-B8DFE212CE7A}"/>
              </a:ext>
            </a:extLst>
          </p:cNvPr>
          <p:cNvCxnSpPr>
            <a:cxnSpLocks/>
          </p:cNvCxnSpPr>
          <p:nvPr/>
        </p:nvCxnSpPr>
        <p:spPr>
          <a:xfrm rot="10800000">
            <a:off x="4957895" y="2290439"/>
            <a:ext cx="3413749" cy="692459"/>
          </a:xfrm>
          <a:prstGeom prst="bentConnector3">
            <a:avLst>
              <a:gd name="adj1" fmla="val 391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9BAC2700-054D-BBC4-BDA1-8DAB0C1963DC}"/>
              </a:ext>
            </a:extLst>
          </p:cNvPr>
          <p:cNvCxnSpPr>
            <a:cxnSpLocks/>
          </p:cNvCxnSpPr>
          <p:nvPr/>
        </p:nvCxnSpPr>
        <p:spPr>
          <a:xfrm rot="10800000">
            <a:off x="2164360" y="3546630"/>
            <a:ext cx="7077296" cy="421689"/>
          </a:xfrm>
          <a:prstGeom prst="bentConnector3">
            <a:avLst>
              <a:gd name="adj1" fmla="val 311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A75E8FA4-DFE7-8B4F-CB2A-B657A9A4B6DB}"/>
              </a:ext>
            </a:extLst>
          </p:cNvPr>
          <p:cNvCxnSpPr/>
          <p:nvPr/>
        </p:nvCxnSpPr>
        <p:spPr>
          <a:xfrm rot="10800000" flipV="1">
            <a:off x="2348917" y="4228050"/>
            <a:ext cx="5469622" cy="327171"/>
          </a:xfrm>
          <a:prstGeom prst="bentConnector3">
            <a:avLst>
              <a:gd name="adj1" fmla="val 1441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84047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60737" y="2393789"/>
            <a:ext cx="8646851" cy="1431169"/>
          </a:xfrm>
          <a:effectLst>
            <a:outerShdw blurRad="50800" dist="38100" dir="2700000" algn="tl" rotWithShape="0">
              <a:prstClr val="black">
                <a:alpha val="40000"/>
              </a:prstClr>
            </a:outerShdw>
          </a:effectLst>
        </p:spPr>
        <p:txBody>
          <a:bodyPr>
            <a:normAutofit/>
          </a:bodyPr>
          <a:lstStyle/>
          <a:p>
            <a:pPr algn="ctr"/>
            <a:r>
              <a:rPr lang="en-US" sz="8000" dirty="0">
                <a:solidFill>
                  <a:schemeClr val="bg1"/>
                </a:solidFill>
                <a:latin typeface="Franklin Gothic Heavy" panose="020B0903020102020204" pitchFamily="34" charset="0"/>
                <a:cs typeface="Aharoni" panose="02010803020104030203" pitchFamily="2" charset="-79"/>
              </a:rPr>
              <a:t>Search Bar</a:t>
            </a: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824958"/>
            <a:ext cx="8646851" cy="819713"/>
          </a:xfrm>
          <a:effectLst>
            <a:outerShdw blurRad="50800" dist="38100" dir="2700000" algn="tl" rotWithShape="0">
              <a:prstClr val="black">
                <a:alpha val="40000"/>
              </a:prstClr>
            </a:outerShdw>
          </a:effectLst>
        </p:spPr>
        <p:txBody>
          <a:bodyPr>
            <a:normAutofit/>
          </a:bodyPr>
          <a:lstStyle/>
          <a:p>
            <a:pPr marL="0" indent="0" algn="ctr" rtl="0">
              <a:buNone/>
            </a:pPr>
            <a:r>
              <a:rPr lang="he-IL" sz="2800" b="1" dirty="0">
                <a:solidFill>
                  <a:schemeClr val="bg1"/>
                </a:solidFill>
                <a:effectLst/>
                <a:latin typeface="almoniNeue"/>
              </a:rPr>
              <a:t>חיפוש תוכן בדפי האתר</a:t>
            </a:r>
            <a:endParaRPr lang="en-US" sz="2800" b="1"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3" name="קבוצה 2">
            <a:extLst>
              <a:ext uri="{FF2B5EF4-FFF2-40B4-BE49-F238E27FC236}">
                <a16:creationId xmlns:a16="http://schemas.microsoft.com/office/drawing/2014/main" id="{12862E99-B50B-E33D-74BF-9CD3AAD5E8F8}"/>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1D436426-13A0-F61F-4184-F8CC5C61D7C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4" action="ppaction://hlinksldjump"/>
              <a:extLst>
                <a:ext uri="{FF2B5EF4-FFF2-40B4-BE49-F238E27FC236}">
                  <a16:creationId xmlns:a16="http://schemas.microsoft.com/office/drawing/2014/main" id="{C6FA1A4D-94EA-FB37-1218-A75BE2BF18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3263517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2" y="2006353"/>
            <a:ext cx="4925835" cy="2982897"/>
          </a:xfrm>
        </p:spPr>
        <p:txBody>
          <a:bodyPr>
            <a:normAutofit/>
          </a:bodyPr>
          <a:lstStyle/>
          <a:p>
            <a:pPr algn="l" rtl="0"/>
            <a:r>
              <a:rPr lang="en-US" sz="3600" dirty="0">
                <a:solidFill>
                  <a:schemeClr val="bg1"/>
                </a:solidFill>
                <a:latin typeface="Verdana Pro Black" panose="020B0A04030504040204" pitchFamily="34" charset="0"/>
                <a:cs typeface="Aharoni" panose="02010803020104030203" pitchFamily="2" charset="-79"/>
              </a:rPr>
              <a:t>useSearchParams</a:t>
            </a:r>
            <a:endParaRPr lang="en-US" sz="1800" dirty="0">
              <a:solidFill>
                <a:schemeClr val="bg1"/>
              </a:solidFill>
              <a:latin typeface="Verdana Pro Black" panose="020B0A04030504040204" pitchFamily="34" charset="0"/>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285385" y="196624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474774" y="1999532"/>
            <a:ext cx="4761177"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Hook</a:t>
            </a:r>
            <a:r>
              <a:rPr lang="he-IL" sz="2400" dirty="0">
                <a:solidFill>
                  <a:schemeClr val="bg1"/>
                </a:solidFill>
              </a:rPr>
              <a:t> של </a:t>
            </a:r>
            <a:r>
              <a:rPr lang="en-US" sz="2400" dirty="0">
                <a:solidFill>
                  <a:schemeClr val="bg1"/>
                </a:solidFill>
              </a:rPr>
              <a:t>react-router-dom</a:t>
            </a:r>
            <a:r>
              <a:rPr lang="he-IL" sz="2400" dirty="0">
                <a:solidFill>
                  <a:schemeClr val="bg1"/>
                </a:solidFill>
              </a:rPr>
              <a:t> שנועד לצורך השמה ורכישת מפתחות וערכים מאובייקט </a:t>
            </a:r>
            <a:r>
              <a:rPr lang="en-US" sz="2400" dirty="0">
                <a:solidFill>
                  <a:schemeClr val="bg1"/>
                </a:solidFill>
              </a:rPr>
              <a:t>Query Params</a:t>
            </a:r>
            <a:r>
              <a:rPr lang="he-IL" sz="2400" dirty="0">
                <a:solidFill>
                  <a:schemeClr val="bg1"/>
                </a:solidFill>
              </a:rPr>
              <a:t> שבשורת הכתובות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זכוכית מגדל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48192335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213063"/>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SearchBar.jsx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1016492"/>
            <a:ext cx="4814653" cy="537099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קומפוננט בשם </a:t>
            </a:r>
            <a:r>
              <a:rPr lang="en-US" sz="2000" dirty="0">
                <a:solidFill>
                  <a:schemeClr val="bg1"/>
                </a:solidFill>
              </a:rPr>
              <a:t>SearchBar</a:t>
            </a:r>
          </a:p>
          <a:p>
            <a:pPr lvl="1"/>
            <a:r>
              <a:rPr lang="he-IL" sz="1600" dirty="0">
                <a:solidFill>
                  <a:schemeClr val="bg1"/>
                </a:solidFill>
              </a:rPr>
              <a:t>נחלץ את המשתנה </a:t>
            </a:r>
            <a:r>
              <a:rPr lang="en-US" sz="1600" dirty="0">
                <a:solidFill>
                  <a:schemeClr val="bg1"/>
                </a:solidFill>
              </a:rPr>
              <a:t>isDark</a:t>
            </a:r>
            <a:r>
              <a:rPr lang="he-IL" sz="1600" dirty="0">
                <a:solidFill>
                  <a:schemeClr val="bg1"/>
                </a:solidFill>
              </a:rPr>
              <a:t> מהפעלת מטודת </a:t>
            </a:r>
            <a:r>
              <a:rPr lang="en-US" sz="1600" dirty="0">
                <a:solidFill>
                  <a:schemeClr val="bg1"/>
                </a:solidFill>
              </a:rPr>
              <a:t>useTheme</a:t>
            </a:r>
            <a:r>
              <a:rPr lang="he-IL" sz="1600" dirty="0">
                <a:solidFill>
                  <a:schemeClr val="bg1"/>
                </a:solidFill>
              </a:rPr>
              <a:t> מתוך המודול </a:t>
            </a:r>
            <a:r>
              <a:rPr lang="en-US" sz="1600" dirty="0">
                <a:solidFill>
                  <a:schemeClr val="bg1"/>
                </a:solidFill>
              </a:rPr>
              <a:t>ThemeProvider</a:t>
            </a:r>
            <a:endParaRPr lang="he-IL" sz="1600" dirty="0">
              <a:solidFill>
                <a:schemeClr val="bg1"/>
              </a:solidFill>
            </a:endParaRPr>
          </a:p>
          <a:p>
            <a:pPr lvl="1"/>
            <a:r>
              <a:rPr lang="he-IL" sz="1600" dirty="0">
                <a:solidFill>
                  <a:schemeClr val="bg1"/>
                </a:solidFill>
              </a:rPr>
              <a:t>נחלץ את המשתנה </a:t>
            </a:r>
            <a:r>
              <a:rPr lang="en-US" sz="1600" dirty="0">
                <a:solidFill>
                  <a:schemeClr val="bg1"/>
                </a:solidFill>
              </a:rPr>
              <a:t>searchParams</a:t>
            </a:r>
            <a:r>
              <a:rPr lang="he-IL" sz="1600" dirty="0">
                <a:solidFill>
                  <a:schemeClr val="bg1"/>
                </a:solidFill>
              </a:rPr>
              <a:t> ואת מטודת </a:t>
            </a:r>
            <a:r>
              <a:rPr lang="en-US" sz="1600" dirty="0">
                <a:solidFill>
                  <a:schemeClr val="bg1"/>
                </a:solidFill>
              </a:rPr>
              <a:t>setSearch</a:t>
            </a:r>
            <a:r>
              <a:rPr lang="he-IL" sz="1600" dirty="0">
                <a:solidFill>
                  <a:schemeClr val="bg1"/>
                </a:solidFill>
              </a:rPr>
              <a:t> מתוך מטודת </a:t>
            </a:r>
            <a:r>
              <a:rPr lang="en-US" sz="1600" dirty="0">
                <a:solidFill>
                  <a:schemeClr val="bg1"/>
                </a:solidFill>
              </a:rPr>
              <a:t>useSearchParams</a:t>
            </a:r>
            <a:r>
              <a:rPr lang="he-IL" sz="1600" dirty="0">
                <a:solidFill>
                  <a:schemeClr val="bg1"/>
                </a:solidFill>
              </a:rPr>
              <a:t> של </a:t>
            </a:r>
            <a:r>
              <a:rPr lang="en-US" sz="1600" dirty="0">
                <a:solidFill>
                  <a:schemeClr val="bg1"/>
                </a:solidFill>
              </a:rPr>
              <a:t>react-router-dom</a:t>
            </a:r>
          </a:p>
          <a:p>
            <a:pPr lvl="1"/>
            <a:r>
              <a:rPr lang="he-IL" sz="1600" dirty="0">
                <a:solidFill>
                  <a:schemeClr val="bg1"/>
                </a:solidFill>
              </a:rPr>
              <a:t>ניצור קבוע בשם </a:t>
            </a:r>
            <a:r>
              <a:rPr lang="en-US" sz="1600" dirty="0">
                <a:solidFill>
                  <a:schemeClr val="bg1"/>
                </a:solidFill>
              </a:rPr>
              <a:t>handleChange</a:t>
            </a:r>
            <a:r>
              <a:rPr lang="he-IL" sz="1600" dirty="0">
                <a:solidFill>
                  <a:schemeClr val="bg1"/>
                </a:solidFill>
              </a:rPr>
              <a:t> שערכו יהיה פונקציה אנונימית שתחלץ בפרמטר שלה מפתח </a:t>
            </a:r>
            <a:r>
              <a:rPr lang="en-US" sz="1600" dirty="0">
                <a:solidFill>
                  <a:schemeClr val="bg1"/>
                </a:solidFill>
              </a:rPr>
              <a:t>target</a:t>
            </a:r>
            <a:r>
              <a:rPr lang="he-IL" sz="1600" dirty="0">
                <a:solidFill>
                  <a:schemeClr val="bg1"/>
                </a:solidFill>
              </a:rPr>
              <a:t> מתוך האירוע שהיא תקבל ותעשה השמה לאובייקט עם המפתח </a:t>
            </a:r>
            <a:r>
              <a:rPr lang="en-US" sz="1600" dirty="0">
                <a:solidFill>
                  <a:schemeClr val="bg1"/>
                </a:solidFill>
              </a:rPr>
              <a:t>q</a:t>
            </a:r>
            <a:r>
              <a:rPr lang="he-IL" sz="1600" dirty="0">
                <a:solidFill>
                  <a:schemeClr val="bg1"/>
                </a:solidFill>
              </a:rPr>
              <a:t> וערך שיוקש בתוך שדה החיפוש במשתנה </a:t>
            </a:r>
            <a:r>
              <a:rPr lang="en-US" sz="1600" dirty="0">
                <a:solidFill>
                  <a:schemeClr val="bg1"/>
                </a:solidFill>
              </a:rPr>
              <a:t>searchParams</a:t>
            </a:r>
            <a:r>
              <a:rPr lang="he-IL" sz="1600" dirty="0">
                <a:solidFill>
                  <a:schemeClr val="bg1"/>
                </a:solidFill>
              </a:rPr>
              <a:t> באמצעות מטודת </a:t>
            </a:r>
            <a:r>
              <a:rPr lang="en-US" sz="1600" dirty="0">
                <a:solidFill>
                  <a:schemeClr val="bg1"/>
                </a:solidFill>
              </a:rPr>
              <a:t>setSearch</a:t>
            </a:r>
            <a:r>
              <a:rPr lang="he-IL" sz="1600" dirty="0">
                <a:solidFill>
                  <a:schemeClr val="bg1"/>
                </a:solidFill>
              </a:rPr>
              <a:t>. (הדבר יוביל הוספת המפתח והערך בשורת הכתובות בחלק של ה - </a:t>
            </a:r>
            <a:r>
              <a:rPr lang="en-US" sz="1600" dirty="0">
                <a:solidFill>
                  <a:schemeClr val="bg1"/>
                </a:solidFill>
              </a:rPr>
              <a:t>query param</a:t>
            </a:r>
            <a:r>
              <a:rPr lang="he-IL" sz="1600" dirty="0">
                <a:solidFill>
                  <a:schemeClr val="bg1"/>
                </a:solidFill>
              </a:rPr>
              <a:t>)</a:t>
            </a:r>
          </a:p>
          <a:p>
            <a:pPr lvl="1"/>
            <a:r>
              <a:rPr lang="he-IL" sz="1600" dirty="0">
                <a:solidFill>
                  <a:schemeClr val="bg1"/>
                </a:solidFill>
              </a:rPr>
              <a:t>בקומפוננט </a:t>
            </a:r>
            <a:r>
              <a:rPr lang="en-US" sz="1600" dirty="0">
                <a:solidFill>
                  <a:schemeClr val="bg1"/>
                </a:solidFill>
              </a:rPr>
              <a:t>OutlinedInput</a:t>
            </a:r>
            <a:r>
              <a:rPr lang="he-IL" sz="1600" dirty="0">
                <a:solidFill>
                  <a:schemeClr val="bg1"/>
                </a:solidFill>
              </a:rPr>
              <a:t> (שדה החיפוש):</a:t>
            </a:r>
          </a:p>
          <a:p>
            <a:pPr lvl="2"/>
            <a:r>
              <a:rPr lang="he-IL" sz="1400" dirty="0">
                <a:solidFill>
                  <a:schemeClr val="bg1"/>
                </a:solidFill>
              </a:rPr>
              <a:t>במאפיין </a:t>
            </a:r>
            <a:r>
              <a:rPr lang="en-US" sz="1400" dirty="0">
                <a:solidFill>
                  <a:schemeClr val="bg1"/>
                </a:solidFill>
              </a:rPr>
              <a:t>sx</a:t>
            </a:r>
            <a:r>
              <a:rPr lang="he-IL" sz="1400" dirty="0">
                <a:solidFill>
                  <a:schemeClr val="bg1"/>
                </a:solidFill>
              </a:rPr>
              <a:t> נתנה שאם המשתנה </a:t>
            </a:r>
            <a:r>
              <a:rPr lang="en-US" sz="1400" dirty="0">
                <a:solidFill>
                  <a:schemeClr val="bg1"/>
                </a:solidFill>
              </a:rPr>
              <a:t>isDark</a:t>
            </a:r>
            <a:r>
              <a:rPr lang="he-IL" sz="1400" dirty="0">
                <a:solidFill>
                  <a:schemeClr val="bg1"/>
                </a:solidFill>
              </a:rPr>
              <a:t> יש לו ערך לא פולסיבי צבעו יהיה שחור אחרת הוא יהיה תכלת</a:t>
            </a:r>
          </a:p>
          <a:p>
            <a:pPr lvl="2"/>
            <a:r>
              <a:rPr lang="he-IL" sz="1400" dirty="0">
                <a:solidFill>
                  <a:schemeClr val="bg1"/>
                </a:solidFill>
              </a:rPr>
              <a:t>ערכו של המאפיין </a:t>
            </a:r>
            <a:r>
              <a:rPr lang="en-US" sz="1400" dirty="0">
                <a:solidFill>
                  <a:schemeClr val="bg1"/>
                </a:solidFill>
              </a:rPr>
              <a:t>value</a:t>
            </a:r>
            <a:r>
              <a:rPr lang="he-IL" sz="1400" dirty="0">
                <a:solidFill>
                  <a:schemeClr val="bg1"/>
                </a:solidFill>
              </a:rPr>
              <a:t> יהיה או הערך שיחזור מהפעלת מטודת </a:t>
            </a:r>
            <a:r>
              <a:rPr lang="en-US" sz="1400" dirty="0">
                <a:solidFill>
                  <a:schemeClr val="bg1"/>
                </a:solidFill>
              </a:rPr>
              <a:t>get</a:t>
            </a:r>
            <a:r>
              <a:rPr lang="he-IL" sz="1400" dirty="0">
                <a:solidFill>
                  <a:schemeClr val="bg1"/>
                </a:solidFill>
              </a:rPr>
              <a:t> של המשתנה </a:t>
            </a:r>
            <a:r>
              <a:rPr lang="en-US" sz="1400" dirty="0">
                <a:solidFill>
                  <a:schemeClr val="bg1"/>
                </a:solidFill>
              </a:rPr>
              <a:t>searchParams</a:t>
            </a:r>
            <a:r>
              <a:rPr lang="he-IL" sz="1400" dirty="0">
                <a:solidFill>
                  <a:schemeClr val="bg1"/>
                </a:solidFill>
              </a:rPr>
              <a:t> עם הארגומנט </a:t>
            </a:r>
            <a:r>
              <a:rPr lang="en-US" sz="1400" dirty="0">
                <a:solidFill>
                  <a:schemeClr val="bg1"/>
                </a:solidFill>
              </a:rPr>
              <a:t>“q”</a:t>
            </a:r>
            <a:r>
              <a:rPr lang="he-IL" sz="1400" dirty="0">
                <a:solidFill>
                  <a:schemeClr val="bg1"/>
                </a:solidFill>
              </a:rPr>
              <a:t> שתביא את הערך של המפתח המבוקש מאובייקט ה – </a:t>
            </a:r>
            <a:r>
              <a:rPr lang="en-US" sz="1400" dirty="0">
                <a:solidFill>
                  <a:schemeClr val="bg1"/>
                </a:solidFill>
              </a:rPr>
              <a:t>query params</a:t>
            </a:r>
            <a:endParaRPr lang="he-IL" sz="1400" dirty="0">
              <a:solidFill>
                <a:schemeClr val="bg1"/>
              </a:solidFill>
            </a:endParaRPr>
          </a:p>
          <a:p>
            <a:pPr lvl="2"/>
            <a:r>
              <a:rPr lang="he-IL" sz="1400" dirty="0">
                <a:solidFill>
                  <a:schemeClr val="bg1"/>
                </a:solidFill>
              </a:rPr>
              <a:t>כשהאירוע </a:t>
            </a:r>
            <a:r>
              <a:rPr lang="en-US" sz="1400" dirty="0">
                <a:solidFill>
                  <a:schemeClr val="bg1"/>
                </a:solidFill>
              </a:rPr>
              <a:t>onChange</a:t>
            </a:r>
            <a:r>
              <a:rPr lang="he-IL" sz="1400" dirty="0">
                <a:solidFill>
                  <a:schemeClr val="bg1"/>
                </a:solidFill>
              </a:rPr>
              <a:t> יקרה נפעיל את מטודת </a:t>
            </a:r>
            <a:r>
              <a:rPr lang="en-US" sz="1400" dirty="0">
                <a:solidFill>
                  <a:schemeClr val="bg1"/>
                </a:solidFill>
              </a:rPr>
              <a:t>handleChange</a:t>
            </a:r>
            <a:endParaRPr lang="he-IL" sz="1400" dirty="0">
              <a:solidFill>
                <a:schemeClr val="bg1"/>
              </a:solidFill>
            </a:endParaRPr>
          </a:p>
        </p:txBody>
      </p:sp>
      <p:pic>
        <p:nvPicPr>
          <p:cNvPr id="14" name="תמונה 13">
            <a:extLst>
              <a:ext uri="{FF2B5EF4-FFF2-40B4-BE49-F238E27FC236}">
                <a16:creationId xmlns:a16="http://schemas.microsoft.com/office/drawing/2014/main" id="{71E43FD7-F912-516E-4F9A-AE09660ED10F}"/>
              </a:ext>
            </a:extLst>
          </p:cNvPr>
          <p:cNvPicPr>
            <a:picLocks noChangeAspect="1"/>
          </p:cNvPicPr>
          <p:nvPr/>
        </p:nvPicPr>
        <p:blipFill>
          <a:blip r:embed="rId4"/>
          <a:stretch>
            <a:fillRect/>
          </a:stretch>
        </p:blipFill>
        <p:spPr>
          <a:xfrm>
            <a:off x="0" y="0"/>
            <a:ext cx="5396338" cy="6858000"/>
          </a:xfrm>
          <a:prstGeom prst="rect">
            <a:avLst/>
          </a:prstGeom>
        </p:spPr>
      </p:pic>
      <p:cxnSp>
        <p:nvCxnSpPr>
          <p:cNvPr id="16" name="מחבר: מרפקי 15">
            <a:extLst>
              <a:ext uri="{FF2B5EF4-FFF2-40B4-BE49-F238E27FC236}">
                <a16:creationId xmlns:a16="http://schemas.microsoft.com/office/drawing/2014/main" id="{68F62C50-5632-AC04-5777-456169D05FD8}"/>
              </a:ext>
            </a:extLst>
          </p:cNvPr>
          <p:cNvCxnSpPr>
            <a:cxnSpLocks/>
          </p:cNvCxnSpPr>
          <p:nvPr/>
        </p:nvCxnSpPr>
        <p:spPr>
          <a:xfrm rot="10800000" flipV="1">
            <a:off x="2814224" y="1606855"/>
            <a:ext cx="5211191" cy="798991"/>
          </a:xfrm>
          <a:prstGeom prst="bentConnector3">
            <a:avLst>
              <a:gd name="adj1" fmla="val 256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5B2453C1-C890-6875-7F02-57AAC00CFC16}"/>
              </a:ext>
            </a:extLst>
          </p:cNvPr>
          <p:cNvCxnSpPr>
            <a:cxnSpLocks/>
          </p:cNvCxnSpPr>
          <p:nvPr/>
        </p:nvCxnSpPr>
        <p:spPr>
          <a:xfrm rot="10800000">
            <a:off x="2148396" y="3571043"/>
            <a:ext cx="5711494" cy="739068"/>
          </a:xfrm>
          <a:prstGeom prst="bentConnector3">
            <a:avLst>
              <a:gd name="adj1" fmla="val 151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F8D29C6F-3270-474C-358C-C32149420373}"/>
              </a:ext>
            </a:extLst>
          </p:cNvPr>
          <p:cNvCxnSpPr>
            <a:cxnSpLocks/>
          </p:cNvCxnSpPr>
          <p:nvPr/>
        </p:nvCxnSpPr>
        <p:spPr>
          <a:xfrm rot="10800000">
            <a:off x="5140174" y="3701990"/>
            <a:ext cx="2325947" cy="898863"/>
          </a:xfrm>
          <a:prstGeom prst="bentConnector3">
            <a:avLst>
              <a:gd name="adj1" fmla="val 339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מרפקי 32">
            <a:extLst>
              <a:ext uri="{FF2B5EF4-FFF2-40B4-BE49-F238E27FC236}">
                <a16:creationId xmlns:a16="http://schemas.microsoft.com/office/drawing/2014/main" id="{CD77FE8F-973E-B7C8-5437-4958672C894C}"/>
              </a:ext>
            </a:extLst>
          </p:cNvPr>
          <p:cNvCxnSpPr>
            <a:cxnSpLocks/>
          </p:cNvCxnSpPr>
          <p:nvPr/>
        </p:nvCxnSpPr>
        <p:spPr>
          <a:xfrm rot="10800000">
            <a:off x="3764134" y="4310114"/>
            <a:ext cx="3960920" cy="735732"/>
          </a:xfrm>
          <a:prstGeom prst="bentConnector3">
            <a:avLst>
              <a:gd name="adj1" fmla="val 336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מרפקי 37">
            <a:extLst>
              <a:ext uri="{FF2B5EF4-FFF2-40B4-BE49-F238E27FC236}">
                <a16:creationId xmlns:a16="http://schemas.microsoft.com/office/drawing/2014/main" id="{9567F078-8BF5-71FD-A46F-A0E8E274C403}"/>
              </a:ext>
            </a:extLst>
          </p:cNvPr>
          <p:cNvCxnSpPr>
            <a:cxnSpLocks/>
          </p:cNvCxnSpPr>
          <p:nvPr/>
        </p:nvCxnSpPr>
        <p:spPr>
          <a:xfrm rot="10800000" flipV="1">
            <a:off x="4314551" y="2191673"/>
            <a:ext cx="3410503" cy="356217"/>
          </a:xfrm>
          <a:prstGeom prst="bentConnector3">
            <a:avLst>
              <a:gd name="adj1" fmla="val 21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מחבר חץ ישר 40">
            <a:extLst>
              <a:ext uri="{FF2B5EF4-FFF2-40B4-BE49-F238E27FC236}">
                <a16:creationId xmlns:a16="http://schemas.microsoft.com/office/drawing/2014/main" id="{EDF65D86-61C1-BF8D-98CC-8273407FD764}"/>
              </a:ext>
            </a:extLst>
          </p:cNvPr>
          <p:cNvCxnSpPr/>
          <p:nvPr/>
        </p:nvCxnSpPr>
        <p:spPr>
          <a:xfrm flipH="1">
            <a:off x="5396338" y="2743201"/>
            <a:ext cx="2463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מחבר: מרפקי 52">
            <a:extLst>
              <a:ext uri="{FF2B5EF4-FFF2-40B4-BE49-F238E27FC236}">
                <a16:creationId xmlns:a16="http://schemas.microsoft.com/office/drawing/2014/main" id="{9F49CAC4-5C30-32AD-87D9-08113C68B596}"/>
              </a:ext>
            </a:extLst>
          </p:cNvPr>
          <p:cNvCxnSpPr/>
          <p:nvPr/>
        </p:nvCxnSpPr>
        <p:spPr>
          <a:xfrm rot="10800000">
            <a:off x="2929632" y="4441060"/>
            <a:ext cx="4930259" cy="1400449"/>
          </a:xfrm>
          <a:prstGeom prst="bentConnector3">
            <a:avLst>
              <a:gd name="adj1" fmla="val 3595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6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6" y="25865"/>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842611"/>
            <a:ext cx="4814653" cy="5989523"/>
          </a:xfrm>
          <a:effectLst>
            <a:outerShdw blurRad="50800" dist="38100" dir="2700000" algn="tl" rotWithShape="0">
              <a:prstClr val="black">
                <a:alpha val="40000"/>
              </a:prstClr>
            </a:outerShdw>
          </a:effectLst>
        </p:spPr>
        <p:txBody>
          <a:bodyPr>
            <a:normAutofit fontScale="92500" lnSpcReduction="10000"/>
          </a:bodyPr>
          <a:lstStyle/>
          <a:p>
            <a:r>
              <a:rPr lang="he-IL" sz="2000" dirty="0">
                <a:solidFill>
                  <a:schemeClr val="bg1"/>
                </a:solidFill>
              </a:rPr>
              <a:t>נחלץ את המפתחות </a:t>
            </a:r>
            <a:r>
              <a:rPr lang="en-US" sz="2000" dirty="0">
                <a:solidFill>
                  <a:schemeClr val="bg1"/>
                </a:solidFill>
              </a:rPr>
              <a:t>query, setQuery</a:t>
            </a:r>
            <a:r>
              <a:rPr lang="he-IL" sz="2000" dirty="0">
                <a:solidFill>
                  <a:schemeClr val="bg1"/>
                </a:solidFill>
              </a:rPr>
              <a:t> מתוך הפעלת מטודת </a:t>
            </a:r>
            <a:r>
              <a:rPr lang="en-US" sz="2000" dirty="0">
                <a:solidFill>
                  <a:schemeClr val="bg1"/>
                </a:solidFill>
              </a:rPr>
              <a:t>useState</a:t>
            </a:r>
            <a:r>
              <a:rPr lang="he-IL" sz="2000" dirty="0">
                <a:solidFill>
                  <a:schemeClr val="bg1"/>
                </a:solidFill>
              </a:rPr>
              <a:t> עם מחרוזת תווים ריקה בארגומנט</a:t>
            </a:r>
          </a:p>
          <a:p>
            <a:r>
              <a:rPr lang="he-IL" sz="2000" dirty="0">
                <a:solidFill>
                  <a:schemeClr val="bg1"/>
                </a:solidFill>
              </a:rPr>
              <a:t>נחלץ המפתחות </a:t>
            </a:r>
            <a:r>
              <a:rPr lang="en-US" sz="2000" dirty="0">
                <a:solidFill>
                  <a:schemeClr val="bg1"/>
                </a:solidFill>
              </a:rPr>
              <a:t>filteredCard, setFilter</a:t>
            </a:r>
            <a:r>
              <a:rPr lang="he-IL" sz="2000" dirty="0">
                <a:solidFill>
                  <a:schemeClr val="bg1"/>
                </a:solidFill>
              </a:rPr>
              <a:t> מהפעלת מטודת </a:t>
            </a:r>
            <a:r>
              <a:rPr lang="en-US" sz="2000" dirty="0">
                <a:solidFill>
                  <a:schemeClr val="bg1"/>
                </a:solidFill>
              </a:rPr>
              <a:t>useState</a:t>
            </a:r>
            <a:r>
              <a:rPr lang="he-IL" sz="2000" dirty="0">
                <a:solidFill>
                  <a:schemeClr val="bg1"/>
                </a:solidFill>
              </a:rPr>
              <a:t> עם הארגומנט </a:t>
            </a:r>
            <a:r>
              <a:rPr lang="en-US" sz="2000" dirty="0">
                <a:solidFill>
                  <a:schemeClr val="bg1"/>
                </a:solidFill>
              </a:rPr>
              <a:t>null</a:t>
            </a:r>
            <a:endParaRPr lang="he-IL" sz="2000" dirty="0">
              <a:solidFill>
                <a:schemeClr val="bg1"/>
              </a:solidFill>
            </a:endParaRPr>
          </a:p>
          <a:p>
            <a:r>
              <a:rPr lang="he-IL" sz="2000" dirty="0">
                <a:solidFill>
                  <a:schemeClr val="bg1"/>
                </a:solidFill>
              </a:rPr>
              <a:t>נחלץ את המשתנה </a:t>
            </a:r>
            <a:r>
              <a:rPr lang="en-US" sz="2000" dirty="0">
                <a:solidFill>
                  <a:schemeClr val="bg1"/>
                </a:solidFill>
              </a:rPr>
              <a:t>searchParams</a:t>
            </a:r>
            <a:r>
              <a:rPr lang="he-IL" sz="2000" dirty="0">
                <a:solidFill>
                  <a:schemeClr val="bg1"/>
                </a:solidFill>
              </a:rPr>
              <a:t> מתוך הפעלת מטודת </a:t>
            </a:r>
            <a:r>
              <a:rPr lang="en-US" sz="2000" dirty="0">
                <a:solidFill>
                  <a:schemeClr val="bg1"/>
                </a:solidFill>
              </a:rPr>
              <a:t>useSearchParams</a:t>
            </a:r>
            <a:r>
              <a:rPr lang="he-IL" sz="2000" dirty="0">
                <a:solidFill>
                  <a:schemeClr val="bg1"/>
                </a:solidFill>
              </a:rPr>
              <a:t> של </a:t>
            </a:r>
            <a:r>
              <a:rPr lang="en-US" sz="2000" dirty="0">
                <a:solidFill>
                  <a:schemeClr val="bg1"/>
                </a:solidFill>
              </a:rPr>
              <a:t>react-router-dom</a:t>
            </a:r>
          </a:p>
          <a:p>
            <a:r>
              <a:rPr lang="he-IL" sz="2000" dirty="0">
                <a:solidFill>
                  <a:schemeClr val="bg1"/>
                </a:solidFill>
              </a:rPr>
              <a:t>נפעיל את מטודת </a:t>
            </a:r>
            <a:r>
              <a:rPr lang="en-US" sz="2000" dirty="0">
                <a:solidFill>
                  <a:schemeClr val="bg1"/>
                </a:solidFill>
              </a:rPr>
              <a:t>useEffect</a:t>
            </a:r>
            <a:r>
              <a:rPr lang="he-IL" sz="2000" dirty="0">
                <a:solidFill>
                  <a:schemeClr val="bg1"/>
                </a:solidFill>
              </a:rPr>
              <a:t> כאשר בארגומנט הראשון נעביר לה פונקציה ש:</a:t>
            </a:r>
          </a:p>
          <a:p>
            <a:pPr lvl="1"/>
            <a:r>
              <a:rPr lang="he-IL" sz="1600" dirty="0">
                <a:solidFill>
                  <a:schemeClr val="bg1"/>
                </a:solidFill>
              </a:rPr>
              <a:t>נפעיל את מטודת </a:t>
            </a:r>
            <a:r>
              <a:rPr lang="en-US" sz="1600" dirty="0">
                <a:solidFill>
                  <a:schemeClr val="bg1"/>
                </a:solidFill>
              </a:rPr>
              <a:t>setQuery</a:t>
            </a:r>
            <a:r>
              <a:rPr lang="he-IL" sz="1600" dirty="0">
                <a:solidFill>
                  <a:schemeClr val="bg1"/>
                </a:solidFill>
              </a:rPr>
              <a:t> עם הערך שיחזור מהפעלת מטודת </a:t>
            </a:r>
            <a:r>
              <a:rPr lang="en-US" sz="1600" dirty="0">
                <a:solidFill>
                  <a:schemeClr val="bg1"/>
                </a:solidFill>
              </a:rPr>
              <a:t>searchParams.get</a:t>
            </a:r>
            <a:r>
              <a:rPr lang="he-IL" sz="1600" dirty="0">
                <a:solidFill>
                  <a:schemeClr val="bg1"/>
                </a:solidFill>
              </a:rPr>
              <a:t> עם הארגומנט </a:t>
            </a:r>
            <a:r>
              <a:rPr lang="en-US" sz="1600" dirty="0">
                <a:solidFill>
                  <a:schemeClr val="bg1"/>
                </a:solidFill>
              </a:rPr>
              <a:t>q</a:t>
            </a:r>
            <a:r>
              <a:rPr lang="he-IL" sz="1600" dirty="0">
                <a:solidFill>
                  <a:schemeClr val="bg1"/>
                </a:solidFill>
              </a:rPr>
              <a:t> ואם אין שם ערך אז עם מחרוזת תווים ריקה</a:t>
            </a:r>
          </a:p>
          <a:p>
            <a:r>
              <a:rPr lang="he-IL" sz="2000" dirty="0">
                <a:solidFill>
                  <a:schemeClr val="bg1"/>
                </a:solidFill>
              </a:rPr>
              <a:t>ובמערך התלויות שבארגומנט השני נעביר לו את המשתנה </a:t>
            </a:r>
            <a:r>
              <a:rPr lang="en-US" sz="2000" dirty="0">
                <a:solidFill>
                  <a:schemeClr val="bg1"/>
                </a:solidFill>
              </a:rPr>
              <a:t>searchParams</a:t>
            </a:r>
            <a:endParaRPr lang="he-IL" sz="2000" dirty="0">
              <a:solidFill>
                <a:schemeClr val="bg1"/>
              </a:solidFill>
            </a:endParaRPr>
          </a:p>
          <a:p>
            <a:r>
              <a:rPr lang="he-IL" sz="2000" dirty="0">
                <a:solidFill>
                  <a:schemeClr val="bg1"/>
                </a:solidFill>
              </a:rPr>
              <a:t>נפעיל שוב את מטודת </a:t>
            </a:r>
            <a:r>
              <a:rPr lang="en-US" sz="2000" dirty="0">
                <a:solidFill>
                  <a:schemeClr val="bg1"/>
                </a:solidFill>
              </a:rPr>
              <a:t>useEffect</a:t>
            </a:r>
            <a:r>
              <a:rPr lang="he-IL" sz="2000" dirty="0">
                <a:solidFill>
                  <a:schemeClr val="bg1"/>
                </a:solidFill>
              </a:rPr>
              <a:t> בפונקציה האנונימית שבארגומנט הראשון</a:t>
            </a:r>
          </a:p>
          <a:p>
            <a:pPr lvl="1"/>
            <a:r>
              <a:rPr lang="he-IL" sz="1600" dirty="0">
                <a:solidFill>
                  <a:schemeClr val="bg1"/>
                </a:solidFill>
              </a:rPr>
              <a:t>נתנה ואם יש ערך למשתנה </a:t>
            </a:r>
            <a:r>
              <a:rPr lang="en-US" sz="1600" dirty="0">
                <a:solidFill>
                  <a:schemeClr val="bg1"/>
                </a:solidFill>
              </a:rPr>
              <a:t>cards</a:t>
            </a:r>
            <a:r>
              <a:rPr lang="he-IL" sz="1600" dirty="0">
                <a:solidFill>
                  <a:schemeClr val="bg1"/>
                </a:solidFill>
              </a:rPr>
              <a:t> נבצע פילטור באמצעות מטודת </a:t>
            </a:r>
            <a:r>
              <a:rPr lang="en-US" sz="1600" dirty="0">
                <a:solidFill>
                  <a:schemeClr val="bg1"/>
                </a:solidFill>
              </a:rPr>
              <a:t>setFilter</a:t>
            </a:r>
            <a:r>
              <a:rPr lang="he-IL" sz="1600" dirty="0">
                <a:solidFill>
                  <a:schemeClr val="bg1"/>
                </a:solidFill>
              </a:rPr>
              <a:t> שתחזיר מערך של כרטיסים שעומדים בהגדרות הפילטור</a:t>
            </a:r>
          </a:p>
          <a:p>
            <a:r>
              <a:rPr lang="he-IL" sz="2000" dirty="0">
                <a:solidFill>
                  <a:schemeClr val="bg1"/>
                </a:solidFill>
              </a:rPr>
              <a:t>נעביר למערך התלויות שבארגומנט השני את המשתנים </a:t>
            </a:r>
            <a:r>
              <a:rPr lang="en-US" sz="2000" dirty="0">
                <a:solidFill>
                  <a:schemeClr val="bg1"/>
                </a:solidFill>
              </a:rPr>
              <a:t>cards, query</a:t>
            </a:r>
            <a:endParaRPr lang="he-IL" sz="2000" dirty="0">
              <a:solidFill>
                <a:schemeClr val="bg1"/>
              </a:solidFill>
            </a:endParaRPr>
          </a:p>
          <a:p>
            <a:endParaRPr lang="he-IL" sz="1400" dirty="0">
              <a:solidFill>
                <a:schemeClr val="bg1"/>
              </a:solidFill>
            </a:endParaRPr>
          </a:p>
        </p:txBody>
      </p:sp>
      <p:pic>
        <p:nvPicPr>
          <p:cNvPr id="8" name="תמונה 7">
            <a:extLst>
              <a:ext uri="{FF2B5EF4-FFF2-40B4-BE49-F238E27FC236}">
                <a16:creationId xmlns:a16="http://schemas.microsoft.com/office/drawing/2014/main" id="{4B59C007-778D-4D70-5468-3E40745E8074}"/>
              </a:ext>
            </a:extLst>
          </p:cNvPr>
          <p:cNvPicPr>
            <a:picLocks noChangeAspect="1"/>
          </p:cNvPicPr>
          <p:nvPr/>
        </p:nvPicPr>
        <p:blipFill>
          <a:blip r:embed="rId4"/>
          <a:stretch>
            <a:fillRect/>
          </a:stretch>
        </p:blipFill>
        <p:spPr>
          <a:xfrm>
            <a:off x="465342" y="842611"/>
            <a:ext cx="6317197" cy="5172777"/>
          </a:xfrm>
          <a:prstGeom prst="rect">
            <a:avLst/>
          </a:prstGeom>
        </p:spPr>
      </p:pic>
      <p:cxnSp>
        <p:nvCxnSpPr>
          <p:cNvPr id="10" name="מחבר: מרפקי 9">
            <a:extLst>
              <a:ext uri="{FF2B5EF4-FFF2-40B4-BE49-F238E27FC236}">
                <a16:creationId xmlns:a16="http://schemas.microsoft.com/office/drawing/2014/main" id="{8DA6E852-EF4F-82E3-116B-D1F485473514}"/>
              </a:ext>
            </a:extLst>
          </p:cNvPr>
          <p:cNvCxnSpPr/>
          <p:nvPr/>
        </p:nvCxnSpPr>
        <p:spPr>
          <a:xfrm rot="10800000" flipV="1">
            <a:off x="4057095" y="985420"/>
            <a:ext cx="3701988" cy="1651247"/>
          </a:xfrm>
          <a:prstGeom prst="bentConnector3">
            <a:avLst>
              <a:gd name="adj1" fmla="val 241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A3FF865A-9829-76F5-92DE-75A1E8B36B4E}"/>
              </a:ext>
            </a:extLst>
          </p:cNvPr>
          <p:cNvCxnSpPr/>
          <p:nvPr/>
        </p:nvCxnSpPr>
        <p:spPr>
          <a:xfrm rot="10800000" flipV="1">
            <a:off x="4814654" y="2050742"/>
            <a:ext cx="2757998" cy="1118586"/>
          </a:xfrm>
          <a:prstGeom prst="bentConnector3">
            <a:avLst>
              <a:gd name="adj1" fmla="val 184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D8CADEF4-816F-835F-DA43-C16BF902B8E4}"/>
              </a:ext>
            </a:extLst>
          </p:cNvPr>
          <p:cNvCxnSpPr/>
          <p:nvPr/>
        </p:nvCxnSpPr>
        <p:spPr>
          <a:xfrm rot="10800000" flipV="1">
            <a:off x="4163627" y="2636666"/>
            <a:ext cx="3497802" cy="692459"/>
          </a:xfrm>
          <a:prstGeom prst="bentConnector3">
            <a:avLst>
              <a:gd name="adj1" fmla="val 11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CC94DA13-4A51-A179-F707-A9197180551C}"/>
              </a:ext>
            </a:extLst>
          </p:cNvPr>
          <p:cNvCxnSpPr>
            <a:cxnSpLocks/>
            <a:stCxn id="3" idx="1"/>
          </p:cNvCxnSpPr>
          <p:nvPr/>
        </p:nvCxnSpPr>
        <p:spPr>
          <a:xfrm flipH="1" flipV="1">
            <a:off x="4107402" y="3834043"/>
            <a:ext cx="3269945" cy="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מרפקי 30">
            <a:extLst>
              <a:ext uri="{FF2B5EF4-FFF2-40B4-BE49-F238E27FC236}">
                <a16:creationId xmlns:a16="http://schemas.microsoft.com/office/drawing/2014/main" id="{46567768-F640-7E0B-C11D-31E44DE3E4D8}"/>
              </a:ext>
            </a:extLst>
          </p:cNvPr>
          <p:cNvCxnSpPr/>
          <p:nvPr/>
        </p:nvCxnSpPr>
        <p:spPr>
          <a:xfrm rot="10800000">
            <a:off x="2494626" y="4350059"/>
            <a:ext cx="5406501" cy="674703"/>
          </a:xfrm>
          <a:prstGeom prst="bentConnector3">
            <a:avLst>
              <a:gd name="adj1" fmla="val 11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מחבר: מרפקי 34">
            <a:extLst>
              <a:ext uri="{FF2B5EF4-FFF2-40B4-BE49-F238E27FC236}">
                <a16:creationId xmlns:a16="http://schemas.microsoft.com/office/drawing/2014/main" id="{90285004-3F6E-F832-0DDA-94C9C4D78B4F}"/>
              </a:ext>
            </a:extLst>
          </p:cNvPr>
          <p:cNvCxnSpPr/>
          <p:nvPr/>
        </p:nvCxnSpPr>
        <p:spPr>
          <a:xfrm rot="10800000">
            <a:off x="6782539" y="5237825"/>
            <a:ext cx="1162976" cy="284086"/>
          </a:xfrm>
          <a:prstGeom prst="bentConnector3">
            <a:avLst>
              <a:gd name="adj1" fmla="val 767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מחבר: מרפקי 38">
            <a:extLst>
              <a:ext uri="{FF2B5EF4-FFF2-40B4-BE49-F238E27FC236}">
                <a16:creationId xmlns:a16="http://schemas.microsoft.com/office/drawing/2014/main" id="{323B17BD-955B-DD5B-27AC-BECE73EB4BF9}"/>
              </a:ext>
            </a:extLst>
          </p:cNvPr>
          <p:cNvCxnSpPr/>
          <p:nvPr/>
        </p:nvCxnSpPr>
        <p:spPr>
          <a:xfrm rot="10800000">
            <a:off x="1926455" y="6045697"/>
            <a:ext cx="5734975" cy="173876"/>
          </a:xfrm>
          <a:prstGeom prst="bentConnector3">
            <a:avLst>
              <a:gd name="adj1" fmla="val 10015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19490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4" y="2236404"/>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useCards.js</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5" y="3053150"/>
            <a:ext cx="4814653" cy="75170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נוסיף לתוך המשתנה </a:t>
            </a:r>
            <a:r>
              <a:rPr lang="en-US" sz="2000" dirty="0">
                <a:solidFill>
                  <a:schemeClr val="bg1"/>
                </a:solidFill>
              </a:rPr>
              <a:t>value</a:t>
            </a:r>
            <a:r>
              <a:rPr lang="he-IL" sz="2000" dirty="0">
                <a:solidFill>
                  <a:schemeClr val="bg1"/>
                </a:solidFill>
              </a:rPr>
              <a:t> את המשתנה </a:t>
            </a:r>
            <a:r>
              <a:rPr lang="en-US" sz="2000" dirty="0">
                <a:solidFill>
                  <a:schemeClr val="bg1"/>
                </a:solidFill>
              </a:rPr>
              <a:t>fileteredCard</a:t>
            </a:r>
            <a:endParaRPr lang="he-IL" sz="2000" dirty="0">
              <a:solidFill>
                <a:schemeClr val="bg1"/>
              </a:solidFill>
            </a:endParaRPr>
          </a:p>
        </p:txBody>
      </p:sp>
      <p:pic>
        <p:nvPicPr>
          <p:cNvPr id="16" name="תמונה 15">
            <a:extLst>
              <a:ext uri="{FF2B5EF4-FFF2-40B4-BE49-F238E27FC236}">
                <a16:creationId xmlns:a16="http://schemas.microsoft.com/office/drawing/2014/main" id="{F2BFB4ED-F41A-F87D-51D7-867CE704D416}"/>
              </a:ext>
            </a:extLst>
          </p:cNvPr>
          <p:cNvPicPr>
            <a:picLocks noChangeAspect="1"/>
          </p:cNvPicPr>
          <p:nvPr/>
        </p:nvPicPr>
        <p:blipFill>
          <a:blip r:embed="rId4"/>
          <a:stretch>
            <a:fillRect/>
          </a:stretch>
        </p:blipFill>
        <p:spPr>
          <a:xfrm>
            <a:off x="673589" y="1451811"/>
            <a:ext cx="6030167" cy="4163006"/>
          </a:xfrm>
          <a:prstGeom prst="rect">
            <a:avLst/>
          </a:prstGeom>
        </p:spPr>
      </p:pic>
      <p:cxnSp>
        <p:nvCxnSpPr>
          <p:cNvPr id="9" name="מחבר: מרפקי 8">
            <a:extLst>
              <a:ext uri="{FF2B5EF4-FFF2-40B4-BE49-F238E27FC236}">
                <a16:creationId xmlns:a16="http://schemas.microsoft.com/office/drawing/2014/main" id="{87FD24F0-8B21-6525-F541-473D7A3FD71A}"/>
              </a:ext>
            </a:extLst>
          </p:cNvPr>
          <p:cNvCxnSpPr>
            <a:cxnSpLocks/>
          </p:cNvCxnSpPr>
          <p:nvPr/>
        </p:nvCxnSpPr>
        <p:spPr>
          <a:xfrm rot="10800000">
            <a:off x="6703757" y="1809968"/>
            <a:ext cx="3691995" cy="1687835"/>
          </a:xfrm>
          <a:prstGeom prst="bentConnector3">
            <a:avLst>
              <a:gd name="adj1" fmla="val 8847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4490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70162" y="2006353"/>
            <a:ext cx="4925835" cy="2982897"/>
          </a:xfrm>
        </p:spPr>
        <p:txBody>
          <a:bodyPr>
            <a:normAutofit/>
          </a:bodyPr>
          <a:lstStyle/>
          <a:p>
            <a:pPr algn="l" rtl="0"/>
            <a:r>
              <a:rPr lang="en-US" sz="4000" dirty="0">
                <a:solidFill>
                  <a:schemeClr val="bg1"/>
                </a:solidFill>
                <a:latin typeface="Verdana Pro Black" panose="020B0A04030504040204" pitchFamily="34" charset="0"/>
                <a:cs typeface="Aharoni" panose="02010803020104030203" pitchFamily="2" charset="-79"/>
              </a:rPr>
              <a:t>SearchBar implementation</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6285385" y="196624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474774" y="1999532"/>
            <a:ext cx="4761177" cy="2982897"/>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דוגמה לשימוש בפונקציונאליות של ה – </a:t>
            </a:r>
            <a:r>
              <a:rPr lang="en-US" sz="2400" dirty="0">
                <a:solidFill>
                  <a:schemeClr val="bg1"/>
                </a:solidFill>
              </a:rPr>
              <a:t>SearchBar</a:t>
            </a:r>
            <a:r>
              <a:rPr lang="he-IL" sz="2400" dirty="0">
                <a:solidFill>
                  <a:schemeClr val="bg1"/>
                </a:solidFill>
              </a:rPr>
              <a:t> בקומפוננט </a:t>
            </a:r>
            <a:r>
              <a:rPr lang="en-US" sz="2400" dirty="0">
                <a:solidFill>
                  <a:schemeClr val="bg1"/>
                </a:solidFill>
              </a:rPr>
              <a:t>CardsPage.jsx</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95399" y="3033458"/>
            <a:ext cx="750164" cy="791082"/>
            <a:chOff x="385766" y="2800350"/>
            <a:chExt cx="1047750" cy="1104900"/>
          </a:xfrm>
        </p:grpSpPr>
        <p:pic>
          <p:nvPicPr>
            <p:cNvPr id="8" name="גרפיקה 7" descr="חרק תחת זכוכית מגדלת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1" cy="914401"/>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71091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0"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 y="736846"/>
            <a:ext cx="12191998" cy="1269507"/>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haroni" panose="02010803020104030203" pitchFamily="2" charset="-79"/>
                <a:cs typeface="Aharoni" panose="02010803020104030203" pitchFamily="2" charset="-79"/>
              </a:rPr>
              <a:t>Components Types</a:t>
            </a:r>
            <a:endParaRPr lang="he-IL" dirty="0">
              <a:solidFill>
                <a:schemeClr val="bg1"/>
              </a:solidFill>
              <a:latin typeface="Aharoni" panose="02010803020104030203" pitchFamily="2" charset="-79"/>
              <a:cs typeface="Aharoni" panose="02010803020104030203" pitchFamily="2" charset="-79"/>
            </a:endParaRPr>
          </a:p>
        </p:txBody>
      </p:sp>
      <p:graphicFrame>
        <p:nvGraphicFramePr>
          <p:cNvPr id="12" name="מציין מיקום תוכן 2">
            <a:extLst>
              <a:ext uri="{FF2B5EF4-FFF2-40B4-BE49-F238E27FC236}">
                <a16:creationId xmlns:a16="http://schemas.microsoft.com/office/drawing/2014/main" id="{1678ECC2-02FC-231C-2A12-04DA0B046371}"/>
              </a:ext>
            </a:extLst>
          </p:cNvPr>
          <p:cNvGraphicFramePr>
            <a:graphicFrameLocks/>
          </p:cNvGraphicFramePr>
          <p:nvPr>
            <p:extLst>
              <p:ext uri="{D42A27DB-BD31-4B8C-83A1-F6EECF244321}">
                <p14:modId xmlns:p14="http://schemas.microsoft.com/office/powerpoint/2010/main" val="3662885186"/>
              </p:ext>
            </p:extLst>
          </p:nvPr>
        </p:nvGraphicFramePr>
        <p:xfrm>
          <a:off x="2519409" y="2501611"/>
          <a:ext cx="7153182" cy="3370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06803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1" y="0"/>
            <a:ext cx="737734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377348" y="2612254"/>
            <a:ext cx="4814654" cy="816746"/>
          </a:xfrm>
        </p:spPr>
        <p:txBody>
          <a:bodyPr>
            <a:noAutofit/>
          </a:bodyPr>
          <a:lstStyle/>
          <a:p>
            <a:pPr algn="ctr"/>
            <a:r>
              <a:rPr lang="en-US" u="sng" dirty="0">
                <a:solidFill>
                  <a:schemeClr val="bg1"/>
                </a:solidFill>
                <a:latin typeface="Arial Black" panose="020B0A04020102020204" pitchFamily="34" charset="0"/>
                <a:cs typeface="Aharoni" panose="02010803020104030203" pitchFamily="2" charset="-79"/>
              </a:rPr>
              <a:t>CardsPage.jsx</a:t>
            </a:r>
            <a:endParaRPr lang="he-IL" sz="3600" u="sng" dirty="0">
              <a:latin typeface="Arial Black" panose="020B0A040201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377347" y="3429000"/>
            <a:ext cx="4814653" cy="112746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נחלץ את </a:t>
            </a:r>
            <a:r>
              <a:rPr lang="en-US" sz="2000" dirty="0">
                <a:solidFill>
                  <a:schemeClr val="bg1"/>
                </a:solidFill>
              </a:rPr>
              <a:t>filteredCard</a:t>
            </a:r>
            <a:r>
              <a:rPr lang="he-IL" sz="2000" dirty="0">
                <a:solidFill>
                  <a:schemeClr val="bg1"/>
                </a:solidFill>
              </a:rPr>
              <a:t> מתוך המשתנה </a:t>
            </a:r>
            <a:r>
              <a:rPr lang="en-US" sz="2000" dirty="0">
                <a:solidFill>
                  <a:schemeClr val="bg1"/>
                </a:solidFill>
              </a:rPr>
              <a:t>value</a:t>
            </a:r>
          </a:p>
          <a:p>
            <a:r>
              <a:rPr lang="he-IL" sz="2000" dirty="0">
                <a:solidFill>
                  <a:schemeClr val="bg1"/>
                </a:solidFill>
              </a:rPr>
              <a:t>נעביר לקומפוננט </a:t>
            </a:r>
            <a:r>
              <a:rPr lang="en-US" sz="2000" dirty="0">
                <a:solidFill>
                  <a:schemeClr val="bg1"/>
                </a:solidFill>
              </a:rPr>
              <a:t>CardsFeedback</a:t>
            </a:r>
            <a:r>
              <a:rPr lang="he-IL" sz="2000" dirty="0">
                <a:solidFill>
                  <a:schemeClr val="bg1"/>
                </a:solidFill>
              </a:rPr>
              <a:t> במאפיין </a:t>
            </a:r>
            <a:r>
              <a:rPr lang="en-US" sz="2000" dirty="0">
                <a:solidFill>
                  <a:schemeClr val="bg1"/>
                </a:solidFill>
              </a:rPr>
              <a:t>card</a:t>
            </a:r>
            <a:r>
              <a:rPr lang="he-IL" sz="2000" dirty="0">
                <a:solidFill>
                  <a:schemeClr val="bg1"/>
                </a:solidFill>
              </a:rPr>
              <a:t> את </a:t>
            </a:r>
            <a:r>
              <a:rPr lang="en-US" sz="2000" dirty="0">
                <a:solidFill>
                  <a:schemeClr val="bg1"/>
                </a:solidFill>
              </a:rPr>
              <a:t>filteredCard</a:t>
            </a:r>
            <a:endParaRPr lang="he-IL" sz="2000" dirty="0">
              <a:solidFill>
                <a:schemeClr val="bg1"/>
              </a:solidFill>
            </a:endParaRPr>
          </a:p>
        </p:txBody>
      </p:sp>
      <p:pic>
        <p:nvPicPr>
          <p:cNvPr id="7" name="תמונה 6">
            <a:extLst>
              <a:ext uri="{FF2B5EF4-FFF2-40B4-BE49-F238E27FC236}">
                <a16:creationId xmlns:a16="http://schemas.microsoft.com/office/drawing/2014/main" id="{8B1011DC-EFAA-896E-74B5-E2686C13523F}"/>
              </a:ext>
            </a:extLst>
          </p:cNvPr>
          <p:cNvPicPr>
            <a:picLocks noChangeAspect="1"/>
          </p:cNvPicPr>
          <p:nvPr/>
        </p:nvPicPr>
        <p:blipFill>
          <a:blip r:embed="rId4"/>
          <a:stretch>
            <a:fillRect/>
          </a:stretch>
        </p:blipFill>
        <p:spPr>
          <a:xfrm>
            <a:off x="0" y="0"/>
            <a:ext cx="5552792" cy="6858000"/>
          </a:xfrm>
          <a:prstGeom prst="rect">
            <a:avLst/>
          </a:prstGeom>
        </p:spPr>
      </p:pic>
      <p:cxnSp>
        <p:nvCxnSpPr>
          <p:cNvPr id="10" name="מחבר: מרפקי 9">
            <a:extLst>
              <a:ext uri="{FF2B5EF4-FFF2-40B4-BE49-F238E27FC236}">
                <a16:creationId xmlns:a16="http://schemas.microsoft.com/office/drawing/2014/main" id="{C92D6E79-65BE-483C-A8A1-062EB1CE636F}"/>
              </a:ext>
            </a:extLst>
          </p:cNvPr>
          <p:cNvCxnSpPr/>
          <p:nvPr/>
        </p:nvCxnSpPr>
        <p:spPr>
          <a:xfrm rot="10800000">
            <a:off x="4287915" y="1935333"/>
            <a:ext cx="3169328" cy="16956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FCD25D3D-CBB8-0AA5-D535-05AFA32269A4}"/>
              </a:ext>
            </a:extLst>
          </p:cNvPr>
          <p:cNvCxnSpPr/>
          <p:nvPr/>
        </p:nvCxnSpPr>
        <p:spPr>
          <a:xfrm rot="10800000" flipV="1">
            <a:off x="2627791" y="3994950"/>
            <a:ext cx="4864963" cy="1544715"/>
          </a:xfrm>
          <a:prstGeom prst="bentConnector3">
            <a:avLst>
              <a:gd name="adj1" fmla="val 3357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8732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106531"/>
            <a:ext cx="4110273" cy="2068497"/>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Search Bar</a:t>
            </a:r>
            <a:br>
              <a:rPr lang="he-IL" dirty="0">
                <a:solidFill>
                  <a:schemeClr val="bg1"/>
                </a:solidFill>
                <a:cs typeface="+mn-cs"/>
              </a:rPr>
            </a:br>
            <a:r>
              <a:rPr lang="he-IL" dirty="0">
                <a:solidFill>
                  <a:schemeClr val="bg1"/>
                </a:solidFill>
                <a:cs typeface="+mn-cs"/>
              </a:rPr>
              <a:t>חלק א'</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716379" y="773881"/>
            <a:ext cx="7393996" cy="5923052"/>
          </a:xfrm>
          <a:effectLst/>
        </p:spPr>
        <p:txBody>
          <a:bodyPr anchor="ctr">
            <a:normAutofit/>
          </a:bodyPr>
          <a:lstStyle/>
          <a:p>
            <a:pPr lvl="1"/>
            <a:r>
              <a:rPr lang="he-IL" dirty="0"/>
              <a:t>במודול </a:t>
            </a:r>
            <a:r>
              <a:rPr lang="en-US" dirty="0"/>
              <a:t>useUsers</a:t>
            </a:r>
            <a:endParaRPr lang="he-IL" dirty="0"/>
          </a:p>
          <a:p>
            <a:pPr lvl="2"/>
            <a:r>
              <a:rPr lang="he-IL" dirty="0"/>
              <a:t>הוסף אפשרות של חיפוש משתמש לפי : שם פרטי, שם משפחה, </a:t>
            </a:r>
            <a:r>
              <a:rPr lang="en-US" dirty="0"/>
              <a:t>isBusiness</a:t>
            </a:r>
          </a:p>
          <a:p>
            <a:pPr lvl="1"/>
            <a:r>
              <a:rPr lang="he-IL" dirty="0"/>
              <a:t>וודא שרק משתמש מסוג </a:t>
            </a:r>
            <a:r>
              <a:rPr lang="en-US" dirty="0"/>
              <a:t>admin</a:t>
            </a:r>
            <a:r>
              <a:rPr lang="he-IL" dirty="0"/>
              <a:t> יוכל לראות לינק בתפריט הניווט העליון עם הכיתוב </a:t>
            </a:r>
            <a:r>
              <a:rPr lang="en-US" dirty="0"/>
              <a:t>CRM</a:t>
            </a:r>
            <a:r>
              <a:rPr lang="he-IL" dirty="0"/>
              <a:t> ושלחיצה עליו תעביר את הגולש לקומפוננט שמופיעה בשקף הבא</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
        <p:nvSpPr>
          <p:cNvPr id="7" name="תיבת טקסט 6">
            <a:extLst>
              <a:ext uri="{FF2B5EF4-FFF2-40B4-BE49-F238E27FC236}">
                <a16:creationId xmlns:a16="http://schemas.microsoft.com/office/drawing/2014/main" id="{DCC0C28B-81AB-9499-8451-28CC621F6C6B}"/>
              </a:ext>
            </a:extLst>
          </p:cNvPr>
          <p:cNvSpPr txBox="1"/>
          <p:nvPr/>
        </p:nvSpPr>
        <p:spPr>
          <a:xfrm>
            <a:off x="4213779" y="4439"/>
            <a:ext cx="7850819"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90453340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27402" y="150919"/>
            <a:ext cx="4110273" cy="2015232"/>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br>
              <a:rPr lang="he-IL" dirty="0">
                <a:solidFill>
                  <a:schemeClr val="bg1"/>
                </a:solidFill>
                <a:cs typeface="+mn-cs"/>
              </a:rPr>
            </a:br>
            <a:r>
              <a:rPr lang="en-US" dirty="0">
                <a:solidFill>
                  <a:schemeClr val="bg1"/>
                </a:solidFill>
                <a:cs typeface="+mn-cs"/>
              </a:rPr>
              <a:t>Search Bar</a:t>
            </a:r>
            <a:br>
              <a:rPr lang="he-IL" dirty="0">
                <a:solidFill>
                  <a:schemeClr val="bg1"/>
                </a:solidFill>
                <a:cs typeface="+mn-cs"/>
              </a:rPr>
            </a:br>
            <a:r>
              <a:rPr lang="he-IL" dirty="0">
                <a:solidFill>
                  <a:schemeClr val="bg1"/>
                </a:solidFill>
                <a:cs typeface="+mn-cs"/>
              </a:rPr>
              <a:t>חלק ב'</a:t>
            </a:r>
            <a:endParaRPr lang="he-IL" sz="48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86958"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4490462" y="4439"/>
            <a:ext cx="7725434" cy="6849122"/>
          </a:xfrm>
          <a:effectLst/>
        </p:spPr>
        <p:txBody>
          <a:bodyPr anchor="ctr">
            <a:normAutofit/>
          </a:bodyPr>
          <a:lstStyle/>
          <a:p>
            <a:pPr lvl="1"/>
            <a:r>
              <a:rPr lang="he-IL" dirty="0"/>
              <a:t>צור את הנתיב </a:t>
            </a:r>
            <a:r>
              <a:rPr lang="en-US" dirty="0"/>
              <a:t>src/users/pages/UsersPage.jsx</a:t>
            </a:r>
            <a:endParaRPr lang="he-IL" dirty="0"/>
          </a:p>
          <a:p>
            <a:pPr lvl="2"/>
            <a:r>
              <a:rPr lang="he-IL" dirty="0"/>
              <a:t>חלץ ממטודת </a:t>
            </a:r>
            <a:r>
              <a:rPr lang="en-US" dirty="0"/>
              <a:t>useUsers</a:t>
            </a:r>
            <a:r>
              <a:rPr lang="he-IL" dirty="0"/>
              <a:t> את המשתנים והמטודות המתאימים לצורך יצירת טבלה של משתמשים</a:t>
            </a:r>
          </a:p>
          <a:p>
            <a:pPr lvl="2"/>
            <a:r>
              <a:rPr lang="he-IL" dirty="0"/>
              <a:t>חלץ מ – </a:t>
            </a:r>
            <a:r>
              <a:rPr lang="en-US" dirty="0"/>
              <a:t>useUser</a:t>
            </a:r>
            <a:r>
              <a:rPr lang="he-IL" dirty="0"/>
              <a:t> את המשתנה </a:t>
            </a:r>
            <a:r>
              <a:rPr lang="en-US" dirty="0"/>
              <a:t>user</a:t>
            </a:r>
            <a:r>
              <a:rPr lang="he-IL" dirty="0"/>
              <a:t> </a:t>
            </a:r>
          </a:p>
          <a:p>
            <a:pPr lvl="2"/>
            <a:r>
              <a:rPr lang="he-IL" dirty="0"/>
              <a:t>התנה ואם המשתמש הוא לא מסוג </a:t>
            </a:r>
            <a:r>
              <a:rPr lang="en-US" dirty="0"/>
              <a:t>admin</a:t>
            </a:r>
            <a:r>
              <a:rPr lang="he-IL" dirty="0"/>
              <a:t> העבר את הגולש לדף הכרטיסים</a:t>
            </a:r>
          </a:p>
          <a:p>
            <a:pPr lvl="2"/>
            <a:r>
              <a:rPr lang="he-IL" dirty="0"/>
              <a:t>צור טבלה רספונסיבית של כל המשתמשים באתר כאשר כל שורה תייצג משתמש ותציג את הפרטים הבאים עליו:</a:t>
            </a:r>
          </a:p>
          <a:p>
            <a:pPr lvl="3"/>
            <a:r>
              <a:rPr lang="he-IL" dirty="0"/>
              <a:t>מס' הרשומה</a:t>
            </a:r>
          </a:p>
          <a:p>
            <a:pPr lvl="3"/>
            <a:r>
              <a:rPr lang="he-IL" dirty="0"/>
              <a:t>שם (פרטי אמצעי ומשפחה)</a:t>
            </a:r>
          </a:p>
          <a:p>
            <a:pPr lvl="3"/>
            <a:r>
              <a:rPr lang="he-IL" dirty="0"/>
              <a:t>מייל</a:t>
            </a:r>
          </a:p>
          <a:p>
            <a:pPr lvl="3"/>
            <a:r>
              <a:rPr lang="he-IL" dirty="0"/>
              <a:t>טלפון</a:t>
            </a:r>
          </a:p>
          <a:p>
            <a:pPr lvl="3"/>
            <a:r>
              <a:rPr lang="he-IL" dirty="0"/>
              <a:t>כתובת (רחוב מס' בית ועיר)</a:t>
            </a:r>
          </a:p>
          <a:p>
            <a:pPr lvl="3"/>
            <a:r>
              <a:rPr lang="he-IL" dirty="0"/>
              <a:t>סוג משתמש (אם המשתמש עסקי </a:t>
            </a:r>
            <a:r>
              <a:rPr lang="en-US" dirty="0"/>
              <a:t>business</a:t>
            </a:r>
            <a:r>
              <a:rPr lang="he-IL" dirty="0"/>
              <a:t>, אם רגיל </a:t>
            </a:r>
            <a:r>
              <a:rPr lang="en-US" dirty="0"/>
              <a:t>regular</a:t>
            </a:r>
            <a:r>
              <a:rPr lang="he-IL" dirty="0"/>
              <a:t> ואם </a:t>
            </a:r>
            <a:r>
              <a:rPr lang="he-IL" dirty="0" err="1"/>
              <a:t>אדמין</a:t>
            </a:r>
            <a:r>
              <a:rPr lang="he-IL" dirty="0"/>
              <a:t> </a:t>
            </a:r>
            <a:r>
              <a:rPr lang="en-US" dirty="0"/>
              <a:t>admin</a:t>
            </a:r>
            <a:r>
              <a:rPr lang="he-IL" dirty="0"/>
              <a:t>) בשדה זה יהיה כפתור עליו יהיה כתוב סוג המשתמש</a:t>
            </a:r>
          </a:p>
          <a:p>
            <a:pPr lvl="2"/>
            <a:r>
              <a:rPr lang="he-IL" dirty="0"/>
              <a:t>צור את הלוגיקה כך שלחיצה על סוג המשתמש מסוג </a:t>
            </a:r>
            <a:r>
              <a:rPr lang="en-US" dirty="0"/>
              <a:t>regular</a:t>
            </a:r>
            <a:r>
              <a:rPr lang="he-IL" dirty="0"/>
              <a:t> תפתח חלון נפתח שישאל את הגולש האם הוא בטוח שהוא מעונין לשנות את הסטאטוס של המשתמש ממשתמש רגיל לעסקי וההפך.</a:t>
            </a:r>
          </a:p>
          <a:p>
            <a:pPr lvl="2"/>
            <a:r>
              <a:rPr lang="he-IL" dirty="0"/>
              <a:t>אם הסטאטוס של המשתמש הוא </a:t>
            </a:r>
            <a:r>
              <a:rPr lang="en-US" dirty="0"/>
              <a:t>admin</a:t>
            </a:r>
            <a:r>
              <a:rPr lang="he-IL" dirty="0"/>
              <a:t> הפוך את הכפתור ל – </a:t>
            </a:r>
            <a:r>
              <a:rPr lang="en-US" dirty="0"/>
              <a:t>disabled</a:t>
            </a:r>
            <a:endParaRPr lang="he-IL" dirty="0"/>
          </a:p>
          <a:p>
            <a:pPr lvl="2"/>
            <a:r>
              <a:rPr lang="he-IL" dirty="0"/>
              <a:t>אם הגולש יזין נתונים ב – </a:t>
            </a:r>
            <a:r>
              <a:rPr lang="en-US" dirty="0"/>
              <a:t>search bar</a:t>
            </a:r>
            <a:r>
              <a:rPr lang="he-IL" dirty="0"/>
              <a:t> הטבלה תציג רק משתמשים שעומדים בהגדרות החיפוש שהוזנו</a:t>
            </a:r>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6" y="1918168"/>
            <a:ext cx="4317283" cy="4317283"/>
          </a:xfrm>
          <a:prstGeom prst="rect">
            <a:avLst/>
          </a:prstGeom>
        </p:spPr>
      </p:pic>
    </p:spTree>
    <p:extLst>
      <p:ext uri="{BB962C8B-B14F-4D97-AF65-F5344CB8AC3E}">
        <p14:creationId xmlns:p14="http://schemas.microsoft.com/office/powerpoint/2010/main" val="263775622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7000"/>
                    </a14:imgEffect>
                    <a14:imgEffect>
                      <a14:brightnessContrast bright="25000" contrast="26000"/>
                    </a14:imgEffect>
                  </a14:imgLayer>
                </a14:imgProps>
              </a:ext>
            </a:extLst>
          </a:blip>
          <a:srcRect/>
          <a:tile tx="-4914900" ty="-190500" sx="100000" sy="100000" flip="none" algn="tl"/>
        </a:blipFill>
        <a:effectLst/>
      </p:bgPr>
    </p:bg>
    <p:spTree>
      <p:nvGrpSpPr>
        <p:cNvPr id="1" name=""/>
        <p:cNvGrpSpPr/>
        <p:nvPr/>
      </p:nvGrpSpPr>
      <p:grpSpPr>
        <a:xfrm>
          <a:off x="0" y="0"/>
          <a:ext cx="0" cy="0"/>
          <a:chOff x="0" y="0"/>
          <a:chExt cx="0" cy="0"/>
        </a:xfrm>
      </p:grpSpPr>
      <p:sp>
        <p:nvSpPr>
          <p:cNvPr id="12" name="כותרת 1">
            <a:extLst>
              <a:ext uri="{FF2B5EF4-FFF2-40B4-BE49-F238E27FC236}">
                <a16:creationId xmlns:a16="http://schemas.microsoft.com/office/drawing/2014/main" id="{C7094316-C587-F29B-4727-DEE14E2FCB6A}"/>
              </a:ext>
            </a:extLst>
          </p:cNvPr>
          <p:cNvSpPr txBox="1">
            <a:spLocks/>
          </p:cNvSpPr>
          <p:nvPr/>
        </p:nvSpPr>
        <p:spPr>
          <a:xfrm>
            <a:off x="7807036" y="2773948"/>
            <a:ext cx="3657600" cy="85424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rtl="0"/>
            <a:r>
              <a:rPr lang="en-US" sz="4800" dirty="0">
                <a:solidFill>
                  <a:srgbClr val="FFFFFF"/>
                </a:solidFill>
              </a:rPr>
              <a:t>סוף</a:t>
            </a:r>
          </a:p>
        </p:txBody>
      </p:sp>
      <p:sp>
        <p:nvSpPr>
          <p:cNvPr id="13" name="מציין מיקום תוכן 2">
            <a:extLst>
              <a:ext uri="{FF2B5EF4-FFF2-40B4-BE49-F238E27FC236}">
                <a16:creationId xmlns:a16="http://schemas.microsoft.com/office/drawing/2014/main" id="{AA7AD627-15BC-8736-E133-442C723567EA}"/>
              </a:ext>
            </a:extLst>
          </p:cNvPr>
          <p:cNvSpPr txBox="1">
            <a:spLocks/>
          </p:cNvSpPr>
          <p:nvPr/>
        </p:nvSpPr>
        <p:spPr>
          <a:xfrm>
            <a:off x="7807036" y="3628194"/>
            <a:ext cx="3657600" cy="152559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2000" dirty="0">
                <a:solidFill>
                  <a:srgbClr val="FFFFFF"/>
                </a:solidFill>
              </a:rPr>
              <a:t>תמיד אפשר להרחיב לעדכן לשכלל ולהוסיף עוד פיצ'רים אבל לא פחות חשוב זה לדעת מתי לעצור. </a:t>
            </a:r>
          </a:p>
        </p:txBody>
      </p:sp>
      <p:pic>
        <p:nvPicPr>
          <p:cNvPr id="2052" name="Picture 4" descr="Horse racing industry stages rally to buck Gov. Wolf's plan to raid its  trust fund - WHYY">
            <a:extLst>
              <a:ext uri="{FF2B5EF4-FFF2-40B4-BE49-F238E27FC236}">
                <a16:creationId xmlns:a16="http://schemas.microsoft.com/office/drawing/2014/main" id="{7D80CAC8-329B-86E8-9DF4-8068CD8C8B0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Effect>
                      <a14:colorTemperature colorTemp="5864"/>
                    </a14:imgEffect>
                    <a14:imgEffect>
                      <a14:saturation sat="0"/>
                    </a14:imgEffect>
                    <a14:imgEffect>
                      <a14:brightnessContrast bright="20000" contrast="-7000"/>
                    </a14:imgEffect>
                  </a14:imgLayer>
                </a14:imgProps>
              </a:ext>
              <a:ext uri="{28A0092B-C50C-407E-A947-70E740481C1C}">
                <a14:useLocalDpi xmlns:a14="http://schemas.microsoft.com/office/drawing/2010/main" val="0"/>
              </a:ext>
            </a:extLst>
          </a:blip>
          <a:srcRect r="14206"/>
          <a:stretch/>
        </p:blipFill>
        <p:spPr bwMode="auto">
          <a:xfrm>
            <a:off x="150921" y="77680"/>
            <a:ext cx="7959436" cy="6702640"/>
          </a:xfrm>
          <a:prstGeom prst="parallelogram">
            <a:avLst/>
          </a:prstGeom>
          <a:noFill/>
          <a:ln w="762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6755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Effect>
                      <a14:brightnessContrast bright="25000"/>
                    </a14:imgEffect>
                  </a14:imgLayer>
                </a14:imgProps>
              </a:ext>
            </a:extLst>
          </a:blip>
          <a:srcRect/>
          <a:tile tx="-4870450" ty="0" sx="100000" sy="10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F2939D-0FF4-212C-EFCC-74A368D7C4BE}"/>
              </a:ext>
            </a:extLst>
          </p:cNvPr>
          <p:cNvSpPr txBox="1">
            <a:spLocks/>
          </p:cNvSpPr>
          <p:nvPr/>
        </p:nvSpPr>
        <p:spPr>
          <a:xfrm>
            <a:off x="1737064" y="3025436"/>
            <a:ext cx="9144000" cy="80712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lnSpcReduction="10000"/>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he-IL" sz="5800" dirty="0">
                <a:solidFill>
                  <a:schemeClr val="bg1"/>
                </a:solidFill>
                <a:latin typeface="+mn-lt"/>
                <a:cs typeface="+mn-cs"/>
              </a:rPr>
              <a:t>שיהיה בהצלחה!</a:t>
            </a:r>
          </a:p>
        </p:txBody>
      </p:sp>
      <p:sp>
        <p:nvSpPr>
          <p:cNvPr id="3" name="מלבן: פינות מעוגלות 2">
            <a:extLst>
              <a:ext uri="{FF2B5EF4-FFF2-40B4-BE49-F238E27FC236}">
                <a16:creationId xmlns:a16="http://schemas.microsoft.com/office/drawing/2014/main" id="{DBD3A36E-6A87-3786-B29F-DAFEC17B317A}"/>
              </a:ext>
            </a:extLst>
          </p:cNvPr>
          <p:cNvSpPr/>
          <p:nvPr/>
        </p:nvSpPr>
        <p:spPr>
          <a:xfrm>
            <a:off x="559837" y="578498"/>
            <a:ext cx="11028783" cy="5756988"/>
          </a:xfrm>
          <a:prstGeom prst="roundRect">
            <a:avLst/>
          </a:prstGeom>
          <a:noFill/>
          <a:ln w="762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Tree>
    <p:extLst>
      <p:ext uri="{BB962C8B-B14F-4D97-AF65-F5344CB8AC3E}">
        <p14:creationId xmlns:p14="http://schemas.microsoft.com/office/powerpoint/2010/main" val="20034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0" ty="-31750" sx="85000" sy="100000" flip="none" algn="tl"/>
        </a:blipFill>
        <a:effectLst/>
      </p:bgPr>
    </p:bg>
    <p:spTree>
      <p:nvGrpSpPr>
        <p:cNvPr id="1" name=""/>
        <p:cNvGrpSpPr/>
        <p:nvPr/>
      </p:nvGrpSpPr>
      <p:grpSpPr>
        <a:xfrm>
          <a:off x="0" y="0"/>
          <a:ext cx="0" cy="0"/>
          <a:chOff x="0" y="0"/>
          <a:chExt cx="0" cy="0"/>
        </a:xfrm>
      </p:grpSpPr>
      <p:cxnSp>
        <p:nvCxnSpPr>
          <p:cNvPr id="6" name="מחבר ישר 5">
            <a:extLst>
              <a:ext uri="{FF2B5EF4-FFF2-40B4-BE49-F238E27FC236}">
                <a16:creationId xmlns:a16="http://schemas.microsoft.com/office/drawing/2014/main" id="{26140241-9CA5-543D-EE1B-DAD1DED86C98}"/>
              </a:ext>
            </a:extLst>
          </p:cNvPr>
          <p:cNvCxnSpPr/>
          <p:nvPr/>
        </p:nvCxnSpPr>
        <p:spPr>
          <a:xfrm>
            <a:off x="3338004" y="0"/>
            <a:ext cx="1526959" cy="354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a:extLst>
              <a:ext uri="{FF2B5EF4-FFF2-40B4-BE49-F238E27FC236}">
                <a16:creationId xmlns:a16="http://schemas.microsoft.com/office/drawing/2014/main" id="{E85F623E-F160-AB4D-C778-B7A2321D6998}"/>
              </a:ext>
            </a:extLst>
          </p:cNvPr>
          <p:cNvCxnSpPr/>
          <p:nvPr/>
        </p:nvCxnSpPr>
        <p:spPr>
          <a:xfrm flipH="1">
            <a:off x="3426781" y="3551068"/>
            <a:ext cx="1438182" cy="330693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9EE2CA19-8A4D-984F-D72A-24110DA2EA2E}"/>
              </a:ext>
            </a:extLst>
          </p:cNvPr>
          <p:cNvCxnSpPr/>
          <p:nvPr/>
        </p:nvCxnSpPr>
        <p:spPr>
          <a:xfrm>
            <a:off x="4864963" y="3542190"/>
            <a:ext cx="213064" cy="2281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19E96C4-AD87-DCC2-5FD8-E320ECF10D7D}"/>
              </a:ext>
            </a:extLst>
          </p:cNvPr>
          <p:cNvCxnSpPr/>
          <p:nvPr/>
        </p:nvCxnSpPr>
        <p:spPr>
          <a:xfrm flipH="1">
            <a:off x="3426781" y="5805996"/>
            <a:ext cx="1660124" cy="1052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224DCB2-96E4-2E47-8171-70AA41D99E3D}"/>
              </a:ext>
            </a:extLst>
          </p:cNvPr>
          <p:cNvCxnSpPr/>
          <p:nvPr/>
        </p:nvCxnSpPr>
        <p:spPr>
          <a:xfrm flipV="1">
            <a:off x="4864963" y="1189608"/>
            <a:ext cx="0" cy="2352582"/>
          </a:xfrm>
          <a:prstGeom prst="line">
            <a:avLst/>
          </a:prstGeom>
          <a:ln>
            <a:solidFill>
              <a:srgbClr val="7DD2FF"/>
            </a:solidFill>
          </a:ln>
        </p:spPr>
        <p:style>
          <a:lnRef idx="1">
            <a:schemeClr val="accent1"/>
          </a:lnRef>
          <a:fillRef idx="0">
            <a:schemeClr val="accent1"/>
          </a:fillRef>
          <a:effectRef idx="0">
            <a:schemeClr val="accent1"/>
          </a:effectRef>
          <a:fontRef idx="minor">
            <a:schemeClr val="tx1"/>
          </a:fontRef>
        </p:style>
      </p:cxnSp>
      <p:cxnSp>
        <p:nvCxnSpPr>
          <p:cNvPr id="16" name="מחבר ישר 15">
            <a:extLst>
              <a:ext uri="{FF2B5EF4-FFF2-40B4-BE49-F238E27FC236}">
                <a16:creationId xmlns:a16="http://schemas.microsoft.com/office/drawing/2014/main" id="{36ACDB4B-50E8-44F5-7ACC-D1229AA6E6AF}"/>
              </a:ext>
            </a:extLst>
          </p:cNvPr>
          <p:cNvCxnSpPr/>
          <p:nvPr/>
        </p:nvCxnSpPr>
        <p:spPr>
          <a:xfrm flipH="1" flipV="1">
            <a:off x="3338004" y="0"/>
            <a:ext cx="1526959"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63EA6653-D1C3-83CB-BEB2-F9ABD07B72C6}"/>
              </a:ext>
            </a:extLst>
          </p:cNvPr>
          <p:cNvCxnSpPr/>
          <p:nvPr/>
        </p:nvCxnSpPr>
        <p:spPr>
          <a:xfrm flipH="1">
            <a:off x="4527612" y="1189608"/>
            <a:ext cx="337351" cy="612559"/>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4BD2897D-6431-C8A6-CA6A-0A90216F35F7}"/>
              </a:ext>
            </a:extLst>
          </p:cNvPr>
          <p:cNvCxnSpPr/>
          <p:nvPr/>
        </p:nvCxnSpPr>
        <p:spPr>
          <a:xfrm flipH="1" flipV="1">
            <a:off x="3338004" y="0"/>
            <a:ext cx="1171852" cy="1802167"/>
          </a:xfrm>
          <a:prstGeom prst="line">
            <a:avLst/>
          </a:prstGeom>
          <a:ln>
            <a:solidFill>
              <a:srgbClr val="132552"/>
            </a:solidFill>
          </a:ln>
        </p:spPr>
        <p:style>
          <a:lnRef idx="1">
            <a:schemeClr val="accent1"/>
          </a:lnRef>
          <a:fillRef idx="0">
            <a:schemeClr val="accent1"/>
          </a:fillRef>
          <a:effectRef idx="0">
            <a:schemeClr val="accent1"/>
          </a:effectRef>
          <a:fontRef idx="minor">
            <a:schemeClr val="tx1"/>
          </a:fontRef>
        </p:style>
      </p:cxnSp>
      <p:cxnSp>
        <p:nvCxnSpPr>
          <p:cNvPr id="22" name="מחבר ישר 21">
            <a:extLst>
              <a:ext uri="{FF2B5EF4-FFF2-40B4-BE49-F238E27FC236}">
                <a16:creationId xmlns:a16="http://schemas.microsoft.com/office/drawing/2014/main" id="{3E4629C8-65D1-4762-D2A4-9D44D12DCEF6}"/>
              </a:ext>
            </a:extLst>
          </p:cNvPr>
          <p:cNvCxnSpPr/>
          <p:nvPr/>
        </p:nvCxnSpPr>
        <p:spPr>
          <a:xfrm>
            <a:off x="4527612" y="1802167"/>
            <a:ext cx="337351" cy="1748901"/>
          </a:xfrm>
          <a:prstGeom prst="line">
            <a:avLst/>
          </a:prstGeom>
          <a:ln>
            <a:solidFill>
              <a:srgbClr val="1C489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1E9AD79E-8BB6-0F40-753C-28E836756002}"/>
              </a:ext>
            </a:extLst>
          </p:cNvPr>
          <p:cNvCxnSpPr/>
          <p:nvPr/>
        </p:nvCxnSpPr>
        <p:spPr>
          <a:xfrm>
            <a:off x="5078027" y="5823751"/>
            <a:ext cx="932156" cy="103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C96D12-DD95-F1B7-C247-89DBC313E5A8}"/>
              </a:ext>
            </a:extLst>
          </p:cNvPr>
          <p:cNvCxnSpPr>
            <a:cxnSpLocks/>
            <a:endCxn id="33" idx="1"/>
          </p:cNvCxnSpPr>
          <p:nvPr/>
        </p:nvCxnSpPr>
        <p:spPr>
          <a:xfrm>
            <a:off x="4864963" y="3551068"/>
            <a:ext cx="639714" cy="502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B734FD18-AFDD-6DCC-81D4-388B33EBB058}"/>
              </a:ext>
            </a:extLst>
          </p:cNvPr>
          <p:cNvCxnSpPr/>
          <p:nvPr/>
        </p:nvCxnSpPr>
        <p:spPr>
          <a:xfrm flipH="1">
            <a:off x="5078027" y="4101483"/>
            <a:ext cx="479394"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16FE41DA-6F58-2B8C-75F0-D7EA67651C5C}"/>
              </a:ext>
            </a:extLst>
          </p:cNvPr>
          <p:cNvCxnSpPr/>
          <p:nvPr/>
        </p:nvCxnSpPr>
        <p:spPr>
          <a:xfrm flipH="1" flipV="1">
            <a:off x="4287914" y="5246703"/>
            <a:ext cx="790113" cy="559293"/>
          </a:xfrm>
          <a:prstGeom prst="line">
            <a:avLst/>
          </a:prstGeom>
          <a:ln>
            <a:solidFill>
              <a:srgbClr val="081742"/>
            </a:solidFill>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329ED049-03A8-5018-63B9-3EECAAF4AC3F}"/>
              </a:ext>
            </a:extLst>
          </p:cNvPr>
          <p:cNvCxnSpPr/>
          <p:nvPr/>
        </p:nvCxnSpPr>
        <p:spPr>
          <a:xfrm flipV="1">
            <a:off x="4287914" y="4101483"/>
            <a:ext cx="1269507" cy="1154098"/>
          </a:xfrm>
          <a:prstGeom prst="line">
            <a:avLst/>
          </a:prstGeom>
          <a:ln>
            <a:solidFill>
              <a:srgbClr val="1C4891"/>
            </a:solidFill>
          </a:ln>
        </p:spPr>
        <p:style>
          <a:lnRef idx="1">
            <a:schemeClr val="dk1"/>
          </a:lnRef>
          <a:fillRef idx="0">
            <a:schemeClr val="dk1"/>
          </a:fillRef>
          <a:effectRef idx="0">
            <a:schemeClr val="dk1"/>
          </a:effectRef>
          <a:fontRef idx="minor">
            <a:schemeClr val="tx1"/>
          </a:fontRef>
        </p:style>
      </p:cxnSp>
      <p:sp>
        <p:nvSpPr>
          <p:cNvPr id="33" name="אליפסה 32">
            <a:extLst>
              <a:ext uri="{FF2B5EF4-FFF2-40B4-BE49-F238E27FC236}">
                <a16:creationId xmlns:a16="http://schemas.microsoft.com/office/drawing/2014/main" id="{7C2BD832-7351-7F15-AC85-5D18365095D1}"/>
              </a:ext>
            </a:extLst>
          </p:cNvPr>
          <p:cNvSpPr/>
          <p:nvPr/>
        </p:nvSpPr>
        <p:spPr>
          <a:xfrm>
            <a:off x="5484019" y="4033883"/>
            <a:ext cx="141064" cy="135200"/>
          </a:xfrm>
          <a:prstGeom prst="ellipse">
            <a:avLst/>
          </a:prstGeom>
          <a:gradFill>
            <a:gsLst>
              <a:gs pos="0">
                <a:schemeClr val="accent1">
                  <a:lumMod val="5000"/>
                  <a:lumOff val="95000"/>
                </a:schemeClr>
              </a:gs>
              <a:gs pos="0">
                <a:schemeClr val="bg1"/>
              </a:gs>
              <a:gs pos="71000">
                <a:srgbClr val="1C4891"/>
              </a:gs>
            </a:gsLst>
            <a:path path="circle">
              <a:fillToRect l="50000" t="50000" r="50000" b="50000"/>
            </a:path>
          </a:gradFill>
          <a:ln cap="rnd">
            <a:noFill/>
            <a:round/>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חץ ישר 38">
            <a:extLst>
              <a:ext uri="{FF2B5EF4-FFF2-40B4-BE49-F238E27FC236}">
                <a16:creationId xmlns:a16="http://schemas.microsoft.com/office/drawing/2014/main" id="{58E79769-4101-BB6D-BF1E-A0E226E336DE}"/>
              </a:ext>
            </a:extLst>
          </p:cNvPr>
          <p:cNvCxnSpPr>
            <a:cxnSpLocks/>
            <a:endCxn id="33" idx="0"/>
          </p:cNvCxnSpPr>
          <p:nvPr/>
        </p:nvCxnSpPr>
        <p:spPr>
          <a:xfrm>
            <a:off x="4873841" y="1198485"/>
            <a:ext cx="680710" cy="2835398"/>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3" name="תיבת טקסט 42">
            <a:extLst>
              <a:ext uri="{FF2B5EF4-FFF2-40B4-BE49-F238E27FC236}">
                <a16:creationId xmlns:a16="http://schemas.microsoft.com/office/drawing/2014/main" id="{31F46513-5DD6-C389-C28F-DD369EEC9F95}"/>
              </a:ext>
            </a:extLst>
          </p:cNvPr>
          <p:cNvSpPr txBox="1"/>
          <p:nvPr/>
        </p:nvSpPr>
        <p:spPr>
          <a:xfrm>
            <a:off x="5668489" y="1870237"/>
            <a:ext cx="6015998" cy="1107996"/>
          </a:xfrm>
          <a:prstGeom prst="rect">
            <a:avLst/>
          </a:prstGeom>
          <a:noFill/>
          <a:effectLst>
            <a:outerShdw blurRad="50800" dist="38100" dir="2700000" algn="tl" rotWithShape="0">
              <a:prstClr val="black">
                <a:alpha val="40000"/>
              </a:prstClr>
            </a:outerShdw>
          </a:effectLst>
        </p:spPr>
        <p:txBody>
          <a:bodyPr wrap="square">
            <a:spAutoFit/>
          </a:bodyPr>
          <a:lstStyle/>
          <a:p>
            <a:pPr algn="ctr" rtl="1"/>
            <a:r>
              <a:rPr lang="he-IL" sz="6600" b="1" u="sng" dirty="0">
                <a:solidFill>
                  <a:schemeClr val="bg1"/>
                </a:solidFill>
                <a:latin typeface="Aharoni" panose="02010803020104030203" pitchFamily="2" charset="-79"/>
                <a:cs typeface="Aharoni" panose="02010803020104030203" pitchFamily="2" charset="-79"/>
              </a:rPr>
              <a:t>הכנת תשתית</a:t>
            </a:r>
          </a:p>
        </p:txBody>
      </p:sp>
      <p:sp>
        <p:nvSpPr>
          <p:cNvPr id="44" name="תיבת טקסט 43">
            <a:extLst>
              <a:ext uri="{FF2B5EF4-FFF2-40B4-BE49-F238E27FC236}">
                <a16:creationId xmlns:a16="http://schemas.microsoft.com/office/drawing/2014/main" id="{5B070579-4257-8005-2FAF-89E6CE01FED0}"/>
              </a:ext>
            </a:extLst>
          </p:cNvPr>
          <p:cNvSpPr txBox="1"/>
          <p:nvPr/>
        </p:nvSpPr>
        <p:spPr>
          <a:xfrm>
            <a:off x="5668488" y="2896198"/>
            <a:ext cx="6015999" cy="1420325"/>
          </a:xfrm>
          <a:prstGeom prst="rect">
            <a:avLst/>
          </a:prstGeom>
          <a:noFill/>
          <a:effectLst>
            <a:outerShdw blurRad="50800" dist="38100" dir="2700000" algn="tl" rotWithShape="0">
              <a:prstClr val="black">
                <a:alpha val="40000"/>
              </a:prstClr>
            </a:outerShdw>
          </a:effectLst>
        </p:spPr>
        <p:txBody>
          <a:bodyPr wrap="square">
            <a:spAutoFit/>
          </a:bodyPr>
          <a:lstStyle/>
          <a:p>
            <a:pPr marL="342900" indent="-342900">
              <a:lnSpc>
                <a:spcPct val="150000"/>
              </a:lnSpc>
              <a:buFont typeface="Arial" panose="020B0604020202020204" pitchFamily="34" charset="0"/>
              <a:buChar char="•"/>
            </a:pPr>
            <a:r>
              <a:rPr lang="he-IL" sz="2000" b="1" dirty="0">
                <a:solidFill>
                  <a:schemeClr val="bg1"/>
                </a:solidFill>
                <a:latin typeface="almoniNeue"/>
              </a:rPr>
              <a:t>בתוך תיקיית </a:t>
            </a:r>
            <a:r>
              <a:rPr lang="en-US" sz="2000" b="1" dirty="0">
                <a:solidFill>
                  <a:schemeClr val="bg1"/>
                </a:solidFill>
                <a:latin typeface="almoniNeue"/>
              </a:rPr>
              <a:t>src</a:t>
            </a:r>
            <a:r>
              <a:rPr lang="he-IL" sz="2000" b="1" dirty="0">
                <a:solidFill>
                  <a:schemeClr val="bg1"/>
                </a:solidFill>
                <a:latin typeface="almoniNeue"/>
              </a:rPr>
              <a:t> ניצור תיקייה חדשה בשם </a:t>
            </a:r>
            <a:r>
              <a:rPr lang="en-US" sz="2000" b="1" dirty="0">
                <a:solidFill>
                  <a:schemeClr val="bg1"/>
                </a:solidFill>
                <a:latin typeface="almoniNeue"/>
              </a:rPr>
              <a:t>components</a:t>
            </a:r>
          </a:p>
          <a:p>
            <a:pPr marL="800100" lvl="1" indent="-342900">
              <a:lnSpc>
                <a:spcPct val="150000"/>
              </a:lnSpc>
              <a:buFont typeface="Arial" panose="020B0604020202020204" pitchFamily="34" charset="0"/>
              <a:buChar char="•"/>
            </a:pPr>
            <a:r>
              <a:rPr lang="he-IL" sz="2000" b="1" dirty="0">
                <a:solidFill>
                  <a:schemeClr val="bg1"/>
                </a:solidFill>
                <a:latin typeface="almoniNeue"/>
              </a:rPr>
              <a:t>בתוכה ניצור קובץ בשם </a:t>
            </a:r>
            <a:r>
              <a:rPr lang="en-US" sz="2000" b="1" dirty="0">
                <a:solidFill>
                  <a:schemeClr val="bg1"/>
                </a:solidFill>
                <a:latin typeface="almoniNeue"/>
              </a:rPr>
              <a:t>PageHeader.jsx</a:t>
            </a:r>
            <a:endParaRPr lang="he-IL" sz="2000" b="1" dirty="0">
              <a:solidFill>
                <a:schemeClr val="bg1"/>
              </a:solidFill>
              <a:latin typeface="almoniNeue"/>
            </a:endParaRPr>
          </a:p>
        </p:txBody>
      </p:sp>
      <p:cxnSp>
        <p:nvCxnSpPr>
          <p:cNvPr id="52" name="מחבר ישר 51">
            <a:extLst>
              <a:ext uri="{FF2B5EF4-FFF2-40B4-BE49-F238E27FC236}">
                <a16:creationId xmlns:a16="http://schemas.microsoft.com/office/drawing/2014/main" id="{0B8490C4-C85C-A986-8031-34C45CC42590}"/>
              </a:ext>
            </a:extLst>
          </p:cNvPr>
          <p:cNvCxnSpPr/>
          <p:nvPr/>
        </p:nvCxnSpPr>
        <p:spPr>
          <a:xfrm flipV="1">
            <a:off x="4864963" y="0"/>
            <a:ext cx="221942" cy="1189608"/>
          </a:xfrm>
          <a:prstGeom prst="line">
            <a:avLst/>
          </a:prstGeom>
        </p:spPr>
        <p:style>
          <a:lnRef idx="1">
            <a:schemeClr val="accent1"/>
          </a:lnRef>
          <a:fillRef idx="0">
            <a:schemeClr val="accent1"/>
          </a:fillRef>
          <a:effectRef idx="0">
            <a:schemeClr val="accent1"/>
          </a:effectRef>
          <a:fontRef idx="minor">
            <a:schemeClr val="tx1"/>
          </a:fontRef>
        </p:style>
      </p:cxnSp>
      <p:sp>
        <p:nvSpPr>
          <p:cNvPr id="5" name="תיבת טקסט 4">
            <a:extLst>
              <a:ext uri="{FF2B5EF4-FFF2-40B4-BE49-F238E27FC236}">
                <a16:creationId xmlns:a16="http://schemas.microsoft.com/office/drawing/2014/main" id="{D0DA958A-7C26-3522-1639-CF192D93CC66}"/>
              </a:ext>
            </a:extLst>
          </p:cNvPr>
          <p:cNvSpPr txBox="1"/>
          <p:nvPr/>
        </p:nvSpPr>
        <p:spPr>
          <a:xfrm>
            <a:off x="6745104" y="5531363"/>
            <a:ext cx="3862766" cy="584775"/>
          </a:xfrm>
          <a:prstGeom prst="rect">
            <a:avLst/>
          </a:prstGeom>
          <a:noFill/>
        </p:spPr>
        <p:txBody>
          <a:bodyPr wrap="square">
            <a:spAutoFit/>
          </a:bodyPr>
          <a:lstStyle/>
          <a:p>
            <a:pPr marL="285750" indent="-285750">
              <a:buFont typeface="Calibri" panose="020F0502020204030204" pitchFamily="34" charset="0"/>
              <a:buChar char="!"/>
            </a:pPr>
            <a:r>
              <a:rPr lang="he-IL" sz="1600" b="1" dirty="0">
                <a:solidFill>
                  <a:schemeClr val="bg1"/>
                </a:solidFill>
              </a:rPr>
              <a:t>קומפוננט תמיד תתחיל באות גדולה</a:t>
            </a:r>
          </a:p>
          <a:p>
            <a:pPr marL="285750" indent="-285750">
              <a:buFont typeface="Calibri" panose="020F0502020204030204" pitchFamily="34" charset="0"/>
              <a:buChar char="!"/>
            </a:pPr>
            <a:r>
              <a:rPr lang="he-IL" sz="1600" b="1" dirty="0">
                <a:solidFill>
                  <a:schemeClr val="bg1"/>
                </a:solidFill>
              </a:rPr>
              <a:t>סיומת </a:t>
            </a:r>
            <a:r>
              <a:rPr lang="en-US" sz="1600" b="1" dirty="0" err="1">
                <a:solidFill>
                  <a:schemeClr val="bg1"/>
                </a:solidFill>
              </a:rPr>
              <a:t>jsx</a:t>
            </a:r>
            <a:r>
              <a:rPr lang="he-IL" sz="1600" b="1" dirty="0">
                <a:solidFill>
                  <a:schemeClr val="bg1"/>
                </a:solidFill>
              </a:rPr>
              <a:t> / </a:t>
            </a:r>
            <a:r>
              <a:rPr lang="en-US" sz="1600" b="1" dirty="0" err="1">
                <a:solidFill>
                  <a:schemeClr val="bg1"/>
                </a:solidFill>
              </a:rPr>
              <a:t>tsx</a:t>
            </a:r>
            <a:r>
              <a:rPr lang="he-IL" sz="1600" b="1" dirty="0">
                <a:solidFill>
                  <a:schemeClr val="bg1"/>
                </a:solidFill>
              </a:rPr>
              <a:t> אילו הסיומות של </a:t>
            </a:r>
            <a:r>
              <a:rPr lang="en-US" sz="1600" b="1" dirty="0" err="1">
                <a:solidFill>
                  <a:schemeClr val="bg1"/>
                </a:solidFill>
              </a:rPr>
              <a:t>bable</a:t>
            </a:r>
            <a:r>
              <a:rPr lang="he-IL" sz="1600" b="1" dirty="0">
                <a:solidFill>
                  <a:schemeClr val="bg1"/>
                </a:solidFill>
              </a:rPr>
              <a:t> </a:t>
            </a:r>
          </a:p>
        </p:txBody>
      </p:sp>
      <p:cxnSp>
        <p:nvCxnSpPr>
          <p:cNvPr id="4" name="מחבר ישר 3">
            <a:extLst>
              <a:ext uri="{FF2B5EF4-FFF2-40B4-BE49-F238E27FC236}">
                <a16:creationId xmlns:a16="http://schemas.microsoft.com/office/drawing/2014/main" id="{6B3CA920-4CD5-77BC-8184-8DD4F97D227C}"/>
              </a:ext>
            </a:extLst>
          </p:cNvPr>
          <p:cNvCxnSpPr/>
          <p:nvPr/>
        </p:nvCxnSpPr>
        <p:spPr>
          <a:xfrm flipH="1">
            <a:off x="3426781" y="5255581"/>
            <a:ext cx="861133" cy="160241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D52C1D98-4EA9-0556-6CF2-47BFBB58955A}"/>
              </a:ext>
            </a:extLst>
          </p:cNvPr>
          <p:cNvPicPr>
            <a:picLocks noChangeAspect="1"/>
          </p:cNvPicPr>
          <p:nvPr/>
        </p:nvPicPr>
        <p:blipFill rotWithShape="1">
          <a:blip r:embed="rId4"/>
          <a:srcRect b="4607"/>
          <a:stretch/>
        </p:blipFill>
        <p:spPr>
          <a:xfrm>
            <a:off x="353090" y="2781448"/>
            <a:ext cx="3877216" cy="1272235"/>
          </a:xfrm>
          <a:prstGeom prst="rect">
            <a:avLst/>
          </a:prstGeom>
        </p:spPr>
      </p:pic>
    </p:spTree>
    <p:extLst>
      <p:ext uri="{BB962C8B-B14F-4D97-AF65-F5344CB8AC3E}">
        <p14:creationId xmlns:p14="http://schemas.microsoft.com/office/powerpoint/2010/main" val="3720559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346464" y="1937550"/>
            <a:ext cx="3864471" cy="2982897"/>
          </a:xfrm>
        </p:spPr>
        <p:txBody>
          <a:bodyPr>
            <a:normAutofit/>
          </a:bodyPr>
          <a:lstStyle/>
          <a:p>
            <a:pPr algn="l" rtl="0"/>
            <a:r>
              <a:rPr lang="en-US" sz="6600" dirty="0">
                <a:solidFill>
                  <a:schemeClr val="bg1"/>
                </a:solidFill>
                <a:latin typeface="Aharoni" panose="02010803020104030203" pitchFamily="2" charset="-79"/>
                <a:cs typeface="Aharoni" panose="02010803020104030203" pitchFamily="2" charset="-79"/>
              </a:rPr>
              <a:t>Template</a:t>
            </a:r>
            <a:endParaRPr lang="he-IL" sz="36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646199"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34974" y="1937551"/>
            <a:ext cx="5681703"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dirty="0">
                <a:solidFill>
                  <a:schemeClr val="bg1"/>
                </a:solidFill>
                <a:latin typeface="almoniNeue"/>
              </a:rPr>
              <a:t>ניצור קומפוננט מסוג פונקציה שתחזיר אלמנט של </a:t>
            </a:r>
            <a:r>
              <a:rPr lang="en-US" dirty="0">
                <a:solidFill>
                  <a:schemeClr val="bg1"/>
                </a:solidFill>
                <a:latin typeface="almoniNeue"/>
              </a:rPr>
              <a:t>HTML</a:t>
            </a:r>
            <a:r>
              <a:rPr lang="he-IL" dirty="0">
                <a:solidFill>
                  <a:schemeClr val="bg1"/>
                </a:solidFill>
                <a:latin typeface="almoniNeue"/>
              </a:rPr>
              <a:t> אותו נציג לגולש</a:t>
            </a:r>
            <a:endParaRPr lang="he-IL" sz="2800" b="0" i="0" dirty="0">
              <a:solidFill>
                <a:schemeClr val="bg1"/>
              </a:solidFill>
              <a:effectLst/>
              <a:latin typeface="almoniNeue"/>
            </a:endParaRPr>
          </a:p>
        </p:txBody>
      </p:sp>
      <p:pic>
        <p:nvPicPr>
          <p:cNvPr id="5" name="גרפיקה 4" descr="מנדלה קו מיתאר">
            <a:extLst>
              <a:ext uri="{FF2B5EF4-FFF2-40B4-BE49-F238E27FC236}">
                <a16:creationId xmlns:a16="http://schemas.microsoft.com/office/drawing/2014/main" id="{1C05469D-F49E-20A4-692F-C19D84328BF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122" y="2874143"/>
            <a:ext cx="914400" cy="914400"/>
          </a:xfrm>
          <a:prstGeom prst="rect">
            <a:avLst/>
          </a:prstGeom>
        </p:spPr>
      </p:pic>
      <p:grpSp>
        <p:nvGrpSpPr>
          <p:cNvPr id="3" name="קבוצה 2">
            <a:extLst>
              <a:ext uri="{FF2B5EF4-FFF2-40B4-BE49-F238E27FC236}">
                <a16:creationId xmlns:a16="http://schemas.microsoft.com/office/drawing/2014/main" id="{88B344A4-070E-5907-DE60-AEC2E22EEEF7}"/>
              </a:ext>
            </a:extLst>
          </p:cNvPr>
          <p:cNvGrpSpPr/>
          <p:nvPr/>
        </p:nvGrpSpPr>
        <p:grpSpPr>
          <a:xfrm>
            <a:off x="11294339" y="6076219"/>
            <a:ext cx="629805" cy="579434"/>
            <a:chOff x="292964" y="6015102"/>
            <a:chExt cx="629805" cy="579434"/>
          </a:xfrm>
        </p:grpSpPr>
        <p:sp>
          <p:nvSpPr>
            <p:cNvPr id="6" name="משולש שווה-שוקיים 5">
              <a:extLst>
                <a:ext uri="{FF2B5EF4-FFF2-40B4-BE49-F238E27FC236}">
                  <a16:creationId xmlns:a16="http://schemas.microsoft.com/office/drawing/2014/main" id="{9B54EB76-9364-4AF8-C6A4-496A5BC20802}"/>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7" action="ppaction://hlinksldjump"/>
              <a:extLst>
                <a:ext uri="{FF2B5EF4-FFF2-40B4-BE49-F238E27FC236}">
                  <a16:creationId xmlns:a16="http://schemas.microsoft.com/office/drawing/2014/main" id="{DAACC43B-D4EA-E5EC-5E0D-26E98A40C42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99770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84346" y="173973"/>
            <a:ext cx="3826274" cy="963223"/>
          </a:xfrm>
        </p:spPr>
        <p:txBody>
          <a:bodyPr>
            <a:normAutofit/>
          </a:bodyPr>
          <a:lstStyle/>
          <a:p>
            <a:pPr algn="ctr"/>
            <a:r>
              <a:rPr lang="en-US" sz="4000" u="sng" dirty="0">
                <a:solidFill>
                  <a:schemeClr val="bg1"/>
                </a:solidFill>
                <a:latin typeface="Verdana Pro Black" panose="020B0604020202020204" pitchFamily="34" charset="0"/>
                <a:cs typeface="Aharoni" panose="02010803020104030203" pitchFamily="2" charset="-79"/>
              </a:rPr>
              <a:t>PageHeader</a:t>
            </a:r>
            <a:endParaRPr lang="he-IL" sz="4000"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02966" y="1243732"/>
            <a:ext cx="3907654" cy="4038482"/>
          </a:xfrm>
          <a:effectLst>
            <a:outerShdw blurRad="50800" dist="38100" dir="2700000" algn="tl" rotWithShape="0">
              <a:prstClr val="black">
                <a:alpha val="40000"/>
              </a:prstClr>
            </a:outerShdw>
          </a:effectLst>
        </p:spPr>
        <p:txBody>
          <a:bodyPr>
            <a:normAutofit/>
          </a:bodyPr>
          <a:lstStyle/>
          <a:p>
            <a:r>
              <a:rPr lang="en-US" sz="2400" u="sng" dirty="0">
                <a:solidFill>
                  <a:schemeClr val="bg1"/>
                </a:solidFill>
              </a:rPr>
              <a:t>PageHeader.jsx</a:t>
            </a:r>
            <a:endParaRPr lang="he-IL" sz="2400" u="sng" dirty="0">
              <a:solidFill>
                <a:schemeClr val="bg1"/>
              </a:solidFill>
            </a:endParaRPr>
          </a:p>
          <a:p>
            <a:pPr lvl="1"/>
            <a:r>
              <a:rPr lang="he-IL" sz="1800" dirty="0">
                <a:solidFill>
                  <a:schemeClr val="bg1"/>
                </a:solidFill>
              </a:rPr>
              <a:t>ניצור קבוע בשם </a:t>
            </a:r>
            <a:r>
              <a:rPr lang="en-US" sz="1800" dirty="0">
                <a:solidFill>
                  <a:schemeClr val="bg1"/>
                </a:solidFill>
              </a:rPr>
              <a:t>PageHeader</a:t>
            </a:r>
            <a:r>
              <a:rPr lang="he-IL" sz="1800" dirty="0">
                <a:solidFill>
                  <a:schemeClr val="bg1"/>
                </a:solidFill>
              </a:rPr>
              <a:t> שערכו יהיה שווה לפונקציה אנונימית</a:t>
            </a:r>
          </a:p>
          <a:p>
            <a:pPr lvl="1"/>
            <a:r>
              <a:rPr lang="he-IL" sz="1800" dirty="0">
                <a:solidFill>
                  <a:schemeClr val="bg1"/>
                </a:solidFill>
              </a:rPr>
              <a:t>הפונקציה תחזיר אלמנט של </a:t>
            </a:r>
            <a:r>
              <a:rPr lang="en-US" sz="1800" dirty="0">
                <a:solidFill>
                  <a:schemeClr val="bg1"/>
                </a:solidFill>
              </a:rPr>
              <a:t>HTML</a:t>
            </a:r>
            <a:r>
              <a:rPr lang="he-IL" sz="1800" dirty="0">
                <a:solidFill>
                  <a:schemeClr val="bg1"/>
                </a:solidFill>
              </a:rPr>
              <a:t> מסוג </a:t>
            </a:r>
            <a:r>
              <a:rPr lang="en-US" sz="1800" dirty="0">
                <a:solidFill>
                  <a:schemeClr val="bg1"/>
                </a:solidFill>
              </a:rPr>
              <a:t>H1</a:t>
            </a:r>
            <a:r>
              <a:rPr lang="he-IL" sz="1800" dirty="0">
                <a:solidFill>
                  <a:schemeClr val="bg1"/>
                </a:solidFill>
              </a:rPr>
              <a:t> עם הכיתוב בתוכו</a:t>
            </a:r>
          </a:p>
          <a:p>
            <a:pPr lvl="1"/>
            <a:r>
              <a:rPr lang="he-IL" sz="1800" dirty="0">
                <a:solidFill>
                  <a:schemeClr val="bg1"/>
                </a:solidFill>
              </a:rPr>
              <a:t>לבסוף נייצא את הפונקציה מהמודול באמצעות </a:t>
            </a:r>
            <a:r>
              <a:rPr lang="en-US" sz="1800" dirty="0">
                <a:solidFill>
                  <a:schemeClr val="bg1"/>
                </a:solidFill>
              </a:rPr>
              <a:t>export default</a:t>
            </a:r>
            <a:endParaRPr lang="he-IL" sz="1800" dirty="0">
              <a:solidFill>
                <a:schemeClr val="bg1"/>
              </a:solidFill>
            </a:endParaRPr>
          </a:p>
          <a:p>
            <a:r>
              <a:rPr lang="en-US" sz="2400" u="sng" dirty="0">
                <a:solidFill>
                  <a:schemeClr val="bg1"/>
                </a:solidFill>
              </a:rPr>
              <a:t>App.js</a:t>
            </a:r>
          </a:p>
          <a:p>
            <a:pPr lvl="1"/>
            <a:r>
              <a:rPr lang="he-IL" sz="1800" dirty="0">
                <a:solidFill>
                  <a:schemeClr val="bg1"/>
                </a:solidFill>
              </a:rPr>
              <a:t>נייבא את הקומפוננט שיצרנו</a:t>
            </a:r>
          </a:p>
          <a:p>
            <a:pPr lvl="1"/>
            <a:r>
              <a:rPr lang="he-IL" sz="1800" dirty="0">
                <a:solidFill>
                  <a:schemeClr val="bg1"/>
                </a:solidFill>
              </a:rPr>
              <a:t>נציב אותה בתוך החלק של ה – </a:t>
            </a:r>
            <a:r>
              <a:rPr lang="en-US" sz="1800" dirty="0">
                <a:solidFill>
                  <a:schemeClr val="bg1"/>
                </a:solidFill>
              </a:rPr>
              <a:t>HTML</a:t>
            </a:r>
            <a:r>
              <a:rPr lang="he-IL" sz="1800" dirty="0">
                <a:solidFill>
                  <a:schemeClr val="bg1"/>
                </a:solidFill>
              </a:rPr>
              <a:t> אותה הפונקציה של הקומפוננט </a:t>
            </a:r>
            <a:r>
              <a:rPr lang="en-US" sz="1800" dirty="0">
                <a:solidFill>
                  <a:schemeClr val="bg1"/>
                </a:solidFill>
              </a:rPr>
              <a:t>App</a:t>
            </a:r>
            <a:r>
              <a:rPr lang="he-IL" sz="1800" dirty="0">
                <a:solidFill>
                  <a:schemeClr val="bg1"/>
                </a:solidFill>
              </a:rPr>
              <a:t> מחזירה.</a:t>
            </a:r>
          </a:p>
        </p:txBody>
      </p:sp>
      <p:sp>
        <p:nvSpPr>
          <p:cNvPr id="28" name="תיבת טקסט 27">
            <a:extLst>
              <a:ext uri="{FF2B5EF4-FFF2-40B4-BE49-F238E27FC236}">
                <a16:creationId xmlns:a16="http://schemas.microsoft.com/office/drawing/2014/main" id="{45C078FF-8DBE-6E6B-0FB5-A304E2EA08C0}"/>
              </a:ext>
            </a:extLst>
          </p:cNvPr>
          <p:cNvSpPr txBox="1"/>
          <p:nvPr/>
        </p:nvSpPr>
        <p:spPr>
          <a:xfrm>
            <a:off x="8202966" y="5388750"/>
            <a:ext cx="3826274" cy="1323439"/>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במצגת זאת נתמקד בקומפוננטות מסוג של </a:t>
            </a:r>
            <a:r>
              <a:rPr lang="en-US" sz="1600" b="1" dirty="0">
                <a:solidFill>
                  <a:schemeClr val="bg1"/>
                </a:solidFill>
              </a:rPr>
              <a:t>functional components</a:t>
            </a:r>
            <a:endParaRPr lang="he-IL" sz="1600" b="1" dirty="0">
              <a:solidFill>
                <a:schemeClr val="bg1"/>
              </a:solidFill>
            </a:endParaRPr>
          </a:p>
          <a:p>
            <a:pPr marL="285750" indent="-285750">
              <a:buFont typeface="Calibri" panose="020F0502020204030204" pitchFamily="34" charset="0"/>
              <a:buChar char="!"/>
            </a:pPr>
            <a:r>
              <a:rPr lang="he-IL" sz="1600" b="1" dirty="0">
                <a:solidFill>
                  <a:schemeClr val="bg1"/>
                </a:solidFill>
              </a:rPr>
              <a:t>חובה לעטוף את כל האלמנטים שהפונקציה מחזירה באלמנט או של </a:t>
            </a:r>
            <a:r>
              <a:rPr lang="en-US" sz="1600" b="1" dirty="0">
                <a:solidFill>
                  <a:schemeClr val="bg1"/>
                </a:solidFill>
              </a:rPr>
              <a:t>HTML</a:t>
            </a:r>
            <a:r>
              <a:rPr lang="he-IL" sz="1600" b="1" dirty="0">
                <a:solidFill>
                  <a:schemeClr val="bg1"/>
                </a:solidFill>
              </a:rPr>
              <a:t> או של </a:t>
            </a:r>
            <a:r>
              <a:rPr lang="en-US" sz="1600" b="1" dirty="0">
                <a:solidFill>
                  <a:schemeClr val="bg1"/>
                </a:solidFill>
              </a:rPr>
              <a:t>React</a:t>
            </a:r>
            <a:endParaRPr lang="he-IL" sz="1600" b="1" dirty="0">
              <a:solidFill>
                <a:schemeClr val="bg1"/>
              </a:solidFill>
            </a:endParaRPr>
          </a:p>
        </p:txBody>
      </p:sp>
      <p:pic>
        <p:nvPicPr>
          <p:cNvPr id="10" name="תמונה 9">
            <a:extLst>
              <a:ext uri="{FF2B5EF4-FFF2-40B4-BE49-F238E27FC236}">
                <a16:creationId xmlns:a16="http://schemas.microsoft.com/office/drawing/2014/main" id="{A4655050-FBF4-EEE9-20D6-B12B9D68C639}"/>
              </a:ext>
            </a:extLst>
          </p:cNvPr>
          <p:cNvPicPr>
            <a:picLocks noChangeAspect="1"/>
          </p:cNvPicPr>
          <p:nvPr/>
        </p:nvPicPr>
        <p:blipFill rotWithShape="1">
          <a:blip r:embed="rId4"/>
          <a:srcRect r="13491"/>
          <a:stretch/>
        </p:blipFill>
        <p:spPr>
          <a:xfrm>
            <a:off x="979629" y="473432"/>
            <a:ext cx="6197309" cy="2000529"/>
          </a:xfrm>
          <a:prstGeom prst="rect">
            <a:avLst/>
          </a:prstGeom>
        </p:spPr>
      </p:pic>
      <p:pic>
        <p:nvPicPr>
          <p:cNvPr id="14" name="תמונה 13">
            <a:extLst>
              <a:ext uri="{FF2B5EF4-FFF2-40B4-BE49-F238E27FC236}">
                <a16:creationId xmlns:a16="http://schemas.microsoft.com/office/drawing/2014/main" id="{940DA324-9CD9-34B8-64AE-D33696E36B6B}"/>
              </a:ext>
            </a:extLst>
          </p:cNvPr>
          <p:cNvPicPr>
            <a:picLocks noChangeAspect="1"/>
          </p:cNvPicPr>
          <p:nvPr/>
        </p:nvPicPr>
        <p:blipFill rotWithShape="1">
          <a:blip r:embed="rId5"/>
          <a:srcRect r="17180"/>
          <a:stretch/>
        </p:blipFill>
        <p:spPr>
          <a:xfrm>
            <a:off x="979629" y="2597926"/>
            <a:ext cx="6169726" cy="3820058"/>
          </a:xfrm>
          <a:prstGeom prst="rect">
            <a:avLst/>
          </a:prstGeom>
        </p:spPr>
      </p:pic>
      <p:cxnSp>
        <p:nvCxnSpPr>
          <p:cNvPr id="17" name="מחבר: מרפקי 16">
            <a:extLst>
              <a:ext uri="{FF2B5EF4-FFF2-40B4-BE49-F238E27FC236}">
                <a16:creationId xmlns:a16="http://schemas.microsoft.com/office/drawing/2014/main" id="{134A1A26-CB86-16DA-6FDE-4B9D13AFE78A}"/>
              </a:ext>
            </a:extLst>
          </p:cNvPr>
          <p:cNvCxnSpPr/>
          <p:nvPr/>
        </p:nvCxnSpPr>
        <p:spPr>
          <a:xfrm rot="10800000">
            <a:off x="4802819" y="1313895"/>
            <a:ext cx="3835154" cy="479394"/>
          </a:xfrm>
          <a:prstGeom prst="bentConnector3">
            <a:avLst>
              <a:gd name="adj1" fmla="val 178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334B55F8-3336-1DD9-89D5-C8DF17DF435A}"/>
              </a:ext>
            </a:extLst>
          </p:cNvPr>
          <p:cNvCxnSpPr/>
          <p:nvPr/>
        </p:nvCxnSpPr>
        <p:spPr>
          <a:xfrm rot="10800000">
            <a:off x="5752730" y="1575786"/>
            <a:ext cx="2450236" cy="1022140"/>
          </a:xfrm>
          <a:prstGeom prst="bentConnector3">
            <a:avLst>
              <a:gd name="adj1" fmla="val 192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02FEDADF-D023-B36A-DADF-A8BD6872EFD2}"/>
              </a:ext>
            </a:extLst>
          </p:cNvPr>
          <p:cNvCxnSpPr/>
          <p:nvPr/>
        </p:nvCxnSpPr>
        <p:spPr>
          <a:xfrm rot="10800000">
            <a:off x="4714044" y="2343706"/>
            <a:ext cx="4119239" cy="763479"/>
          </a:xfrm>
          <a:prstGeom prst="bentConnector3">
            <a:avLst>
              <a:gd name="adj1" fmla="val 3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34B236D7-0D06-0844-AB63-9238B112D303}"/>
              </a:ext>
            </a:extLst>
          </p:cNvPr>
          <p:cNvCxnSpPr/>
          <p:nvPr/>
        </p:nvCxnSpPr>
        <p:spPr>
          <a:xfrm rot="10800000">
            <a:off x="7149356" y="3667145"/>
            <a:ext cx="1630661" cy="505361"/>
          </a:xfrm>
          <a:prstGeom prst="bentConnector3">
            <a:avLst>
              <a:gd name="adj1" fmla="val 646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034479B9-4940-FE14-5907-9A34D1F58A4D}"/>
              </a:ext>
            </a:extLst>
          </p:cNvPr>
          <p:cNvCxnSpPr/>
          <p:nvPr/>
        </p:nvCxnSpPr>
        <p:spPr>
          <a:xfrm rot="10800000" flipV="1">
            <a:off x="3989036" y="4468198"/>
            <a:ext cx="4515773" cy="522385"/>
          </a:xfrm>
          <a:prstGeom prst="bentConnector3">
            <a:avLst>
              <a:gd name="adj1" fmla="val 1756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6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02966" y="2465776"/>
            <a:ext cx="3907654" cy="801276"/>
          </a:xfrm>
        </p:spPr>
        <p:txBody>
          <a:bodyPr>
            <a:normAutofit/>
          </a:bodyPr>
          <a:lstStyle/>
          <a:p>
            <a:pPr algn="ctr"/>
            <a:r>
              <a:rPr lang="he-IL" sz="4000" u="sng" dirty="0">
                <a:solidFill>
                  <a:schemeClr val="bg1"/>
                </a:solidFill>
                <a:latin typeface="Verdana Pro Black" panose="020B0604020202020204" pitchFamily="34" charset="0"/>
                <a:cs typeface="Aharoni" panose="02010803020104030203" pitchFamily="2" charset="-79"/>
              </a:rPr>
              <a:t>התוצאה בדפדפן</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02966" y="3211641"/>
            <a:ext cx="3907654" cy="1153239"/>
          </a:xfrm>
          <a:effectLst>
            <a:outerShdw blurRad="50800" dist="38100" dir="2700000" algn="tl" rotWithShape="0">
              <a:prstClr val="black">
                <a:alpha val="40000"/>
              </a:prstClr>
            </a:outerShdw>
          </a:effectLst>
        </p:spPr>
        <p:txBody>
          <a:bodyPr>
            <a:normAutofit/>
          </a:bodyPr>
          <a:lstStyle/>
          <a:p>
            <a:r>
              <a:rPr lang="he-IL" sz="1800" dirty="0">
                <a:solidFill>
                  <a:schemeClr val="bg1"/>
                </a:solidFill>
              </a:rPr>
              <a:t>ניתן לראות שהטקסט שהחזרנו מהקומפוננט שיצרנו </a:t>
            </a:r>
            <a:r>
              <a:rPr lang="en-US" sz="1800" dirty="0">
                <a:solidFill>
                  <a:schemeClr val="bg1"/>
                </a:solidFill>
              </a:rPr>
              <a:t>Pageheader</a:t>
            </a:r>
            <a:r>
              <a:rPr lang="he-IL" sz="1800" dirty="0">
                <a:solidFill>
                  <a:schemeClr val="bg1"/>
                </a:solidFill>
              </a:rPr>
              <a:t> מוצג לגולש עם העיצוב של אלמנט ה – </a:t>
            </a:r>
            <a:r>
              <a:rPr lang="en-US" sz="1800" dirty="0">
                <a:solidFill>
                  <a:schemeClr val="bg1"/>
                </a:solidFill>
              </a:rPr>
              <a:t>H2</a:t>
            </a:r>
            <a:r>
              <a:rPr lang="he-IL" sz="1800" dirty="0">
                <a:solidFill>
                  <a:schemeClr val="bg1"/>
                </a:solidFill>
              </a:rPr>
              <a:t> שנתנו לו</a:t>
            </a:r>
          </a:p>
        </p:txBody>
      </p:sp>
      <p:pic>
        <p:nvPicPr>
          <p:cNvPr id="8" name="תמונה 7">
            <a:extLst>
              <a:ext uri="{FF2B5EF4-FFF2-40B4-BE49-F238E27FC236}">
                <a16:creationId xmlns:a16="http://schemas.microsoft.com/office/drawing/2014/main" id="{45F97A6C-1A8A-3F64-313B-E7ED821A270B}"/>
              </a:ext>
            </a:extLst>
          </p:cNvPr>
          <p:cNvPicPr>
            <a:picLocks noChangeAspect="1"/>
          </p:cNvPicPr>
          <p:nvPr/>
        </p:nvPicPr>
        <p:blipFill>
          <a:blip r:embed="rId4"/>
          <a:stretch>
            <a:fillRect/>
          </a:stretch>
        </p:blipFill>
        <p:spPr>
          <a:xfrm>
            <a:off x="3045174" y="3267052"/>
            <a:ext cx="2038635" cy="323895"/>
          </a:xfrm>
          <a:prstGeom prst="rect">
            <a:avLst/>
          </a:prstGeom>
        </p:spPr>
      </p:pic>
    </p:spTree>
    <p:extLst>
      <p:ext uri="{BB962C8B-B14F-4D97-AF65-F5344CB8AC3E}">
        <p14:creationId xmlns:p14="http://schemas.microsoft.com/office/powerpoint/2010/main" val="2085742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39154" y="1937551"/>
            <a:ext cx="3775961" cy="2982897"/>
          </a:xfrm>
        </p:spPr>
        <p:txBody>
          <a:bodyPr>
            <a:normAutofit/>
          </a:bodyPr>
          <a:lstStyle/>
          <a:p>
            <a:pPr algn="l" rtl="0"/>
            <a:r>
              <a:rPr lang="en-US" sz="4800" dirty="0">
                <a:solidFill>
                  <a:schemeClr val="bg1"/>
                </a:solidFill>
                <a:latin typeface="Aharoni" panose="02010803020104030203" pitchFamily="2" charset="-79"/>
                <a:cs typeface="Aharoni" panose="02010803020104030203" pitchFamily="2" charset="-79"/>
              </a:rPr>
              <a:t>Compilation Error</a:t>
            </a:r>
            <a:endParaRPr lang="he-IL" sz="24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646199"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34974" y="1937551"/>
            <a:ext cx="5681703"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dirty="0">
                <a:solidFill>
                  <a:schemeClr val="bg1"/>
                </a:solidFill>
                <a:latin typeface="almoniNeue"/>
              </a:rPr>
              <a:t>במידה ותהיה שגיאה בקוד </a:t>
            </a:r>
            <a:r>
              <a:rPr lang="en-US" dirty="0">
                <a:solidFill>
                  <a:schemeClr val="bg1"/>
                </a:solidFill>
                <a:latin typeface="almoniNeue"/>
              </a:rPr>
              <a:t>Babel</a:t>
            </a:r>
            <a:r>
              <a:rPr lang="he-IL" dirty="0">
                <a:solidFill>
                  <a:schemeClr val="bg1"/>
                </a:solidFill>
                <a:latin typeface="almoniNeue"/>
              </a:rPr>
              <a:t> תתריע לי על כך במספר מקומות</a:t>
            </a:r>
            <a:endParaRPr lang="he-IL" sz="2800" b="0" i="0" dirty="0">
              <a:solidFill>
                <a:schemeClr val="bg1"/>
              </a:solidFill>
              <a:effectLst/>
              <a:latin typeface="almoniNeue"/>
            </a:endParaRPr>
          </a:p>
        </p:txBody>
      </p:sp>
      <p:pic>
        <p:nvPicPr>
          <p:cNvPr id="5" name="גרפיקה 4" descr="יד מורמת קו מיתאר">
            <a:extLst>
              <a:ext uri="{FF2B5EF4-FFF2-40B4-BE49-F238E27FC236}">
                <a16:creationId xmlns:a16="http://schemas.microsoft.com/office/drawing/2014/main" id="{1C05469D-F49E-20A4-692F-C19D84328B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9803" y="2815097"/>
            <a:ext cx="1076964" cy="1076964"/>
          </a:xfrm>
          <a:prstGeom prst="rect">
            <a:avLst/>
          </a:prstGeom>
        </p:spPr>
      </p:pic>
      <p:sp>
        <p:nvSpPr>
          <p:cNvPr id="3" name="מתומן 2">
            <a:extLst>
              <a:ext uri="{FF2B5EF4-FFF2-40B4-BE49-F238E27FC236}">
                <a16:creationId xmlns:a16="http://schemas.microsoft.com/office/drawing/2014/main" id="{1FAE8B91-65EC-1A9D-4D9A-AC8088004141}"/>
              </a:ext>
            </a:extLst>
          </p:cNvPr>
          <p:cNvSpPr/>
          <p:nvPr/>
        </p:nvSpPr>
        <p:spPr>
          <a:xfrm>
            <a:off x="177283" y="2784934"/>
            <a:ext cx="1284588" cy="1227227"/>
          </a:xfrm>
          <a:prstGeom prst="octagon">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6" name="קבוצה 5">
            <a:extLst>
              <a:ext uri="{FF2B5EF4-FFF2-40B4-BE49-F238E27FC236}">
                <a16:creationId xmlns:a16="http://schemas.microsoft.com/office/drawing/2014/main" id="{83775FA0-DB74-36E8-4A02-279C6CF6AD89}"/>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9E452D78-4F89-50D2-54CC-AE7FB02C8EF0}"/>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7" action="ppaction://hlinksldjump"/>
              <a:extLst>
                <a:ext uri="{FF2B5EF4-FFF2-40B4-BE49-F238E27FC236}">
                  <a16:creationId xmlns:a16="http://schemas.microsoft.com/office/drawing/2014/main" id="{90691429-DCFC-4E5E-67CB-3B9DB7384590}"/>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965243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128985" y="1730812"/>
            <a:ext cx="3907654" cy="801276"/>
          </a:xfrm>
        </p:spPr>
        <p:txBody>
          <a:bodyPr>
            <a:normAutofit/>
          </a:bodyPr>
          <a:lstStyle/>
          <a:p>
            <a:pPr algn="ctr"/>
            <a:r>
              <a:rPr lang="he-IL" u="sng" dirty="0">
                <a:solidFill>
                  <a:schemeClr val="bg1"/>
                </a:solidFill>
                <a:latin typeface="Verdana Pro Black" panose="020B0604020202020204" pitchFamily="34" charset="0"/>
                <a:cs typeface="Aharoni" panose="02010803020104030203" pitchFamily="2" charset="-79"/>
              </a:rPr>
              <a:t>איתור שגיאה</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35838" y="2532088"/>
            <a:ext cx="3907654" cy="223585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עץ התיקייה והקובץ ייצבע באדום</a:t>
            </a:r>
          </a:p>
          <a:p>
            <a:r>
              <a:rPr lang="he-IL" sz="2000" dirty="0">
                <a:solidFill>
                  <a:schemeClr val="bg1"/>
                </a:solidFill>
              </a:rPr>
              <a:t>לצד הקובץ בו נעשתה השגיאה יופיע מס' השגיאות בדף</a:t>
            </a:r>
          </a:p>
          <a:p>
            <a:r>
              <a:rPr lang="he-IL" sz="2000" dirty="0">
                <a:solidFill>
                  <a:schemeClr val="bg1"/>
                </a:solidFill>
              </a:rPr>
              <a:t>הלשונית של המודול תיצבע אדום</a:t>
            </a:r>
          </a:p>
          <a:p>
            <a:r>
              <a:rPr lang="he-IL" sz="2000" dirty="0">
                <a:solidFill>
                  <a:schemeClr val="bg1"/>
                </a:solidFill>
              </a:rPr>
              <a:t>מתחת לקטעי הקוד שדורשים תיקון יופיע קו אדום משונן</a:t>
            </a:r>
          </a:p>
        </p:txBody>
      </p:sp>
      <p:pic>
        <p:nvPicPr>
          <p:cNvPr id="6" name="תמונה 5">
            <a:extLst>
              <a:ext uri="{FF2B5EF4-FFF2-40B4-BE49-F238E27FC236}">
                <a16:creationId xmlns:a16="http://schemas.microsoft.com/office/drawing/2014/main" id="{3AB7E8B5-2942-C028-9740-A4D6180D4247}"/>
              </a:ext>
            </a:extLst>
          </p:cNvPr>
          <p:cNvPicPr>
            <a:picLocks noChangeAspect="1"/>
          </p:cNvPicPr>
          <p:nvPr/>
        </p:nvPicPr>
        <p:blipFill rotWithShape="1">
          <a:blip r:embed="rId4"/>
          <a:srcRect r="13252"/>
          <a:stretch/>
        </p:blipFill>
        <p:spPr>
          <a:xfrm>
            <a:off x="378798" y="3269420"/>
            <a:ext cx="7371388" cy="2800741"/>
          </a:xfrm>
          <a:prstGeom prst="rect">
            <a:avLst/>
          </a:prstGeom>
        </p:spPr>
      </p:pic>
      <p:pic>
        <p:nvPicPr>
          <p:cNvPr id="14" name="תמונה 13">
            <a:extLst>
              <a:ext uri="{FF2B5EF4-FFF2-40B4-BE49-F238E27FC236}">
                <a16:creationId xmlns:a16="http://schemas.microsoft.com/office/drawing/2014/main" id="{273DFAC2-7F1F-1A71-ECA6-AAB5D6B3C977}"/>
              </a:ext>
            </a:extLst>
          </p:cNvPr>
          <p:cNvPicPr>
            <a:picLocks noChangeAspect="1"/>
          </p:cNvPicPr>
          <p:nvPr/>
        </p:nvPicPr>
        <p:blipFill>
          <a:blip r:embed="rId5"/>
          <a:stretch>
            <a:fillRect/>
          </a:stretch>
        </p:blipFill>
        <p:spPr>
          <a:xfrm>
            <a:off x="2416611" y="1159709"/>
            <a:ext cx="3029373" cy="1457528"/>
          </a:xfrm>
          <a:prstGeom prst="rect">
            <a:avLst/>
          </a:prstGeom>
        </p:spPr>
      </p:pic>
      <p:cxnSp>
        <p:nvCxnSpPr>
          <p:cNvPr id="9" name="מחבר: מרפקי 8">
            <a:extLst>
              <a:ext uri="{FF2B5EF4-FFF2-40B4-BE49-F238E27FC236}">
                <a16:creationId xmlns:a16="http://schemas.microsoft.com/office/drawing/2014/main" id="{AD823CCB-4D8D-531D-3F3D-CDEF62DDD72A}"/>
              </a:ext>
            </a:extLst>
          </p:cNvPr>
          <p:cNvCxnSpPr>
            <a:cxnSpLocks/>
          </p:cNvCxnSpPr>
          <p:nvPr/>
        </p:nvCxnSpPr>
        <p:spPr>
          <a:xfrm rot="10800000">
            <a:off x="5445985" y="1576874"/>
            <a:ext cx="3166171" cy="1129005"/>
          </a:xfrm>
          <a:prstGeom prst="bentConnector3">
            <a:avLst>
              <a:gd name="adj1" fmla="val 222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C62949EF-277E-905D-3BBB-4856DE1BB24A}"/>
              </a:ext>
            </a:extLst>
          </p:cNvPr>
          <p:cNvCxnSpPr/>
          <p:nvPr/>
        </p:nvCxnSpPr>
        <p:spPr>
          <a:xfrm rot="10800000">
            <a:off x="5445984" y="1888473"/>
            <a:ext cx="2789854" cy="1237282"/>
          </a:xfrm>
          <a:prstGeom prst="bentConnector3">
            <a:avLst>
              <a:gd name="adj1" fmla="val 2224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C563F25D-FAFF-9562-73F9-1EE7EE813631}"/>
              </a:ext>
            </a:extLst>
          </p:cNvPr>
          <p:cNvCxnSpPr>
            <a:cxnSpLocks/>
          </p:cNvCxnSpPr>
          <p:nvPr/>
        </p:nvCxnSpPr>
        <p:spPr>
          <a:xfrm rot="10800000">
            <a:off x="2845837" y="3437354"/>
            <a:ext cx="5760744" cy="340586"/>
          </a:xfrm>
          <a:prstGeom prst="bentConnector3">
            <a:avLst>
              <a:gd name="adj1" fmla="val 1177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מחבר: מרפקי 24">
            <a:extLst>
              <a:ext uri="{FF2B5EF4-FFF2-40B4-BE49-F238E27FC236}">
                <a16:creationId xmlns:a16="http://schemas.microsoft.com/office/drawing/2014/main" id="{97B4E8F7-223F-A649-3A15-C6D53E3FDDE0}"/>
              </a:ext>
            </a:extLst>
          </p:cNvPr>
          <p:cNvCxnSpPr>
            <a:cxnSpLocks/>
          </p:cNvCxnSpPr>
          <p:nvPr/>
        </p:nvCxnSpPr>
        <p:spPr>
          <a:xfrm rot="10800000" flipV="1">
            <a:off x="4273421" y="4226287"/>
            <a:ext cx="4150577" cy="368064"/>
          </a:xfrm>
          <a:prstGeom prst="bentConnector3">
            <a:avLst>
              <a:gd name="adj1" fmla="val 1155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2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FD9EF03-B88E-CEB0-2B1F-8FD5F324EDE3}"/>
              </a:ext>
            </a:extLst>
          </p:cNvPr>
          <p:cNvSpPr>
            <a:spLocks noGrp="1"/>
          </p:cNvSpPr>
          <p:nvPr>
            <p:ph idx="1"/>
          </p:nvPr>
        </p:nvSpPr>
        <p:spPr>
          <a:xfrm>
            <a:off x="1200150" y="211632"/>
            <a:ext cx="9791700" cy="6434735"/>
          </a:xfrm>
        </p:spPr>
        <p:txBody>
          <a:bodyPr>
            <a:normAutofit/>
          </a:bodyPr>
          <a:lstStyle/>
          <a:p>
            <a:pPr>
              <a:buSzPct val="50000"/>
              <a:buFont typeface="Wingdings" panose="05000000000000000000" pitchFamily="2" charset="2"/>
              <a:buChar char="Ø"/>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Context</a:t>
            </a:r>
            <a:r>
              <a:rPr lang="he-IL" sz="2000" dirty="0">
                <a:solidFill>
                  <a:schemeClr val="bg1"/>
                </a:solidFill>
              </a:rPr>
              <a:t> </a:t>
            </a:r>
            <a:r>
              <a:rPr lang="he-IL" sz="1600" dirty="0">
                <a:solidFill>
                  <a:schemeClr val="bg1"/>
                </a:solidFill>
              </a:rPr>
              <a:t>.............................................................................................................................................</a:t>
            </a:r>
            <a:r>
              <a:rPr lang="he-IL" sz="2000" dirty="0">
                <a:solidFill>
                  <a:schemeClr val="bg1"/>
                </a:solidFill>
              </a:rPr>
              <a:t> </a:t>
            </a:r>
            <a:r>
              <a:rPr lang="he-IL" sz="1600" dirty="0">
                <a:solidFill>
                  <a:schemeClr val="bg1"/>
                </a:solidFill>
              </a:rPr>
              <a:t>267</a:t>
            </a:r>
          </a:p>
          <a:p>
            <a:pPr lvl="1">
              <a:buSzPct val="50000"/>
              <a:buFont typeface="Wingdings" panose="05000000000000000000" pitchFamily="2" charset="2"/>
              <a:buChar char="Ø"/>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example</a:t>
            </a:r>
            <a:r>
              <a:rPr lang="he-IL" sz="1600" dirty="0">
                <a:solidFill>
                  <a:schemeClr val="bg1"/>
                </a:solidFill>
              </a:rPr>
              <a:t> ....................................................................................................................................... 270</a:t>
            </a:r>
          </a:p>
          <a:p>
            <a:pPr lvl="1">
              <a:buSzPct val="50000"/>
              <a:buFont typeface="Wingdings" panose="05000000000000000000" pitchFamily="2" charset="2"/>
              <a:buChar char="Ø"/>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Snackbar</a:t>
            </a:r>
            <a:r>
              <a:rPr lang="he-IL" sz="1600" dirty="0">
                <a:solidFill>
                  <a:schemeClr val="bg1"/>
                </a:solidFill>
              </a:rPr>
              <a:t> ...................................................................................................................................... 281</a:t>
            </a:r>
          </a:p>
          <a:p>
            <a:pPr>
              <a:buSzPct val="50000"/>
              <a:buFont typeface="Wingdings" panose="05000000000000000000" pitchFamily="2" charset="2"/>
              <a:buChar char="Ø"/>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Forms</a:t>
            </a:r>
            <a:r>
              <a:rPr lang="he-IL" sz="2000" dirty="0">
                <a:solidFill>
                  <a:schemeClr val="bg1"/>
                </a:solidFill>
              </a:rPr>
              <a:t> </a:t>
            </a:r>
            <a:r>
              <a:rPr lang="he-IL" sz="1600" dirty="0">
                <a:solidFill>
                  <a:schemeClr val="bg1"/>
                </a:solidFill>
              </a:rPr>
              <a:t>................................................................................................................................................ 287</a:t>
            </a:r>
          </a:p>
          <a:p>
            <a:pPr lvl="1">
              <a:buSzPct val="50000"/>
              <a:buFont typeface="Wingdings" panose="05000000000000000000" pitchFamily="2" charset="2"/>
              <a:buChar char="Ø"/>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Input.jsx</a:t>
            </a:r>
            <a:r>
              <a:rPr lang="he-IL" sz="1600" dirty="0">
                <a:solidFill>
                  <a:schemeClr val="bg1"/>
                </a:solidFill>
              </a:rPr>
              <a:t> ....................................................................................................................................... 291</a:t>
            </a:r>
          </a:p>
          <a:p>
            <a:pPr lvl="1">
              <a:buSzPct val="50000"/>
              <a:buFont typeface="Wingdings" panose="05000000000000000000" pitchFamily="2" charset="2"/>
              <a:buChar char="Ø"/>
            </a:pPr>
            <a:r>
              <a:rPr lang="en-US" sz="1600" dirty="0">
                <a:solidFill>
                  <a:schemeClr val="bg1"/>
                </a:solidFill>
                <a:hlinkClick r:id="rId9" action="ppaction://hlinksldjump">
                  <a:extLst>
                    <a:ext uri="{A12FA001-AC4F-418D-AE19-62706E023703}">
                      <ahyp:hlinkClr xmlns:ahyp="http://schemas.microsoft.com/office/drawing/2018/hyperlinkcolor" val="tx"/>
                    </a:ext>
                  </a:extLst>
                </a:hlinkClick>
              </a:rPr>
              <a:t>FormButton.jsx</a:t>
            </a:r>
            <a:r>
              <a:rPr lang="he-IL" sz="1600" dirty="0">
                <a:solidFill>
                  <a:schemeClr val="bg1"/>
                </a:solidFill>
              </a:rPr>
              <a:t> ............................................................................................................................. 294</a:t>
            </a:r>
          </a:p>
          <a:p>
            <a:pPr lvl="1">
              <a:buSzPct val="50000"/>
              <a:buFont typeface="Wingdings" panose="05000000000000000000" pitchFamily="2" charset="2"/>
              <a:buChar char="Ø"/>
            </a:pPr>
            <a:r>
              <a:rPr lang="en-US" sz="1600" dirty="0">
                <a:solidFill>
                  <a:schemeClr val="bg1"/>
                </a:solidFill>
                <a:hlinkClick r:id="rId10" action="ppaction://hlinksldjump">
                  <a:extLst>
                    <a:ext uri="{A12FA001-AC4F-418D-AE19-62706E023703}">
                      <ahyp:hlinkClr xmlns:ahyp="http://schemas.microsoft.com/office/drawing/2018/hyperlinkcolor" val="tx"/>
                    </a:ext>
                  </a:extLst>
                </a:hlinkClick>
              </a:rPr>
              <a:t>Form.jsx</a:t>
            </a:r>
            <a:r>
              <a:rPr lang="he-IL" sz="1600" dirty="0">
                <a:solidFill>
                  <a:schemeClr val="bg1"/>
                </a:solidFill>
              </a:rPr>
              <a:t> ....................................................................................................................................... 297</a:t>
            </a:r>
          </a:p>
          <a:p>
            <a:pPr lvl="1">
              <a:buSzPct val="50000"/>
              <a:buFont typeface="Wingdings" panose="05000000000000000000" pitchFamily="2" charset="2"/>
              <a:buChar char="Ø"/>
            </a:pPr>
            <a:r>
              <a:rPr lang="en-US" sz="1600" dirty="0">
                <a:solidFill>
                  <a:schemeClr val="bg1"/>
                </a:solidFill>
                <a:hlinkClick r:id="rId11" action="ppaction://hlinksldjump">
                  <a:extLst>
                    <a:ext uri="{A12FA001-AC4F-418D-AE19-62706E023703}">
                      <ahyp:hlinkClr xmlns:ahyp="http://schemas.microsoft.com/office/drawing/2018/hyperlinkcolor" val="tx"/>
                    </a:ext>
                  </a:extLst>
                </a:hlinkClick>
              </a:rPr>
              <a:t>useForm.js</a:t>
            </a:r>
            <a:r>
              <a:rPr lang="he-IL" sz="1600" dirty="0">
                <a:solidFill>
                  <a:schemeClr val="bg1"/>
                </a:solidFill>
              </a:rPr>
              <a:t> ................................................................................................................................... 301</a:t>
            </a:r>
          </a:p>
          <a:p>
            <a:pPr lvl="1">
              <a:buSzPct val="50000"/>
              <a:buFont typeface="Wingdings" panose="05000000000000000000" pitchFamily="2" charset="2"/>
              <a:buChar char="Ø"/>
            </a:pPr>
            <a:r>
              <a:rPr lang="en-US" sz="1600" dirty="0">
                <a:solidFill>
                  <a:schemeClr val="bg1"/>
                </a:solidFill>
                <a:hlinkClick r:id="rId12" action="ppaction://hlinksldjump">
                  <a:extLst>
                    <a:ext uri="{A12FA001-AC4F-418D-AE19-62706E023703}">
                      <ahyp:hlinkClr xmlns:ahyp="http://schemas.microsoft.com/office/drawing/2018/hyperlinkcolor" val="tx"/>
                    </a:ext>
                  </a:extLst>
                </a:hlinkClick>
              </a:rPr>
              <a:t>Form implementation</a:t>
            </a:r>
            <a:r>
              <a:rPr lang="he-IL" sz="1600" dirty="0">
                <a:solidFill>
                  <a:schemeClr val="bg1"/>
                </a:solidFill>
              </a:rPr>
              <a:t> ................................................................................................................... 309</a:t>
            </a:r>
          </a:p>
          <a:p>
            <a:pPr>
              <a:buSzPct val="50000"/>
              <a:buFont typeface="Wingdings" panose="05000000000000000000" pitchFamily="2" charset="2"/>
              <a:buChar char="Ø"/>
            </a:pPr>
            <a:r>
              <a:rPr lang="en-US" sz="2000" dirty="0">
                <a:solidFill>
                  <a:schemeClr val="bg1"/>
                </a:solidFill>
                <a:hlinkClick r:id="rId13" action="ppaction://hlinksldjump">
                  <a:extLst>
                    <a:ext uri="{A12FA001-AC4F-418D-AE19-62706E023703}">
                      <ahyp:hlinkClr xmlns:ahyp="http://schemas.microsoft.com/office/drawing/2018/hyperlinkcolor" val="tx"/>
                    </a:ext>
                  </a:extLst>
                </a:hlinkClick>
              </a:rPr>
              <a:t>Login</a:t>
            </a:r>
            <a:r>
              <a:rPr lang="he-IL" sz="1600" dirty="0">
                <a:solidFill>
                  <a:schemeClr val="bg1"/>
                </a:solidFill>
              </a:rPr>
              <a:t> ................................................................................................................................................. 314</a:t>
            </a:r>
          </a:p>
          <a:p>
            <a:pPr lvl="1">
              <a:buSzPct val="50000"/>
              <a:buFont typeface="Wingdings" panose="05000000000000000000" pitchFamily="2" charset="2"/>
              <a:buChar char="Ø"/>
            </a:pPr>
            <a:r>
              <a:rPr lang="en-US" sz="1600" dirty="0">
                <a:solidFill>
                  <a:schemeClr val="bg1"/>
                </a:solidFill>
                <a:hlinkClick r:id="rId14" action="ppaction://hlinksldjump">
                  <a:extLst>
                    <a:ext uri="{A12FA001-AC4F-418D-AE19-62706E023703}">
                      <ahyp:hlinkClr xmlns:ahyp="http://schemas.microsoft.com/office/drawing/2018/hyperlinkcolor" val="tx"/>
                    </a:ext>
                  </a:extLst>
                </a:hlinkClick>
              </a:rPr>
              <a:t>jwt-decode</a:t>
            </a:r>
            <a:r>
              <a:rPr lang="he-IL" sz="1600" dirty="0">
                <a:solidFill>
                  <a:schemeClr val="bg1"/>
                </a:solidFill>
              </a:rPr>
              <a:t> .................................................................................................................................. 316</a:t>
            </a:r>
          </a:p>
          <a:p>
            <a:pPr lvl="1">
              <a:buSzPct val="50000"/>
              <a:buFont typeface="Wingdings" panose="05000000000000000000" pitchFamily="2" charset="2"/>
              <a:buChar char="Ø"/>
            </a:pPr>
            <a:r>
              <a:rPr lang="en-US" sz="1600" dirty="0">
                <a:solidFill>
                  <a:schemeClr val="bg1"/>
                </a:solidFill>
                <a:hlinkClick r:id="rId15" action="ppaction://hlinksldjump">
                  <a:extLst>
                    <a:ext uri="{A12FA001-AC4F-418D-AE19-62706E023703}">
                      <ahyp:hlinkClr xmlns:ahyp="http://schemas.microsoft.com/office/drawing/2018/hyperlinkcolor" val="tx"/>
                    </a:ext>
                  </a:extLst>
                </a:hlinkClick>
              </a:rPr>
              <a:t>localStorageService.js</a:t>
            </a:r>
            <a:r>
              <a:rPr lang="he-IL" sz="1600" dirty="0">
                <a:solidFill>
                  <a:schemeClr val="bg1"/>
                </a:solidFill>
              </a:rPr>
              <a:t> ................................................................................................................... 318</a:t>
            </a:r>
          </a:p>
          <a:p>
            <a:pPr lvl="1">
              <a:buSzPct val="50000"/>
              <a:buFont typeface="Wingdings" panose="05000000000000000000" pitchFamily="2" charset="2"/>
              <a:buChar char="Ø"/>
            </a:pPr>
            <a:r>
              <a:rPr lang="en-US" sz="1600" dirty="0">
                <a:solidFill>
                  <a:schemeClr val="bg1"/>
                </a:solidFill>
                <a:hlinkClick r:id="rId16" action="ppaction://hlinksldjump">
                  <a:extLst>
                    <a:ext uri="{A12FA001-AC4F-418D-AE19-62706E023703}">
                      <ahyp:hlinkClr xmlns:ahyp="http://schemas.microsoft.com/office/drawing/2018/hyperlinkcolor" val="tx"/>
                    </a:ext>
                  </a:extLst>
                </a:hlinkClick>
              </a:rPr>
              <a:t>UserProvider.jsx</a:t>
            </a:r>
            <a:r>
              <a:rPr lang="he-IL" sz="1600" dirty="0">
                <a:solidFill>
                  <a:schemeClr val="bg1"/>
                </a:solidFill>
              </a:rPr>
              <a:t> ........................................................................................................................... 320</a:t>
            </a:r>
          </a:p>
          <a:p>
            <a:pPr lvl="1">
              <a:buSzPct val="50000"/>
              <a:buFont typeface="Wingdings" panose="05000000000000000000" pitchFamily="2" charset="2"/>
              <a:buChar char="Ø"/>
            </a:pPr>
            <a:r>
              <a:rPr lang="en-US" sz="1600" dirty="0">
                <a:solidFill>
                  <a:schemeClr val="bg1"/>
                </a:solidFill>
                <a:hlinkClick r:id="rId17" action="ppaction://hlinksldjump">
                  <a:extLst>
                    <a:ext uri="{A12FA001-AC4F-418D-AE19-62706E023703}">
                      <ahyp:hlinkClr xmlns:ahyp="http://schemas.microsoft.com/office/drawing/2018/hyperlinkcolor" val="tx"/>
                    </a:ext>
                  </a:extLst>
                </a:hlinkClick>
              </a:rPr>
              <a:t>usersApiService.js</a:t>
            </a:r>
            <a:r>
              <a:rPr lang="he-IL" sz="1600" dirty="0">
                <a:solidFill>
                  <a:schemeClr val="bg1"/>
                </a:solidFill>
              </a:rPr>
              <a:t> ........................................................................................................................ 323</a:t>
            </a:r>
          </a:p>
          <a:p>
            <a:pPr lvl="1">
              <a:buSzPct val="50000"/>
              <a:buFont typeface="Wingdings" panose="05000000000000000000" pitchFamily="2" charset="2"/>
              <a:buChar char="Ø"/>
            </a:pPr>
            <a:r>
              <a:rPr lang="en-US" sz="1600" dirty="0">
                <a:solidFill>
                  <a:schemeClr val="bg1"/>
                </a:solidFill>
                <a:hlinkClick r:id="rId18" action="ppaction://hlinksldjump">
                  <a:extLst>
                    <a:ext uri="{A12FA001-AC4F-418D-AE19-62706E023703}">
                      <ahyp:hlinkClr xmlns:ahyp="http://schemas.microsoft.com/office/drawing/2018/hyperlinkcolor" val="tx"/>
                    </a:ext>
                  </a:extLst>
                </a:hlinkClick>
              </a:rPr>
              <a:t>useUsers.js</a:t>
            </a:r>
            <a:r>
              <a:rPr lang="he-IL" sz="1600" dirty="0">
                <a:solidFill>
                  <a:schemeClr val="bg1"/>
                </a:solidFill>
              </a:rPr>
              <a:t> .................................................................................................................................. 325</a:t>
            </a:r>
          </a:p>
          <a:p>
            <a:pPr lvl="1">
              <a:buSzPct val="50000"/>
              <a:buFont typeface="Wingdings" panose="05000000000000000000" pitchFamily="2" charset="2"/>
              <a:buChar char="Ø"/>
            </a:pPr>
            <a:r>
              <a:rPr lang="en-US" sz="1600" dirty="0">
                <a:solidFill>
                  <a:schemeClr val="bg1"/>
                </a:solidFill>
                <a:hlinkClick r:id="rId19" action="ppaction://hlinksldjump">
                  <a:extLst>
                    <a:ext uri="{A12FA001-AC4F-418D-AE19-62706E023703}">
                      <ahyp:hlinkClr xmlns:ahyp="http://schemas.microsoft.com/office/drawing/2018/hyperlinkcolor" val="tx"/>
                    </a:ext>
                  </a:extLst>
                </a:hlinkClick>
              </a:rPr>
              <a:t>Joi-schema</a:t>
            </a:r>
            <a:r>
              <a:rPr lang="he-IL" sz="1600" dirty="0">
                <a:solidFill>
                  <a:schemeClr val="bg1"/>
                </a:solidFill>
              </a:rPr>
              <a:t> .................................................................................................................................. 329</a:t>
            </a:r>
          </a:p>
          <a:p>
            <a:pPr lvl="1">
              <a:buSzPct val="50000"/>
              <a:buFont typeface="Wingdings" panose="05000000000000000000" pitchFamily="2" charset="2"/>
              <a:buChar char="Ø"/>
            </a:pPr>
            <a:r>
              <a:rPr lang="en-US" sz="1600" dirty="0">
                <a:solidFill>
                  <a:schemeClr val="bg1"/>
                </a:solidFill>
                <a:hlinkClick r:id="rId20" action="ppaction://hlinksldjump">
                  <a:extLst>
                    <a:ext uri="{A12FA001-AC4F-418D-AE19-62706E023703}">
                      <ahyp:hlinkClr xmlns:ahyp="http://schemas.microsoft.com/office/drawing/2018/hyperlinkcolor" val="tx"/>
                    </a:ext>
                  </a:extLst>
                </a:hlinkClick>
              </a:rPr>
              <a:t>Initial Form Data</a:t>
            </a:r>
            <a:r>
              <a:rPr lang="he-IL" sz="1600" dirty="0">
                <a:solidFill>
                  <a:schemeClr val="bg1"/>
                </a:solidFill>
              </a:rPr>
              <a:t> .......................................................................................................................... 331</a:t>
            </a:r>
          </a:p>
          <a:p>
            <a:pPr lvl="1">
              <a:buSzPct val="50000"/>
              <a:buFont typeface="Wingdings" panose="05000000000000000000" pitchFamily="2" charset="2"/>
              <a:buChar char="Ø"/>
            </a:pPr>
            <a:r>
              <a:rPr lang="en-US" sz="1600" dirty="0">
                <a:solidFill>
                  <a:schemeClr val="bg1"/>
                </a:solidFill>
                <a:hlinkClick r:id="rId21" action="ppaction://hlinksldjump">
                  <a:extLst>
                    <a:ext uri="{A12FA001-AC4F-418D-AE19-62706E023703}">
                      <ahyp:hlinkClr xmlns:ahyp="http://schemas.microsoft.com/office/drawing/2018/hyperlinkcolor" val="tx"/>
                    </a:ext>
                  </a:extLst>
                </a:hlinkClick>
              </a:rPr>
              <a:t>Axios interceptor</a:t>
            </a:r>
            <a:r>
              <a:rPr lang="he-IL" sz="1600" dirty="0">
                <a:solidFill>
                  <a:schemeClr val="bg1"/>
                </a:solidFill>
              </a:rPr>
              <a:t> ......................................................................................................................... 333</a:t>
            </a:r>
          </a:p>
          <a:p>
            <a:pPr lvl="1">
              <a:buSzPct val="50000"/>
              <a:buFont typeface="Wingdings" panose="05000000000000000000" pitchFamily="2" charset="2"/>
              <a:buChar char="Ø"/>
            </a:pPr>
            <a:r>
              <a:rPr lang="en-US" sz="1600" dirty="0">
                <a:solidFill>
                  <a:schemeClr val="bg1"/>
                </a:solidFill>
                <a:hlinkClick r:id="rId22" action="ppaction://hlinksldjump">
                  <a:extLst>
                    <a:ext uri="{A12FA001-AC4F-418D-AE19-62706E023703}">
                      <ahyp:hlinkClr xmlns:ahyp="http://schemas.microsoft.com/office/drawing/2018/hyperlinkcolor" val="tx"/>
                    </a:ext>
                  </a:extLst>
                </a:hlinkClick>
              </a:rPr>
              <a:t>LoginPage.jsx</a:t>
            </a:r>
            <a:r>
              <a:rPr lang="he-IL" sz="1600" dirty="0">
                <a:solidFill>
                  <a:schemeClr val="bg1"/>
                </a:solidFill>
              </a:rPr>
              <a:t> .............................................................................................................................. 335</a:t>
            </a:r>
          </a:p>
          <a:p>
            <a:pPr>
              <a:buSzPct val="50000"/>
              <a:buFont typeface="Wingdings" panose="05000000000000000000" pitchFamily="2" charset="2"/>
              <a:buChar char="Ø"/>
            </a:pPr>
            <a:r>
              <a:rPr lang="en-US" sz="1600" dirty="0">
                <a:solidFill>
                  <a:schemeClr val="bg1"/>
                </a:solidFill>
                <a:hlinkClick r:id="rId23" action="ppaction://hlinksldjump">
                  <a:extLst>
                    <a:ext uri="{A12FA001-AC4F-418D-AE19-62706E023703}">
                      <ahyp:hlinkClr xmlns:ahyp="http://schemas.microsoft.com/office/drawing/2018/hyperlinkcolor" val="tx"/>
                    </a:ext>
                  </a:extLst>
                </a:hlinkClick>
              </a:rPr>
              <a:t>Get Current User</a:t>
            </a:r>
            <a:r>
              <a:rPr lang="he-IL" sz="1600" dirty="0">
                <a:solidFill>
                  <a:schemeClr val="bg1"/>
                </a:solidFill>
              </a:rPr>
              <a:t> ................................................................................................................................. 339</a:t>
            </a:r>
          </a:p>
        </p:txBody>
      </p:sp>
    </p:spTree>
    <p:extLst>
      <p:ext uri="{BB962C8B-B14F-4D97-AF65-F5344CB8AC3E}">
        <p14:creationId xmlns:p14="http://schemas.microsoft.com/office/powerpoint/2010/main" val="1031492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6405" y="779105"/>
            <a:ext cx="3907654" cy="1362269"/>
          </a:xfrm>
        </p:spPr>
        <p:txBody>
          <a:bodyPr>
            <a:noAutofit/>
          </a:bodyPr>
          <a:lstStyle/>
          <a:p>
            <a:pPr algn="ctr"/>
            <a:r>
              <a:rPr lang="he-IL" u="sng" dirty="0">
                <a:solidFill>
                  <a:schemeClr val="bg1"/>
                </a:solidFill>
                <a:latin typeface="Verdana Pro Black" panose="020B0604020202020204" pitchFamily="34" charset="0"/>
                <a:cs typeface="Aharoni" panose="02010803020104030203" pitchFamily="2" charset="-79"/>
              </a:rPr>
              <a:t>בטרמינל של </a:t>
            </a:r>
            <a:r>
              <a:rPr lang="en-US" u="sng" dirty="0">
                <a:solidFill>
                  <a:schemeClr val="bg1"/>
                </a:solidFill>
                <a:latin typeface="Verdana Pro Black" panose="020B0604020202020204" pitchFamily="34" charset="0"/>
                <a:cs typeface="Aharoni" panose="02010803020104030203" pitchFamily="2" charset="-79"/>
              </a:rPr>
              <a:t>vscode</a:t>
            </a:r>
            <a:endParaRPr lang="he-IL"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174075" y="2168783"/>
            <a:ext cx="3907654" cy="2841756"/>
          </a:xfrm>
          <a:effectLst>
            <a:outerShdw blurRad="50800" dist="38100" dir="2700000" algn="tl" rotWithShape="0">
              <a:prstClr val="black">
                <a:alpha val="40000"/>
              </a:prstClr>
            </a:outerShdw>
          </a:effectLst>
        </p:spPr>
        <p:txBody>
          <a:bodyPr>
            <a:normAutofit/>
          </a:bodyPr>
          <a:lstStyle/>
          <a:p>
            <a:r>
              <a:rPr lang="he-IL" sz="2400" u="sng" dirty="0">
                <a:solidFill>
                  <a:schemeClr val="bg1"/>
                </a:solidFill>
              </a:rPr>
              <a:t>בלשונית </a:t>
            </a:r>
            <a:r>
              <a:rPr lang="en-US" sz="2400" u="sng" dirty="0">
                <a:solidFill>
                  <a:schemeClr val="bg1"/>
                </a:solidFill>
              </a:rPr>
              <a:t>TERMINAL</a:t>
            </a:r>
            <a:endParaRPr lang="he-IL" sz="2400" u="sng" dirty="0">
              <a:solidFill>
                <a:schemeClr val="bg1"/>
              </a:solidFill>
            </a:endParaRPr>
          </a:p>
          <a:p>
            <a:pPr lvl="1"/>
            <a:r>
              <a:rPr lang="he-IL" sz="1800" dirty="0">
                <a:solidFill>
                  <a:schemeClr val="bg1"/>
                </a:solidFill>
              </a:rPr>
              <a:t>תופיע השגיאה </a:t>
            </a:r>
            <a:r>
              <a:rPr lang="en-US" sz="1800" dirty="0">
                <a:solidFill>
                  <a:schemeClr val="bg1"/>
                </a:solidFill>
              </a:rPr>
              <a:t>Failed to compile</a:t>
            </a:r>
          </a:p>
          <a:p>
            <a:pPr lvl="1"/>
            <a:r>
              <a:rPr lang="he-IL" sz="1800" dirty="0">
                <a:solidFill>
                  <a:schemeClr val="bg1"/>
                </a:solidFill>
              </a:rPr>
              <a:t>פירוט השגיאה</a:t>
            </a:r>
          </a:p>
          <a:p>
            <a:pPr lvl="1"/>
            <a:r>
              <a:rPr lang="he-IL" sz="1800" dirty="0">
                <a:solidFill>
                  <a:schemeClr val="bg1"/>
                </a:solidFill>
              </a:rPr>
              <a:t>באיזה נתיב היא נמצאת</a:t>
            </a:r>
          </a:p>
          <a:p>
            <a:r>
              <a:rPr lang="he-IL" sz="2400" u="sng" dirty="0">
                <a:solidFill>
                  <a:schemeClr val="bg1"/>
                </a:solidFill>
              </a:rPr>
              <a:t>בלשונית </a:t>
            </a:r>
            <a:r>
              <a:rPr lang="en-US" sz="2400" u="sng" dirty="0">
                <a:solidFill>
                  <a:schemeClr val="bg1"/>
                </a:solidFill>
              </a:rPr>
              <a:t>PROBLEMS</a:t>
            </a:r>
            <a:endParaRPr lang="he-IL" sz="2400" u="sng" dirty="0">
              <a:solidFill>
                <a:schemeClr val="bg1"/>
              </a:solidFill>
            </a:endParaRPr>
          </a:p>
          <a:p>
            <a:pPr lvl="1"/>
            <a:r>
              <a:rPr lang="he-IL" sz="1800" dirty="0">
                <a:solidFill>
                  <a:schemeClr val="bg1"/>
                </a:solidFill>
              </a:rPr>
              <a:t>יופיע באופן מקוצר מיקום השגיאה</a:t>
            </a:r>
          </a:p>
          <a:p>
            <a:pPr lvl="1"/>
            <a:r>
              <a:rPr lang="he-IL" sz="1800" dirty="0">
                <a:solidFill>
                  <a:schemeClr val="bg1"/>
                </a:solidFill>
              </a:rPr>
              <a:t>מהות השגיאה</a:t>
            </a:r>
          </a:p>
          <a:p>
            <a:pPr lvl="1"/>
            <a:r>
              <a:rPr lang="he-IL" sz="1800" dirty="0">
                <a:solidFill>
                  <a:schemeClr val="bg1"/>
                </a:solidFill>
              </a:rPr>
              <a:t>סוג השגיאה</a:t>
            </a:r>
          </a:p>
        </p:txBody>
      </p:sp>
      <p:pic>
        <p:nvPicPr>
          <p:cNvPr id="10" name="תמונה 9">
            <a:extLst>
              <a:ext uri="{FF2B5EF4-FFF2-40B4-BE49-F238E27FC236}">
                <a16:creationId xmlns:a16="http://schemas.microsoft.com/office/drawing/2014/main" id="{3D7CA54A-6C83-B645-80C8-87AE998891D5}"/>
              </a:ext>
            </a:extLst>
          </p:cNvPr>
          <p:cNvPicPr>
            <a:picLocks noChangeAspect="1"/>
          </p:cNvPicPr>
          <p:nvPr/>
        </p:nvPicPr>
        <p:blipFill rotWithShape="1">
          <a:blip r:embed="rId4"/>
          <a:srcRect b="34948"/>
          <a:stretch/>
        </p:blipFill>
        <p:spPr>
          <a:xfrm>
            <a:off x="444610" y="499883"/>
            <a:ext cx="7248323" cy="3810861"/>
          </a:xfrm>
          <a:prstGeom prst="rect">
            <a:avLst/>
          </a:prstGeom>
        </p:spPr>
      </p:pic>
      <p:cxnSp>
        <p:nvCxnSpPr>
          <p:cNvPr id="12" name="מחבר: מרפקי 11">
            <a:extLst>
              <a:ext uri="{FF2B5EF4-FFF2-40B4-BE49-F238E27FC236}">
                <a16:creationId xmlns:a16="http://schemas.microsoft.com/office/drawing/2014/main" id="{2AE2D23D-A04B-A186-3ADF-DFF2413D0E4D}"/>
              </a:ext>
            </a:extLst>
          </p:cNvPr>
          <p:cNvCxnSpPr>
            <a:cxnSpLocks/>
          </p:cNvCxnSpPr>
          <p:nvPr/>
        </p:nvCxnSpPr>
        <p:spPr>
          <a:xfrm rot="10800000">
            <a:off x="2369977" y="1250302"/>
            <a:ext cx="5934269" cy="1451498"/>
          </a:xfrm>
          <a:prstGeom prst="bentConnector3">
            <a:avLst>
              <a:gd name="adj1" fmla="val 456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A9AC8918-58FE-41EA-F3B0-44F15E59899C}"/>
              </a:ext>
            </a:extLst>
          </p:cNvPr>
          <p:cNvCxnSpPr>
            <a:cxnSpLocks/>
          </p:cNvCxnSpPr>
          <p:nvPr/>
        </p:nvCxnSpPr>
        <p:spPr>
          <a:xfrm rot="10800000">
            <a:off x="3275046" y="2491276"/>
            <a:ext cx="6624735" cy="568581"/>
          </a:xfrm>
          <a:prstGeom prst="bentConnector3">
            <a:avLst>
              <a:gd name="adj1" fmla="val 2957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3AB29AC4-AF99-40B9-473C-23F424AD008B}"/>
              </a:ext>
            </a:extLst>
          </p:cNvPr>
          <p:cNvCxnSpPr>
            <a:cxnSpLocks/>
          </p:cNvCxnSpPr>
          <p:nvPr/>
        </p:nvCxnSpPr>
        <p:spPr>
          <a:xfrm rot="10800000" flipV="1">
            <a:off x="4407316" y="3305664"/>
            <a:ext cx="4708692" cy="245809"/>
          </a:xfrm>
          <a:prstGeom prst="bentConnector3">
            <a:avLst>
              <a:gd name="adj1" fmla="val 2483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תמונה 26">
            <a:extLst>
              <a:ext uri="{FF2B5EF4-FFF2-40B4-BE49-F238E27FC236}">
                <a16:creationId xmlns:a16="http://schemas.microsoft.com/office/drawing/2014/main" id="{47EC82FB-E312-5C2C-B48F-1FCCC5B08D6A}"/>
              </a:ext>
            </a:extLst>
          </p:cNvPr>
          <p:cNvPicPr>
            <a:picLocks noChangeAspect="1"/>
          </p:cNvPicPr>
          <p:nvPr/>
        </p:nvPicPr>
        <p:blipFill>
          <a:blip r:embed="rId5"/>
          <a:stretch>
            <a:fillRect/>
          </a:stretch>
        </p:blipFill>
        <p:spPr>
          <a:xfrm>
            <a:off x="444610" y="4439094"/>
            <a:ext cx="7248323" cy="2032408"/>
          </a:xfrm>
          <a:prstGeom prst="rect">
            <a:avLst/>
          </a:prstGeom>
        </p:spPr>
      </p:pic>
      <p:cxnSp>
        <p:nvCxnSpPr>
          <p:cNvPr id="35" name="מחבר: מרפקי 34">
            <a:extLst>
              <a:ext uri="{FF2B5EF4-FFF2-40B4-BE49-F238E27FC236}">
                <a16:creationId xmlns:a16="http://schemas.microsoft.com/office/drawing/2014/main" id="{13A291B9-FEAB-2086-06A8-0002A92681CE}"/>
              </a:ext>
            </a:extLst>
          </p:cNvPr>
          <p:cNvCxnSpPr/>
          <p:nvPr/>
        </p:nvCxnSpPr>
        <p:spPr>
          <a:xfrm rot="10800000" flipV="1">
            <a:off x="3461657" y="4133461"/>
            <a:ext cx="4754748" cy="1427584"/>
          </a:xfrm>
          <a:prstGeom prst="bentConnector3">
            <a:avLst>
              <a:gd name="adj1" fmla="val 879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מחבר: מרפקי 37">
            <a:extLst>
              <a:ext uri="{FF2B5EF4-FFF2-40B4-BE49-F238E27FC236}">
                <a16:creationId xmlns:a16="http://schemas.microsoft.com/office/drawing/2014/main" id="{ACC619E7-2B9E-2188-5E74-F7493D7C42A1}"/>
              </a:ext>
            </a:extLst>
          </p:cNvPr>
          <p:cNvCxnSpPr/>
          <p:nvPr/>
        </p:nvCxnSpPr>
        <p:spPr>
          <a:xfrm rot="10800000" flipV="1">
            <a:off x="6512767" y="4439094"/>
            <a:ext cx="3387014" cy="1439192"/>
          </a:xfrm>
          <a:prstGeom prst="bentConnector3">
            <a:avLst>
              <a:gd name="adj1" fmla="val 557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מחבר: מרפקי 40">
            <a:extLst>
              <a:ext uri="{FF2B5EF4-FFF2-40B4-BE49-F238E27FC236}">
                <a16:creationId xmlns:a16="http://schemas.microsoft.com/office/drawing/2014/main" id="{09047161-940E-2DEA-8DAE-8934EFD73EF8}"/>
              </a:ext>
            </a:extLst>
          </p:cNvPr>
          <p:cNvCxnSpPr>
            <a:cxnSpLocks/>
            <a:stCxn id="3" idx="2"/>
          </p:cNvCxnSpPr>
          <p:nvPr/>
        </p:nvCxnSpPr>
        <p:spPr>
          <a:xfrm rot="5400000">
            <a:off x="8366718" y="4381849"/>
            <a:ext cx="1132495" cy="238987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317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6405" y="2062065"/>
            <a:ext cx="3907654" cy="896198"/>
          </a:xfrm>
        </p:spPr>
        <p:txBody>
          <a:bodyPr>
            <a:noAutofit/>
          </a:bodyPr>
          <a:lstStyle/>
          <a:p>
            <a:pPr algn="ctr"/>
            <a:r>
              <a:rPr lang="he-IL" sz="6000" u="sng" dirty="0">
                <a:solidFill>
                  <a:schemeClr val="bg1"/>
                </a:solidFill>
                <a:latin typeface="Verdana Pro Black" panose="020B0604020202020204" pitchFamily="34" charset="0"/>
                <a:cs typeface="Aharoni" panose="02010803020104030203" pitchFamily="2" charset="-79"/>
              </a:rPr>
              <a:t>בדפדפן</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6405" y="2989288"/>
            <a:ext cx="3907654" cy="105086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בקונסול תופיע השגיאה</a:t>
            </a:r>
          </a:p>
          <a:p>
            <a:r>
              <a:rPr lang="he-IL" sz="2000" dirty="0">
                <a:solidFill>
                  <a:schemeClr val="bg1"/>
                </a:solidFill>
              </a:rPr>
              <a:t>במסך התצוגה הראשי יופיעו פרטי השגיאה</a:t>
            </a:r>
          </a:p>
        </p:txBody>
      </p:sp>
      <p:pic>
        <p:nvPicPr>
          <p:cNvPr id="8" name="תמונה 7">
            <a:extLst>
              <a:ext uri="{FF2B5EF4-FFF2-40B4-BE49-F238E27FC236}">
                <a16:creationId xmlns:a16="http://schemas.microsoft.com/office/drawing/2014/main" id="{7FD2DD11-9B62-BDB2-63B2-AD83FD79BC1A}"/>
              </a:ext>
            </a:extLst>
          </p:cNvPr>
          <p:cNvPicPr>
            <a:picLocks noChangeAspect="1"/>
          </p:cNvPicPr>
          <p:nvPr/>
        </p:nvPicPr>
        <p:blipFill>
          <a:blip r:embed="rId4"/>
          <a:stretch>
            <a:fillRect/>
          </a:stretch>
        </p:blipFill>
        <p:spPr>
          <a:xfrm>
            <a:off x="214606" y="1595994"/>
            <a:ext cx="7644764" cy="3666012"/>
          </a:xfrm>
          <a:prstGeom prst="rect">
            <a:avLst/>
          </a:prstGeom>
        </p:spPr>
      </p:pic>
      <p:sp>
        <p:nvSpPr>
          <p:cNvPr id="9" name="תיבת טקסט 8">
            <a:extLst>
              <a:ext uri="{FF2B5EF4-FFF2-40B4-BE49-F238E27FC236}">
                <a16:creationId xmlns:a16="http://schemas.microsoft.com/office/drawing/2014/main" id="{F12A7FF0-AA9E-4DD9-0868-8808635EADFF}"/>
              </a:ext>
            </a:extLst>
          </p:cNvPr>
          <p:cNvSpPr txBox="1"/>
          <p:nvPr/>
        </p:nvSpPr>
        <p:spPr>
          <a:xfrm>
            <a:off x="8257095" y="5911265"/>
            <a:ext cx="3826274" cy="83099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במסך התצוגה הראשי ניתן ללחוץ על הסימן </a:t>
            </a:r>
            <a:r>
              <a:rPr lang="en-US" sz="1600" b="1" dirty="0">
                <a:solidFill>
                  <a:schemeClr val="bg1"/>
                </a:solidFill>
              </a:rPr>
              <a:t>X</a:t>
            </a:r>
            <a:r>
              <a:rPr lang="he-IL" sz="1600" b="1" dirty="0">
                <a:solidFill>
                  <a:schemeClr val="bg1"/>
                </a:solidFill>
              </a:rPr>
              <a:t> ולחזור לתצוגת האפליקציה אך מומלץ לתקן את השגיאה בקוד במקום </a:t>
            </a:r>
          </a:p>
        </p:txBody>
      </p:sp>
      <p:cxnSp>
        <p:nvCxnSpPr>
          <p:cNvPr id="13" name="מחבר חץ ישר 12">
            <a:extLst>
              <a:ext uri="{FF2B5EF4-FFF2-40B4-BE49-F238E27FC236}">
                <a16:creationId xmlns:a16="http://schemas.microsoft.com/office/drawing/2014/main" id="{4A81C071-6C1C-033E-42A4-4DE8EA83BD32}"/>
              </a:ext>
            </a:extLst>
          </p:cNvPr>
          <p:cNvCxnSpPr/>
          <p:nvPr/>
        </p:nvCxnSpPr>
        <p:spPr>
          <a:xfrm flipH="1">
            <a:off x="7859370" y="3163078"/>
            <a:ext cx="15178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6071C989-E657-A6E3-598A-872D5C94CE60}"/>
              </a:ext>
            </a:extLst>
          </p:cNvPr>
          <p:cNvCxnSpPr>
            <a:cxnSpLocks/>
            <a:stCxn id="3" idx="2"/>
          </p:cNvCxnSpPr>
          <p:nvPr/>
        </p:nvCxnSpPr>
        <p:spPr>
          <a:xfrm rot="5400000">
            <a:off x="5454134" y="750723"/>
            <a:ext cx="1426666" cy="800553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968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57095" y="601906"/>
            <a:ext cx="3907654" cy="896198"/>
          </a:xfrm>
        </p:spPr>
        <p:txBody>
          <a:bodyPr>
            <a:noAutofit/>
          </a:bodyPr>
          <a:lstStyle/>
          <a:p>
            <a:pPr algn="ctr"/>
            <a:r>
              <a:rPr lang="he-IL" sz="6000" u="sng" dirty="0">
                <a:solidFill>
                  <a:schemeClr val="bg1"/>
                </a:solidFill>
                <a:latin typeface="Verdana Pro Black" panose="020B0604020202020204" pitchFamily="34" charset="0"/>
                <a:cs typeface="Aharoni" panose="02010803020104030203" pitchFamily="2" charset="-79"/>
              </a:rPr>
              <a:t>תיקון השגיאה</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6405" y="1498104"/>
            <a:ext cx="3907654" cy="433352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במקרה הזה מקור השגיאה היה שניסיתי להחזיר למעלה מאלמנט </a:t>
            </a:r>
            <a:r>
              <a:rPr lang="en-US" sz="2000" dirty="0">
                <a:solidFill>
                  <a:schemeClr val="bg1"/>
                </a:solidFill>
              </a:rPr>
              <a:t>HTML</a:t>
            </a:r>
            <a:r>
              <a:rPr lang="he-IL" sz="2000" dirty="0">
                <a:solidFill>
                  <a:schemeClr val="bg1"/>
                </a:solidFill>
              </a:rPr>
              <a:t> אחד מהקומפוננט</a:t>
            </a:r>
          </a:p>
          <a:p>
            <a:r>
              <a:rPr lang="he-IL" sz="2000" dirty="0">
                <a:solidFill>
                  <a:schemeClr val="bg1"/>
                </a:solidFill>
              </a:rPr>
              <a:t>אם אני לא מעוניין לעטוף את שני האלמנטים באלמנט עיצובי של </a:t>
            </a:r>
            <a:r>
              <a:rPr lang="en-US" sz="2000" dirty="0">
                <a:solidFill>
                  <a:schemeClr val="bg1"/>
                </a:solidFill>
              </a:rPr>
              <a:t>HTML</a:t>
            </a:r>
            <a:r>
              <a:rPr lang="he-IL" sz="2000" dirty="0">
                <a:solidFill>
                  <a:schemeClr val="bg1"/>
                </a:solidFill>
              </a:rPr>
              <a:t> כמו </a:t>
            </a:r>
            <a:r>
              <a:rPr lang="en-US" sz="2000" dirty="0">
                <a:solidFill>
                  <a:schemeClr val="bg1"/>
                </a:solidFill>
              </a:rPr>
              <a:t>div</a:t>
            </a:r>
            <a:r>
              <a:rPr lang="he-IL" sz="2000" dirty="0">
                <a:solidFill>
                  <a:schemeClr val="bg1"/>
                </a:solidFill>
              </a:rPr>
              <a:t> ריאקט </a:t>
            </a:r>
            <a:r>
              <a:rPr lang="en-US" sz="2000" dirty="0">
                <a:solidFill>
                  <a:schemeClr val="bg1"/>
                </a:solidFill>
              </a:rPr>
              <a:t>pseudo element</a:t>
            </a:r>
            <a:r>
              <a:rPr lang="he-IL" sz="2000" dirty="0">
                <a:solidFill>
                  <a:schemeClr val="bg1"/>
                </a:solidFill>
              </a:rPr>
              <a:t> משלה שנקרא </a:t>
            </a:r>
            <a:r>
              <a:rPr lang="en-US" sz="2000" dirty="0">
                <a:solidFill>
                  <a:schemeClr val="bg1"/>
                </a:solidFill>
              </a:rPr>
              <a:t>React.Fragment</a:t>
            </a:r>
            <a:r>
              <a:rPr lang="he-IL" sz="2000" dirty="0">
                <a:solidFill>
                  <a:schemeClr val="bg1"/>
                </a:solidFill>
              </a:rPr>
              <a:t> שבעזרתו אוכל לעטוף את האלמנטים אולם האלמנט הזה לא ייראה ב – </a:t>
            </a:r>
            <a:r>
              <a:rPr lang="en-US" sz="2000" dirty="0">
                <a:solidFill>
                  <a:schemeClr val="bg1"/>
                </a:solidFill>
              </a:rPr>
              <a:t>DOM</a:t>
            </a:r>
            <a:endParaRPr lang="he-IL" sz="2000" dirty="0">
              <a:solidFill>
                <a:schemeClr val="bg1"/>
              </a:solidFill>
            </a:endParaRPr>
          </a:p>
          <a:p>
            <a:r>
              <a:rPr lang="he-IL" sz="2000" dirty="0">
                <a:solidFill>
                  <a:schemeClr val="bg1"/>
                </a:solidFill>
              </a:rPr>
              <a:t>כפי ב – </a:t>
            </a:r>
            <a:r>
              <a:rPr lang="en-US" sz="2000" dirty="0">
                <a:solidFill>
                  <a:schemeClr val="bg1"/>
                </a:solidFill>
              </a:rPr>
              <a:t>dev tools</a:t>
            </a:r>
            <a:r>
              <a:rPr lang="he-IL" sz="2000" dirty="0">
                <a:solidFill>
                  <a:schemeClr val="bg1"/>
                </a:solidFill>
              </a:rPr>
              <a:t> של דפדפן </a:t>
            </a:r>
            <a:r>
              <a:rPr lang="en-US" sz="2000" dirty="0">
                <a:solidFill>
                  <a:schemeClr val="bg1"/>
                </a:solidFill>
              </a:rPr>
              <a:t>chrome</a:t>
            </a:r>
            <a:r>
              <a:rPr lang="he-IL" sz="2000" dirty="0">
                <a:solidFill>
                  <a:schemeClr val="bg1"/>
                </a:solidFill>
              </a:rPr>
              <a:t> בלשונית </a:t>
            </a:r>
            <a:r>
              <a:rPr lang="en-US" sz="2000" dirty="0">
                <a:solidFill>
                  <a:schemeClr val="bg1"/>
                </a:solidFill>
              </a:rPr>
              <a:t>Elements</a:t>
            </a:r>
            <a:r>
              <a:rPr lang="he-IL" sz="2000" dirty="0">
                <a:solidFill>
                  <a:schemeClr val="bg1"/>
                </a:solidFill>
              </a:rPr>
              <a:t> לא נוסף לנו אלמנט עיצובי של </a:t>
            </a:r>
            <a:r>
              <a:rPr lang="en-US" sz="2000" dirty="0">
                <a:solidFill>
                  <a:schemeClr val="bg1"/>
                </a:solidFill>
              </a:rPr>
              <a:t>HTML</a:t>
            </a:r>
            <a:endParaRPr lang="he-IL" sz="2000" dirty="0">
              <a:solidFill>
                <a:schemeClr val="bg1"/>
              </a:solidFill>
            </a:endParaRPr>
          </a:p>
        </p:txBody>
      </p:sp>
      <p:sp>
        <p:nvSpPr>
          <p:cNvPr id="9" name="תיבת טקסט 8">
            <a:extLst>
              <a:ext uri="{FF2B5EF4-FFF2-40B4-BE49-F238E27FC236}">
                <a16:creationId xmlns:a16="http://schemas.microsoft.com/office/drawing/2014/main" id="{F12A7FF0-AA9E-4DD9-0868-8808635EADFF}"/>
              </a:ext>
            </a:extLst>
          </p:cNvPr>
          <p:cNvSpPr txBox="1"/>
          <p:nvPr/>
        </p:nvSpPr>
        <p:spPr>
          <a:xfrm>
            <a:off x="8257095" y="5911265"/>
            <a:ext cx="3826274"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הדרך המקוצרת של כתיבת האלמנט </a:t>
            </a:r>
            <a:r>
              <a:rPr lang="en-US" sz="1600" b="1" dirty="0">
                <a:solidFill>
                  <a:schemeClr val="bg1"/>
                </a:solidFill>
              </a:rPr>
              <a:t>React.Fragment</a:t>
            </a:r>
            <a:r>
              <a:rPr lang="he-IL" sz="1600" b="1" dirty="0">
                <a:solidFill>
                  <a:schemeClr val="bg1"/>
                </a:solidFill>
              </a:rPr>
              <a:t> היא </a:t>
            </a:r>
            <a:r>
              <a:rPr lang="en-US" sz="1600" b="1" dirty="0">
                <a:solidFill>
                  <a:schemeClr val="bg1"/>
                </a:solidFill>
              </a:rPr>
              <a:t>&lt;&gt;&lt;/&gt;</a:t>
            </a:r>
            <a:endParaRPr lang="he-IL" sz="1600" b="1" dirty="0">
              <a:solidFill>
                <a:schemeClr val="bg1"/>
              </a:solidFill>
            </a:endParaRPr>
          </a:p>
        </p:txBody>
      </p:sp>
      <p:pic>
        <p:nvPicPr>
          <p:cNvPr id="6" name="תמונה 5">
            <a:extLst>
              <a:ext uri="{FF2B5EF4-FFF2-40B4-BE49-F238E27FC236}">
                <a16:creationId xmlns:a16="http://schemas.microsoft.com/office/drawing/2014/main" id="{335DC8BE-9C17-CBCD-F99C-98494F18DE34}"/>
              </a:ext>
            </a:extLst>
          </p:cNvPr>
          <p:cNvPicPr>
            <a:picLocks noChangeAspect="1"/>
          </p:cNvPicPr>
          <p:nvPr/>
        </p:nvPicPr>
        <p:blipFill>
          <a:blip r:embed="rId4"/>
          <a:stretch>
            <a:fillRect/>
          </a:stretch>
        </p:blipFill>
        <p:spPr>
          <a:xfrm>
            <a:off x="1199221" y="268016"/>
            <a:ext cx="5525271" cy="3315163"/>
          </a:xfrm>
          <a:prstGeom prst="rect">
            <a:avLst/>
          </a:prstGeom>
          <a:effectLst>
            <a:outerShdw blurRad="50800" dist="38100" dir="2700000" algn="tl" rotWithShape="0">
              <a:prstClr val="black">
                <a:alpha val="40000"/>
              </a:prstClr>
            </a:outerShdw>
          </a:effectLst>
        </p:spPr>
      </p:pic>
      <p:pic>
        <p:nvPicPr>
          <p:cNvPr id="10" name="תמונה 9">
            <a:extLst>
              <a:ext uri="{FF2B5EF4-FFF2-40B4-BE49-F238E27FC236}">
                <a16:creationId xmlns:a16="http://schemas.microsoft.com/office/drawing/2014/main" id="{78DFF8C6-DA20-347E-7920-5FB281B162CD}"/>
              </a:ext>
            </a:extLst>
          </p:cNvPr>
          <p:cNvPicPr>
            <a:picLocks noChangeAspect="1"/>
          </p:cNvPicPr>
          <p:nvPr/>
        </p:nvPicPr>
        <p:blipFill>
          <a:blip r:embed="rId5"/>
          <a:stretch>
            <a:fillRect/>
          </a:stretch>
        </p:blipFill>
        <p:spPr>
          <a:xfrm>
            <a:off x="932483" y="3703506"/>
            <a:ext cx="6058746" cy="2886478"/>
          </a:xfrm>
          <a:prstGeom prst="rect">
            <a:avLst/>
          </a:prstGeom>
          <a:effectLst>
            <a:outerShdw blurRad="50800" dist="38100" dir="2700000" algn="tl" rotWithShape="0">
              <a:prstClr val="black">
                <a:alpha val="40000"/>
              </a:prstClr>
            </a:outerShdw>
          </a:effectLst>
        </p:spPr>
      </p:pic>
      <p:cxnSp>
        <p:nvCxnSpPr>
          <p:cNvPr id="12" name="מחבר: מרפקי 11">
            <a:extLst>
              <a:ext uri="{FF2B5EF4-FFF2-40B4-BE49-F238E27FC236}">
                <a16:creationId xmlns:a16="http://schemas.microsoft.com/office/drawing/2014/main" id="{9DC56361-20A0-DA93-2730-A3AE0E512A20}"/>
              </a:ext>
            </a:extLst>
          </p:cNvPr>
          <p:cNvCxnSpPr/>
          <p:nvPr/>
        </p:nvCxnSpPr>
        <p:spPr>
          <a:xfrm rot="10800000">
            <a:off x="2761862" y="1642188"/>
            <a:ext cx="5747657" cy="979714"/>
          </a:xfrm>
          <a:prstGeom prst="bentConnector3">
            <a:avLst>
              <a:gd name="adj1" fmla="val 13474"/>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סוגר מסולסל ימני 15">
            <a:extLst>
              <a:ext uri="{FF2B5EF4-FFF2-40B4-BE49-F238E27FC236}">
                <a16:creationId xmlns:a16="http://schemas.microsoft.com/office/drawing/2014/main" id="{3FAF4CFE-F260-3F07-A3D1-A777FEF636ED}"/>
              </a:ext>
            </a:extLst>
          </p:cNvPr>
          <p:cNvSpPr/>
          <p:nvPr/>
        </p:nvSpPr>
        <p:spPr>
          <a:xfrm>
            <a:off x="5952932" y="5057192"/>
            <a:ext cx="188788" cy="774441"/>
          </a:xfrm>
          <a:prstGeom prst="rightBrace">
            <a:avLst>
              <a:gd name="adj1" fmla="val 42389"/>
              <a:gd name="adj2" fmla="val 50000"/>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8" name="מחבר: מרפקי 17">
            <a:extLst>
              <a:ext uri="{FF2B5EF4-FFF2-40B4-BE49-F238E27FC236}">
                <a16:creationId xmlns:a16="http://schemas.microsoft.com/office/drawing/2014/main" id="{C8AB05A5-5DB3-251E-CBAC-EE9A2F774D63}"/>
              </a:ext>
            </a:extLst>
          </p:cNvPr>
          <p:cNvCxnSpPr>
            <a:stCxn id="16" idx="1"/>
          </p:cNvCxnSpPr>
          <p:nvPr/>
        </p:nvCxnSpPr>
        <p:spPr>
          <a:xfrm rot="10800000" flipH="1">
            <a:off x="6141719" y="4943475"/>
            <a:ext cx="2459355" cy="500938"/>
          </a:xfrm>
          <a:prstGeom prst="bentConnector3">
            <a:avLst>
              <a:gd name="adj1" fmla="val 56615"/>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527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771776" y="1937550"/>
            <a:ext cx="2439159" cy="2982897"/>
          </a:xfrm>
        </p:spPr>
        <p:txBody>
          <a:bodyPr>
            <a:normAutofit/>
          </a:bodyPr>
          <a:lstStyle/>
          <a:p>
            <a:pPr algn="l" rtl="0"/>
            <a:r>
              <a:rPr lang="en-US" sz="6600" dirty="0">
                <a:solidFill>
                  <a:schemeClr val="bg1"/>
                </a:solidFill>
                <a:latin typeface="Aharoni" panose="02010803020104030203" pitchFamily="2" charset="-79"/>
                <a:cs typeface="Aharoni" panose="02010803020104030203" pitchFamily="2" charset="-79"/>
              </a:rPr>
              <a:t>Logic</a:t>
            </a:r>
            <a:endParaRPr lang="he-IL" sz="36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210935"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5738564" y="1937550"/>
            <a:ext cx="6101011"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800" b="0" i="0" dirty="0">
                <a:solidFill>
                  <a:schemeClr val="bg1"/>
                </a:solidFill>
                <a:effectLst/>
                <a:latin typeface="almoniNeue"/>
              </a:rPr>
              <a:t>כמו בכל פונקציה גם ב</a:t>
            </a:r>
            <a:r>
              <a:rPr lang="he-IL" dirty="0">
                <a:solidFill>
                  <a:schemeClr val="bg1"/>
                </a:solidFill>
                <a:latin typeface="almoniNeue"/>
              </a:rPr>
              <a:t>קומפוננט ניתן ליצור לוגיקה מלבד החזרת אלמנט </a:t>
            </a:r>
            <a:r>
              <a:rPr lang="en-US" dirty="0">
                <a:solidFill>
                  <a:schemeClr val="bg1"/>
                </a:solidFill>
                <a:latin typeface="almoniNeue"/>
              </a:rPr>
              <a:t>HTML</a:t>
            </a:r>
            <a:r>
              <a:rPr lang="he-IL" dirty="0">
                <a:solidFill>
                  <a:schemeClr val="bg1"/>
                </a:solidFill>
                <a:latin typeface="almoniNeue"/>
              </a:rPr>
              <a:t> וכזאת שתשפיע על האלמנט המוחזר</a:t>
            </a:r>
            <a:endParaRPr lang="he-IL" sz="2800" b="0" i="0" dirty="0">
              <a:solidFill>
                <a:schemeClr val="bg1"/>
              </a:solidFill>
              <a:effectLst/>
              <a:latin typeface="almoniNeue"/>
            </a:endParaRPr>
          </a:p>
        </p:txBody>
      </p:sp>
      <p:pic>
        <p:nvPicPr>
          <p:cNvPr id="5" name="גרפיקה 4" descr="מוח בתוך ראש קו מיתאר">
            <a:extLst>
              <a:ext uri="{FF2B5EF4-FFF2-40B4-BE49-F238E27FC236}">
                <a16:creationId xmlns:a16="http://schemas.microsoft.com/office/drawing/2014/main" id="{1C05469D-F49E-20A4-692F-C19D84328BF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537138" y="2912389"/>
            <a:ext cx="914400" cy="914400"/>
          </a:xfrm>
          <a:prstGeom prst="rect">
            <a:avLst/>
          </a:prstGeom>
        </p:spPr>
      </p:pic>
      <p:sp>
        <p:nvSpPr>
          <p:cNvPr id="3" name="מלבן: פינות מעוגלות 2">
            <a:extLst>
              <a:ext uri="{FF2B5EF4-FFF2-40B4-BE49-F238E27FC236}">
                <a16:creationId xmlns:a16="http://schemas.microsoft.com/office/drawing/2014/main" id="{C58C23B2-CD67-3B64-E6B7-72649E729026}"/>
              </a:ext>
            </a:extLst>
          </p:cNvPr>
          <p:cNvSpPr/>
          <p:nvPr/>
        </p:nvSpPr>
        <p:spPr>
          <a:xfrm>
            <a:off x="1466850" y="2819400"/>
            <a:ext cx="1054226" cy="1100379"/>
          </a:xfrm>
          <a:prstGeom prst="round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6" name="קבוצה 5">
            <a:extLst>
              <a:ext uri="{FF2B5EF4-FFF2-40B4-BE49-F238E27FC236}">
                <a16:creationId xmlns:a16="http://schemas.microsoft.com/office/drawing/2014/main" id="{0FAA7776-1567-3E1F-8BE2-6D30FA7115BB}"/>
              </a:ext>
            </a:extLst>
          </p:cNvPr>
          <p:cNvGrpSpPr/>
          <p:nvPr/>
        </p:nvGrpSpPr>
        <p:grpSpPr>
          <a:xfrm>
            <a:off x="11294339" y="6076219"/>
            <a:ext cx="629805" cy="579434"/>
            <a:chOff x="292964" y="6015102"/>
            <a:chExt cx="629805" cy="579434"/>
          </a:xfrm>
        </p:grpSpPr>
        <p:sp>
          <p:nvSpPr>
            <p:cNvPr id="8" name="משולש שווה-שוקיים 7">
              <a:extLst>
                <a:ext uri="{FF2B5EF4-FFF2-40B4-BE49-F238E27FC236}">
                  <a16:creationId xmlns:a16="http://schemas.microsoft.com/office/drawing/2014/main" id="{3FCCE05D-BBE1-DB2D-0004-B4B8BC1D8387}"/>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9" name="גרפיקה 8" descr="תו ^ כלפי מעלה קו מיתאר">
              <a:hlinkClick r:id="rId7" action="ppaction://hlinksldjump"/>
              <a:extLst>
                <a:ext uri="{FF2B5EF4-FFF2-40B4-BE49-F238E27FC236}">
                  <a16:creationId xmlns:a16="http://schemas.microsoft.com/office/drawing/2014/main" id="{67428C1B-B7FA-E106-A4DE-E03D1B6C0E5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955077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6405" y="1354681"/>
            <a:ext cx="3907654" cy="1084019"/>
          </a:xfrm>
        </p:spPr>
        <p:txBody>
          <a:bodyPr>
            <a:noAutofit/>
          </a:bodyPr>
          <a:lstStyle/>
          <a:p>
            <a:pPr algn="ctr"/>
            <a:r>
              <a:rPr lang="he-IL" sz="6000" u="sng" dirty="0">
                <a:solidFill>
                  <a:schemeClr val="bg1"/>
                </a:solidFill>
                <a:latin typeface="Verdana Pro Black" panose="020B0604020202020204" pitchFamily="34" charset="0"/>
                <a:cs typeface="Aharoni" panose="02010803020104030203" pitchFamily="2" charset="-79"/>
              </a:rPr>
              <a:t>הוספת לוגיקה</a:t>
            </a: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6405" y="2438700"/>
            <a:ext cx="3907654" cy="328582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כפי שניתן לראות הקומפוננט מתנהגת כפונקציה לכל דבר ועניין. בדוגמה שלהלן:</a:t>
            </a:r>
          </a:p>
          <a:p>
            <a:r>
              <a:rPr lang="he-IL" sz="2000" dirty="0">
                <a:solidFill>
                  <a:schemeClr val="bg1"/>
                </a:solidFill>
              </a:rPr>
              <a:t>אני יוצר קבוע בשם </a:t>
            </a:r>
            <a:r>
              <a:rPr lang="en-US" sz="2000" dirty="0">
                <a:solidFill>
                  <a:schemeClr val="bg1"/>
                </a:solidFill>
              </a:rPr>
              <a:t>sum</a:t>
            </a:r>
            <a:r>
              <a:rPr lang="he-IL" sz="2000" dirty="0">
                <a:solidFill>
                  <a:schemeClr val="bg1"/>
                </a:solidFill>
              </a:rPr>
              <a:t> ומשווה אותו להכפלת הספרה 6 בספרה 5</a:t>
            </a:r>
          </a:p>
          <a:p>
            <a:r>
              <a:rPr lang="he-IL" sz="2000" dirty="0">
                <a:solidFill>
                  <a:schemeClr val="bg1"/>
                </a:solidFill>
              </a:rPr>
              <a:t>אני מדפיס את התוצאה בקונסול</a:t>
            </a:r>
          </a:p>
          <a:p>
            <a:r>
              <a:rPr lang="he-IL" sz="2000" dirty="0">
                <a:solidFill>
                  <a:schemeClr val="bg1"/>
                </a:solidFill>
              </a:rPr>
              <a:t>התוצאה בדפדפן </a:t>
            </a:r>
          </a:p>
          <a:p>
            <a:pPr lvl="1"/>
            <a:r>
              <a:rPr lang="he-IL" sz="1600" dirty="0">
                <a:solidFill>
                  <a:schemeClr val="bg1"/>
                </a:solidFill>
              </a:rPr>
              <a:t>הדפסת ערכו של המשתנה </a:t>
            </a:r>
            <a:r>
              <a:rPr lang="en-US" sz="1600" dirty="0">
                <a:solidFill>
                  <a:schemeClr val="bg1"/>
                </a:solidFill>
              </a:rPr>
              <a:t>sum</a:t>
            </a:r>
            <a:r>
              <a:rPr lang="he-IL" sz="1600" dirty="0">
                <a:solidFill>
                  <a:schemeClr val="bg1"/>
                </a:solidFill>
              </a:rPr>
              <a:t> שיצרתי בקונסול </a:t>
            </a:r>
          </a:p>
          <a:p>
            <a:pPr lvl="1"/>
            <a:r>
              <a:rPr lang="he-IL" sz="1600" dirty="0">
                <a:solidFill>
                  <a:schemeClr val="bg1"/>
                </a:solidFill>
              </a:rPr>
              <a:t>לצד תצוגת ה – </a:t>
            </a:r>
            <a:r>
              <a:rPr lang="en-US" sz="1600" dirty="0">
                <a:solidFill>
                  <a:schemeClr val="bg1"/>
                </a:solidFill>
              </a:rPr>
              <a:t>HTML</a:t>
            </a:r>
            <a:r>
              <a:rPr lang="he-IL" sz="1600" dirty="0">
                <a:solidFill>
                  <a:schemeClr val="bg1"/>
                </a:solidFill>
              </a:rPr>
              <a:t> לגולש</a:t>
            </a:r>
          </a:p>
          <a:p>
            <a:pPr marL="0" indent="0">
              <a:buNone/>
            </a:pPr>
            <a:endParaRPr lang="he-IL" sz="2000" dirty="0">
              <a:solidFill>
                <a:schemeClr val="bg1"/>
              </a:solidFill>
            </a:endParaRPr>
          </a:p>
          <a:p>
            <a:pPr marL="0" indent="0">
              <a:buNone/>
            </a:pPr>
            <a:endParaRPr lang="he-IL" sz="2000" dirty="0">
              <a:solidFill>
                <a:schemeClr val="bg1"/>
              </a:solidFill>
            </a:endParaRPr>
          </a:p>
        </p:txBody>
      </p:sp>
      <p:pic>
        <p:nvPicPr>
          <p:cNvPr id="7" name="תמונה 6">
            <a:extLst>
              <a:ext uri="{FF2B5EF4-FFF2-40B4-BE49-F238E27FC236}">
                <a16:creationId xmlns:a16="http://schemas.microsoft.com/office/drawing/2014/main" id="{9A51A8DC-B46E-68D4-4F33-AAE25BD8E0FA}"/>
              </a:ext>
            </a:extLst>
          </p:cNvPr>
          <p:cNvPicPr>
            <a:picLocks noChangeAspect="1"/>
          </p:cNvPicPr>
          <p:nvPr/>
        </p:nvPicPr>
        <p:blipFill rotWithShape="1">
          <a:blip r:embed="rId4"/>
          <a:srcRect r="23123"/>
          <a:stretch/>
        </p:blipFill>
        <p:spPr>
          <a:xfrm>
            <a:off x="251750" y="361960"/>
            <a:ext cx="7301575" cy="4153480"/>
          </a:xfrm>
          <a:prstGeom prst="rect">
            <a:avLst/>
          </a:prstGeom>
        </p:spPr>
      </p:pic>
      <p:pic>
        <p:nvPicPr>
          <p:cNvPr id="14" name="תמונה 13">
            <a:extLst>
              <a:ext uri="{FF2B5EF4-FFF2-40B4-BE49-F238E27FC236}">
                <a16:creationId xmlns:a16="http://schemas.microsoft.com/office/drawing/2014/main" id="{A7C6761F-0119-C33E-0D33-32CF2DA1A9CA}"/>
              </a:ext>
            </a:extLst>
          </p:cNvPr>
          <p:cNvPicPr>
            <a:picLocks noChangeAspect="1"/>
          </p:cNvPicPr>
          <p:nvPr/>
        </p:nvPicPr>
        <p:blipFill rotWithShape="1">
          <a:blip r:embed="rId5"/>
          <a:srcRect l="297"/>
          <a:stretch/>
        </p:blipFill>
        <p:spPr>
          <a:xfrm>
            <a:off x="990600" y="4624250"/>
            <a:ext cx="5841283" cy="1971950"/>
          </a:xfrm>
          <a:prstGeom prst="rect">
            <a:avLst/>
          </a:prstGeom>
          <a:effectLst>
            <a:outerShdw blurRad="50800" dist="38100" dir="2700000" algn="tl" rotWithShape="0">
              <a:prstClr val="black">
                <a:alpha val="40000"/>
              </a:prstClr>
            </a:outerShdw>
          </a:effectLst>
        </p:spPr>
      </p:pic>
      <p:cxnSp>
        <p:nvCxnSpPr>
          <p:cNvPr id="17" name="מחבר: מרפקי 16">
            <a:extLst>
              <a:ext uri="{FF2B5EF4-FFF2-40B4-BE49-F238E27FC236}">
                <a16:creationId xmlns:a16="http://schemas.microsoft.com/office/drawing/2014/main" id="{A1B57EBB-E052-17BE-D7E8-B8A564098AFE}"/>
              </a:ext>
            </a:extLst>
          </p:cNvPr>
          <p:cNvCxnSpPr/>
          <p:nvPr/>
        </p:nvCxnSpPr>
        <p:spPr>
          <a:xfrm rot="10800000">
            <a:off x="3343276" y="1524000"/>
            <a:ext cx="5267325" cy="2038350"/>
          </a:xfrm>
          <a:prstGeom prst="bentConnector3">
            <a:avLst>
              <a:gd name="adj1" fmla="val 116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8E7ED5A3-537F-750E-F741-167E901A0882}"/>
              </a:ext>
            </a:extLst>
          </p:cNvPr>
          <p:cNvCxnSpPr/>
          <p:nvPr/>
        </p:nvCxnSpPr>
        <p:spPr>
          <a:xfrm rot="10800000">
            <a:off x="3209925" y="1771650"/>
            <a:ext cx="5429250" cy="2457450"/>
          </a:xfrm>
          <a:prstGeom prst="bentConnector3">
            <a:avLst>
              <a:gd name="adj1" fmla="val 157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90E2B145-CCCC-A9F3-4D5F-CD05164F55FB}"/>
              </a:ext>
            </a:extLst>
          </p:cNvPr>
          <p:cNvCxnSpPr/>
          <p:nvPr/>
        </p:nvCxnSpPr>
        <p:spPr>
          <a:xfrm rot="10800000" flipV="1">
            <a:off x="6629401" y="4962525"/>
            <a:ext cx="2162175" cy="962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578AF3A6-DE41-2CED-7477-AEA1FE9C97AC}"/>
              </a:ext>
            </a:extLst>
          </p:cNvPr>
          <p:cNvCxnSpPr>
            <a:cxnSpLocks/>
            <a:stCxn id="3" idx="2"/>
          </p:cNvCxnSpPr>
          <p:nvPr/>
        </p:nvCxnSpPr>
        <p:spPr>
          <a:xfrm rot="5400000" flipH="1">
            <a:off x="5723293" y="1277586"/>
            <a:ext cx="390522" cy="8503357"/>
          </a:xfrm>
          <a:prstGeom prst="bentConnector4">
            <a:avLst>
              <a:gd name="adj1" fmla="val -256100"/>
              <a:gd name="adj2" fmla="val 10002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9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609727" y="1937550"/>
            <a:ext cx="4034342" cy="2982897"/>
          </a:xfrm>
        </p:spPr>
        <p:txBody>
          <a:bodyPr>
            <a:normAutofit/>
          </a:bodyPr>
          <a:lstStyle/>
          <a:p>
            <a:pPr algn="l" rtl="0"/>
            <a:r>
              <a:rPr lang="en-US" sz="4800" dirty="0">
                <a:solidFill>
                  <a:schemeClr val="bg1"/>
                </a:solidFill>
                <a:latin typeface="Aharoni" panose="02010803020104030203" pitchFamily="2" charset="-79"/>
                <a:cs typeface="Aharoni" panose="02010803020104030203" pitchFamily="2" charset="-79"/>
              </a:rPr>
              <a:t>Sting interpolation</a:t>
            </a:r>
            <a:endParaRPr lang="he-IL" sz="24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91197"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dirty="0">
                <a:solidFill>
                  <a:schemeClr val="bg1"/>
                </a:solidFill>
                <a:latin typeface="almoniNeue"/>
              </a:rPr>
              <a:t>יצירת אזור </a:t>
            </a:r>
            <a:r>
              <a:rPr lang="en-US" dirty="0">
                <a:solidFill>
                  <a:schemeClr val="bg1"/>
                </a:solidFill>
                <a:latin typeface="almoniNeue"/>
              </a:rPr>
              <a:t>JAVASCRIPT</a:t>
            </a:r>
            <a:r>
              <a:rPr lang="he-IL" dirty="0">
                <a:solidFill>
                  <a:schemeClr val="bg1"/>
                </a:solidFill>
                <a:latin typeface="almoniNeue"/>
              </a:rPr>
              <a:t> באזור המוגדר </a:t>
            </a:r>
            <a:r>
              <a:rPr lang="en-US" dirty="0">
                <a:solidFill>
                  <a:schemeClr val="bg1"/>
                </a:solidFill>
                <a:latin typeface="almoniNeue"/>
              </a:rPr>
              <a:t>HTML</a:t>
            </a:r>
            <a:r>
              <a:rPr lang="he-IL" dirty="0">
                <a:solidFill>
                  <a:schemeClr val="bg1"/>
                </a:solidFill>
                <a:latin typeface="almoniNeue"/>
              </a:rPr>
              <a:t> בקומפוננט</a:t>
            </a:r>
            <a:endParaRPr lang="he-IL" sz="2800" b="0" i="0" dirty="0">
              <a:solidFill>
                <a:schemeClr val="bg1"/>
              </a:solidFill>
              <a:effectLst/>
              <a:latin typeface="almoniNeue"/>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85766" y="2800350"/>
            <a:ext cx="1047750" cy="1104900"/>
            <a:chOff x="385766" y="2800350"/>
            <a:chExt cx="1047750" cy="1104900"/>
          </a:xfrm>
        </p:grpSpPr>
        <p:pic>
          <p:nvPicPr>
            <p:cNvPr id="8" name="גרפיקה 7" descr="קישור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26D0CB0B-BB08-1821-03A8-B99E4D6C86B7}"/>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9D09DE88-6581-3834-6875-A17591C46D7B}"/>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B344ADD2-746A-F455-CDF1-7349AD813FB1}"/>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196945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6405" y="109200"/>
            <a:ext cx="3907654" cy="1402359"/>
          </a:xfrm>
        </p:spPr>
        <p:txBody>
          <a:bodyPr>
            <a:noAutofit/>
          </a:bodyPr>
          <a:lstStyle/>
          <a:p>
            <a:pPr algn="ctr"/>
            <a:r>
              <a:rPr lang="en-US" sz="3200" u="sng" dirty="0">
                <a:solidFill>
                  <a:schemeClr val="bg1"/>
                </a:solidFill>
                <a:latin typeface="Verdana Pro Black" panose="020B0604020202020204" pitchFamily="34" charset="0"/>
                <a:cs typeface="Aharoni" panose="02010803020104030203" pitchFamily="2" charset="-79"/>
              </a:rPr>
              <a:t>String interpolation example</a:t>
            </a:r>
            <a:endParaRPr lang="he-IL" sz="3200"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6405" y="1511559"/>
            <a:ext cx="3907654" cy="5346441"/>
          </a:xfrm>
          <a:effectLst>
            <a:outerShdw blurRad="50800" dist="38100" dir="2700000" algn="tl" rotWithShape="0">
              <a:prstClr val="black">
                <a:alpha val="40000"/>
              </a:prstClr>
            </a:outerShdw>
          </a:effectLst>
        </p:spPr>
        <p:txBody>
          <a:bodyPr>
            <a:normAutofit fontScale="92500" lnSpcReduction="10000"/>
          </a:bodyPr>
          <a:lstStyle/>
          <a:p>
            <a:pPr marL="0" indent="0">
              <a:buNone/>
            </a:pPr>
            <a:r>
              <a:rPr lang="he-IL" sz="2000" dirty="0">
                <a:solidFill>
                  <a:schemeClr val="bg1"/>
                </a:solidFill>
              </a:rPr>
              <a:t>פתיחת אזור </a:t>
            </a:r>
            <a:r>
              <a:rPr lang="en-US" sz="2000" dirty="0">
                <a:solidFill>
                  <a:schemeClr val="bg1"/>
                </a:solidFill>
              </a:rPr>
              <a:t>JAVASCRIPT</a:t>
            </a:r>
            <a:r>
              <a:rPr lang="he-IL" sz="2000" dirty="0">
                <a:solidFill>
                  <a:schemeClr val="bg1"/>
                </a:solidFill>
              </a:rPr>
              <a:t> באזור המיועד ל – </a:t>
            </a:r>
            <a:r>
              <a:rPr lang="en-US" sz="2000" dirty="0">
                <a:solidFill>
                  <a:schemeClr val="bg1"/>
                </a:solidFill>
              </a:rPr>
              <a:t>HTML</a:t>
            </a:r>
            <a:r>
              <a:rPr lang="he-IL" sz="2000" dirty="0">
                <a:solidFill>
                  <a:schemeClr val="bg1"/>
                </a:solidFill>
              </a:rPr>
              <a:t> מתבצעת על ידי פתיחה וסגירה של סוגריים מסולסלים </a:t>
            </a:r>
          </a:p>
          <a:p>
            <a:pPr marL="0" indent="0">
              <a:buNone/>
            </a:pPr>
            <a:r>
              <a:rPr lang="he-IL" sz="2000" u="sng" dirty="0">
                <a:solidFill>
                  <a:schemeClr val="bg1"/>
                </a:solidFill>
              </a:rPr>
              <a:t>בדוגמה שלהלן:</a:t>
            </a:r>
          </a:p>
          <a:p>
            <a:r>
              <a:rPr lang="he-IL" sz="2000" dirty="0">
                <a:solidFill>
                  <a:schemeClr val="bg1"/>
                </a:solidFill>
              </a:rPr>
              <a:t>בתוך ה – </a:t>
            </a:r>
            <a:r>
              <a:rPr lang="en-US" sz="2000" dirty="0">
                <a:solidFill>
                  <a:schemeClr val="bg1"/>
                </a:solidFill>
              </a:rPr>
              <a:t>scope</a:t>
            </a:r>
            <a:r>
              <a:rPr lang="he-IL" sz="2000" dirty="0">
                <a:solidFill>
                  <a:schemeClr val="bg1"/>
                </a:solidFill>
              </a:rPr>
              <a:t> של הקומפוננט יצרתי קבוע בשם </a:t>
            </a:r>
            <a:r>
              <a:rPr lang="en-US" sz="2000" dirty="0">
                <a:solidFill>
                  <a:schemeClr val="bg1"/>
                </a:solidFill>
              </a:rPr>
              <a:t>text</a:t>
            </a:r>
            <a:r>
              <a:rPr lang="he-IL" sz="2000" dirty="0">
                <a:solidFill>
                  <a:schemeClr val="bg1"/>
                </a:solidFill>
              </a:rPr>
              <a:t> והשוויתי את הערך שלו למחרוזת תווים</a:t>
            </a:r>
          </a:p>
          <a:p>
            <a:r>
              <a:rPr lang="he-IL" sz="2000" dirty="0">
                <a:solidFill>
                  <a:schemeClr val="bg1"/>
                </a:solidFill>
              </a:rPr>
              <a:t>באזור המיועד לשפת </a:t>
            </a:r>
            <a:r>
              <a:rPr lang="en-US" sz="2000" dirty="0">
                <a:solidFill>
                  <a:schemeClr val="bg1"/>
                </a:solidFill>
              </a:rPr>
              <a:t>HTML</a:t>
            </a:r>
            <a:r>
              <a:rPr lang="he-IL" sz="2000" dirty="0">
                <a:solidFill>
                  <a:schemeClr val="bg1"/>
                </a:solidFill>
              </a:rPr>
              <a:t> פתחתי אזור של </a:t>
            </a:r>
            <a:r>
              <a:rPr lang="en-US" sz="2000" dirty="0">
                <a:solidFill>
                  <a:schemeClr val="bg1"/>
                </a:solidFill>
              </a:rPr>
              <a:t>JAVASCRIPT</a:t>
            </a:r>
            <a:r>
              <a:rPr lang="he-IL" sz="2000" dirty="0">
                <a:solidFill>
                  <a:schemeClr val="bg1"/>
                </a:solidFill>
              </a:rPr>
              <a:t> בעזרת פתיחת סוגריים מסולסלות ובתוכם הצבתי את שם הקבוע שיצרתי</a:t>
            </a:r>
          </a:p>
          <a:p>
            <a:r>
              <a:rPr lang="he-IL" sz="2000" dirty="0">
                <a:solidFill>
                  <a:schemeClr val="bg1"/>
                </a:solidFill>
              </a:rPr>
              <a:t>בעזרת </a:t>
            </a:r>
            <a:r>
              <a:rPr lang="en-US" sz="2000" dirty="0">
                <a:solidFill>
                  <a:schemeClr val="bg1"/>
                </a:solidFill>
              </a:rPr>
              <a:t>string interpolation</a:t>
            </a:r>
            <a:r>
              <a:rPr lang="he-IL" sz="2000" dirty="0">
                <a:solidFill>
                  <a:schemeClr val="bg1"/>
                </a:solidFill>
              </a:rPr>
              <a:t> נוסף פתחתי אזור </a:t>
            </a:r>
            <a:r>
              <a:rPr lang="en-US" sz="2000" dirty="0">
                <a:solidFill>
                  <a:schemeClr val="bg1"/>
                </a:solidFill>
              </a:rPr>
              <a:t>JAVASCRIPT</a:t>
            </a:r>
            <a:r>
              <a:rPr lang="he-IL" sz="2000" dirty="0">
                <a:solidFill>
                  <a:schemeClr val="bg1"/>
                </a:solidFill>
              </a:rPr>
              <a:t> גם בתוך אלמנט נוסף של </a:t>
            </a:r>
            <a:r>
              <a:rPr lang="en-US" sz="2000" dirty="0">
                <a:solidFill>
                  <a:schemeClr val="bg1"/>
                </a:solidFill>
              </a:rPr>
              <a:t>HTML</a:t>
            </a:r>
            <a:r>
              <a:rPr lang="he-IL" sz="2000" dirty="0">
                <a:solidFill>
                  <a:schemeClr val="bg1"/>
                </a:solidFill>
              </a:rPr>
              <a:t> והפעם ביצעתי חישוב כפי ששפת </a:t>
            </a:r>
            <a:r>
              <a:rPr lang="en-US" sz="2000" dirty="0">
                <a:solidFill>
                  <a:schemeClr val="bg1"/>
                </a:solidFill>
              </a:rPr>
              <a:t>JAVASCRIPT</a:t>
            </a:r>
            <a:r>
              <a:rPr lang="he-IL" sz="2000" dirty="0">
                <a:solidFill>
                  <a:schemeClr val="bg1"/>
                </a:solidFill>
              </a:rPr>
              <a:t> יודעת לעשות</a:t>
            </a:r>
          </a:p>
          <a:p>
            <a:r>
              <a:rPr lang="he-IL" sz="2000" dirty="0">
                <a:solidFill>
                  <a:schemeClr val="bg1"/>
                </a:solidFill>
              </a:rPr>
              <a:t>התוצאה בדפדפן:</a:t>
            </a:r>
          </a:p>
          <a:p>
            <a:pPr lvl="1"/>
            <a:r>
              <a:rPr lang="he-IL" sz="1600" dirty="0">
                <a:solidFill>
                  <a:schemeClr val="bg1"/>
                </a:solidFill>
              </a:rPr>
              <a:t>כפי שניתן לראות הטקסט הוצב במקום שהגדרתי לו</a:t>
            </a:r>
          </a:p>
          <a:p>
            <a:pPr lvl="1"/>
            <a:r>
              <a:rPr lang="he-IL" sz="1600" dirty="0">
                <a:solidFill>
                  <a:schemeClr val="bg1"/>
                </a:solidFill>
              </a:rPr>
              <a:t>החישוב בוצע במקום שהגדרתי לו</a:t>
            </a:r>
          </a:p>
        </p:txBody>
      </p:sp>
      <p:pic>
        <p:nvPicPr>
          <p:cNvPr id="6" name="תמונה 5">
            <a:extLst>
              <a:ext uri="{FF2B5EF4-FFF2-40B4-BE49-F238E27FC236}">
                <a16:creationId xmlns:a16="http://schemas.microsoft.com/office/drawing/2014/main" id="{5A32E36A-1298-B67C-1EA1-BA6FD7A4C467}"/>
              </a:ext>
            </a:extLst>
          </p:cNvPr>
          <p:cNvPicPr>
            <a:picLocks noChangeAspect="1"/>
          </p:cNvPicPr>
          <p:nvPr/>
        </p:nvPicPr>
        <p:blipFill rotWithShape="1">
          <a:blip r:embed="rId4"/>
          <a:srcRect r="13319"/>
          <a:stretch/>
        </p:blipFill>
        <p:spPr>
          <a:xfrm>
            <a:off x="451845" y="716523"/>
            <a:ext cx="7225294" cy="4153480"/>
          </a:xfrm>
          <a:prstGeom prst="rect">
            <a:avLst/>
          </a:prstGeom>
        </p:spPr>
      </p:pic>
      <p:pic>
        <p:nvPicPr>
          <p:cNvPr id="9" name="תמונה 8">
            <a:extLst>
              <a:ext uri="{FF2B5EF4-FFF2-40B4-BE49-F238E27FC236}">
                <a16:creationId xmlns:a16="http://schemas.microsoft.com/office/drawing/2014/main" id="{85F37470-AAA4-57D6-29E4-7ADF7E29B96A}"/>
              </a:ext>
            </a:extLst>
          </p:cNvPr>
          <p:cNvPicPr>
            <a:picLocks noChangeAspect="1"/>
          </p:cNvPicPr>
          <p:nvPr/>
        </p:nvPicPr>
        <p:blipFill rotWithShape="1">
          <a:blip r:embed="rId5"/>
          <a:srcRect l="706" t="3268" r="-1"/>
          <a:stretch/>
        </p:blipFill>
        <p:spPr>
          <a:xfrm>
            <a:off x="3028727" y="5339784"/>
            <a:ext cx="2071530" cy="635839"/>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81E35355-8CBD-8675-6623-60E2DA5F4AD2}"/>
              </a:ext>
            </a:extLst>
          </p:cNvPr>
          <p:cNvCxnSpPr/>
          <p:nvPr/>
        </p:nvCxnSpPr>
        <p:spPr>
          <a:xfrm rot="10800000">
            <a:off x="4525347" y="1847462"/>
            <a:ext cx="3691058" cy="979715"/>
          </a:xfrm>
          <a:prstGeom prst="bentConnector3">
            <a:avLst>
              <a:gd name="adj1" fmla="val 57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482E2FCA-D062-EF3A-636E-835181A0313A}"/>
              </a:ext>
            </a:extLst>
          </p:cNvPr>
          <p:cNvCxnSpPr/>
          <p:nvPr/>
        </p:nvCxnSpPr>
        <p:spPr>
          <a:xfrm rot="10800000">
            <a:off x="3433665" y="3144417"/>
            <a:ext cx="4999336" cy="522515"/>
          </a:xfrm>
          <a:prstGeom prst="bentConnector3">
            <a:avLst>
              <a:gd name="adj1" fmla="val 89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0809E401-237D-C6A9-4A14-408623543F3E}"/>
              </a:ext>
            </a:extLst>
          </p:cNvPr>
          <p:cNvCxnSpPr/>
          <p:nvPr/>
        </p:nvCxnSpPr>
        <p:spPr>
          <a:xfrm rot="10800000">
            <a:off x="3526972" y="3429000"/>
            <a:ext cx="5066523" cy="1245638"/>
          </a:xfrm>
          <a:prstGeom prst="bentConnector3">
            <a:avLst>
              <a:gd name="adj1" fmla="val 157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48E47244-438C-836B-377E-A765BCC33D4D}"/>
              </a:ext>
            </a:extLst>
          </p:cNvPr>
          <p:cNvCxnSpPr>
            <a:cxnSpLocks/>
            <a:endCxn id="9" idx="3"/>
          </p:cNvCxnSpPr>
          <p:nvPr/>
        </p:nvCxnSpPr>
        <p:spPr>
          <a:xfrm rot="10800000">
            <a:off x="5100257" y="5657705"/>
            <a:ext cx="4948812" cy="343237"/>
          </a:xfrm>
          <a:prstGeom prst="bentConnector3">
            <a:avLst>
              <a:gd name="adj1" fmla="val 650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713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721393" y="1937550"/>
            <a:ext cx="3922676" cy="2982897"/>
          </a:xfrm>
        </p:spPr>
        <p:txBody>
          <a:bodyPr>
            <a:normAutofit/>
          </a:bodyPr>
          <a:lstStyle/>
          <a:p>
            <a:pPr algn="l" rtl="0"/>
            <a:r>
              <a:rPr lang="en-US" sz="7200" dirty="0">
                <a:solidFill>
                  <a:schemeClr val="bg1"/>
                </a:solidFill>
                <a:latin typeface="Aharoni" panose="02010803020104030203" pitchFamily="2" charset="-79"/>
                <a:cs typeface="Aharoni" panose="02010803020104030203" pitchFamily="2" charset="-79"/>
              </a:rPr>
              <a:t>Styles</a:t>
            </a:r>
            <a:endParaRPr lang="he-IL" sz="24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3" y="1937550"/>
            <a:ext cx="4850750"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dirty="0">
                <a:solidFill>
                  <a:schemeClr val="bg1"/>
                </a:solidFill>
                <a:latin typeface="almoniNeue"/>
              </a:rPr>
              <a:t>הוספת עיצוב לקומפוננט</a:t>
            </a:r>
            <a:endParaRPr lang="he-IL" sz="2800" b="0" i="0" dirty="0">
              <a:solidFill>
                <a:schemeClr val="bg1"/>
              </a:solidFill>
              <a:effectLst/>
              <a:latin typeface="almoniNeue"/>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85766" y="2800350"/>
            <a:ext cx="1047750" cy="1104900"/>
            <a:chOff x="385766" y="2800350"/>
            <a:chExt cx="1047750" cy="1104900"/>
          </a:xfrm>
        </p:grpSpPr>
        <p:pic>
          <p:nvPicPr>
            <p:cNvPr id="8" name="גרפיקה 7" descr="ארכיטקטור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E162C683-7A35-3439-33FA-A7986F28A737}"/>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832AC051-6466-1708-BFA9-BA19C7DA03DC}"/>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F1ECAA66-6DDC-C437-01D5-B50C3E297343}"/>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110642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A9333BE-8F32-B77D-D372-56053A8227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colorTemperature colorTemp="4700"/>
                    </a14:imgEffect>
                    <a14:imgEffect>
                      <a14:brightnessContrast bright="-20000"/>
                    </a14:imgEffect>
                  </a14:imgLayer>
                </a14:imgProps>
              </a:ext>
            </a:extLst>
          </a:blip>
          <a:stretch>
            <a:fillRect/>
          </a:stretch>
        </p:blipFill>
        <p:spPr>
          <a:xfrm>
            <a:off x="-1" y="0"/>
            <a:ext cx="12192000" cy="6858000"/>
          </a:xfrm>
          <a:prstGeom prst="rect">
            <a:avLst/>
          </a:prstGeom>
        </p:spPr>
      </p:pic>
      <p:sp>
        <p:nvSpPr>
          <p:cNvPr id="5" name="כותרת 4">
            <a:extLst>
              <a:ext uri="{FF2B5EF4-FFF2-40B4-BE49-F238E27FC236}">
                <a16:creationId xmlns:a16="http://schemas.microsoft.com/office/drawing/2014/main" id="{DDCCE71E-F95A-FB63-FCDD-1A4B3B25716D}"/>
              </a:ext>
            </a:extLst>
          </p:cNvPr>
          <p:cNvSpPr>
            <a:spLocks noGrp="1"/>
          </p:cNvSpPr>
          <p:nvPr>
            <p:ph type="ctrTitle"/>
          </p:nvPr>
        </p:nvSpPr>
        <p:spPr>
          <a:xfrm>
            <a:off x="1" y="736846"/>
            <a:ext cx="12191998" cy="1269507"/>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haroni" panose="02010803020104030203" pitchFamily="2" charset="-79"/>
                <a:cs typeface="Aharoni" panose="02010803020104030203" pitchFamily="2" charset="-79"/>
              </a:rPr>
              <a:t>Styles Types</a:t>
            </a:r>
            <a:endParaRPr lang="he-IL" dirty="0">
              <a:solidFill>
                <a:schemeClr val="bg1"/>
              </a:solidFill>
              <a:latin typeface="Aharoni" panose="02010803020104030203" pitchFamily="2" charset="-79"/>
              <a:cs typeface="Aharoni" panose="02010803020104030203" pitchFamily="2" charset="-79"/>
            </a:endParaRPr>
          </a:p>
        </p:txBody>
      </p:sp>
      <p:graphicFrame>
        <p:nvGraphicFramePr>
          <p:cNvPr id="2" name="מציין מיקום תוכן 2">
            <a:extLst>
              <a:ext uri="{FF2B5EF4-FFF2-40B4-BE49-F238E27FC236}">
                <a16:creationId xmlns:a16="http://schemas.microsoft.com/office/drawing/2014/main" id="{8738F595-5BD9-038F-FE99-A46F8DB999AE}"/>
              </a:ext>
            </a:extLst>
          </p:cNvPr>
          <p:cNvGraphicFramePr>
            <a:graphicFrameLocks/>
          </p:cNvGraphicFramePr>
          <p:nvPr>
            <p:extLst>
              <p:ext uri="{D42A27DB-BD31-4B8C-83A1-F6EECF244321}">
                <p14:modId xmlns:p14="http://schemas.microsoft.com/office/powerpoint/2010/main" val="4143391388"/>
              </p:ext>
            </p:extLst>
          </p:nvPr>
        </p:nvGraphicFramePr>
        <p:xfrm>
          <a:off x="1235474" y="2179467"/>
          <a:ext cx="9721049" cy="3941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89936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721393" y="1937550"/>
            <a:ext cx="3922676" cy="2982897"/>
          </a:xfrm>
        </p:spPr>
        <p:txBody>
          <a:bodyPr>
            <a:normAutofit/>
          </a:bodyPr>
          <a:lstStyle/>
          <a:p>
            <a:pPr algn="l" rtl="0"/>
            <a:r>
              <a:rPr lang="en-US" sz="5400" dirty="0">
                <a:solidFill>
                  <a:schemeClr val="bg1"/>
                </a:solidFill>
                <a:latin typeface="Aharoni" panose="02010803020104030203" pitchFamily="2" charset="-79"/>
                <a:cs typeface="Aharoni" panose="02010803020104030203" pitchFamily="2" charset="-79"/>
              </a:rPr>
              <a:t>Inline style</a:t>
            </a:r>
            <a:endParaRPr lang="he-IL" sz="16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להזריק </a:t>
            </a:r>
            <a:r>
              <a:rPr lang="en-US" sz="2400" dirty="0">
                <a:solidFill>
                  <a:schemeClr val="bg1"/>
                </a:solidFill>
              </a:rPr>
              <a:t>inline style</a:t>
            </a:r>
            <a:r>
              <a:rPr lang="he-IL" sz="2400" dirty="0">
                <a:solidFill>
                  <a:schemeClr val="bg1"/>
                </a:solidFill>
              </a:rPr>
              <a:t> לאלמנט </a:t>
            </a:r>
            <a:r>
              <a:rPr lang="en-US" sz="2400" dirty="0">
                <a:solidFill>
                  <a:schemeClr val="bg1"/>
                </a:solidFill>
              </a:rPr>
              <a:t>HTML</a:t>
            </a:r>
            <a:r>
              <a:rPr lang="he-IL" sz="2400" dirty="0">
                <a:solidFill>
                  <a:schemeClr val="bg1"/>
                </a:solidFill>
              </a:rPr>
              <a:t> בקומפוננט של ריאקט היא על ידי הוספת המאפיין </a:t>
            </a:r>
            <a:r>
              <a:rPr lang="en-US" sz="2400" dirty="0">
                <a:solidFill>
                  <a:schemeClr val="bg1"/>
                </a:solidFill>
              </a:rPr>
              <a:t>style</a:t>
            </a:r>
            <a:r>
              <a:rPr lang="he-IL" sz="2400" dirty="0">
                <a:solidFill>
                  <a:schemeClr val="bg1"/>
                </a:solidFill>
              </a:rPr>
              <a:t> ולהשוות את הערך שלו לאזור </a:t>
            </a:r>
            <a:r>
              <a:rPr lang="en-US" sz="2400" dirty="0">
                <a:solidFill>
                  <a:schemeClr val="bg1"/>
                </a:solidFill>
              </a:rPr>
              <a:t>javascript</a:t>
            </a:r>
            <a:r>
              <a:rPr lang="he-IL" sz="2400" dirty="0">
                <a:solidFill>
                  <a:schemeClr val="bg1"/>
                </a:solidFill>
              </a:rPr>
              <a:t> שלתוכו נעביר אובייקט עם קונפיגורציות העיצוב שאנו מעוניינים לשנות.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85766" y="2800350"/>
            <a:ext cx="1047750" cy="1104900"/>
            <a:chOff x="385766" y="2800350"/>
            <a:chExt cx="1047750" cy="1104900"/>
          </a:xfrm>
        </p:grpSpPr>
        <p:pic>
          <p:nvPicPr>
            <p:cNvPr id="8" name="גרפיקה 7" descr="לוח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A8344664-1922-6B0D-2E18-419E44098E49}"/>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E2AB4131-9003-0C14-7340-A0380AE75995}"/>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7D55A159-E41E-55E1-5455-F74CC6AD385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167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FD9EF03-B88E-CEB0-2B1F-8FD5F324EDE3}"/>
              </a:ext>
            </a:extLst>
          </p:cNvPr>
          <p:cNvSpPr>
            <a:spLocks noGrp="1"/>
          </p:cNvSpPr>
          <p:nvPr>
            <p:ph idx="1"/>
          </p:nvPr>
        </p:nvSpPr>
        <p:spPr>
          <a:xfrm>
            <a:off x="1200150" y="71021"/>
            <a:ext cx="9791700" cy="6711519"/>
          </a:xfrm>
        </p:spPr>
        <p:txBody>
          <a:bodyPr>
            <a:normAutofit lnSpcReduction="10000"/>
          </a:bodyPr>
          <a:lstStyle/>
          <a:p>
            <a:pPr>
              <a:buSzPct val="50000"/>
              <a:buFont typeface="Wingdings" panose="05000000000000000000" pitchFamily="2" charset="2"/>
              <a:buChar char="Ø"/>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Logout</a:t>
            </a:r>
            <a:r>
              <a:rPr lang="he-IL" sz="2000" dirty="0">
                <a:solidFill>
                  <a:schemeClr val="bg1"/>
                </a:solidFill>
              </a:rPr>
              <a:t> </a:t>
            </a:r>
            <a:r>
              <a:rPr lang="he-IL" sz="1600" dirty="0">
                <a:solidFill>
                  <a:schemeClr val="bg1"/>
                </a:solidFill>
              </a:rPr>
              <a:t>...............................................................................................................................................</a:t>
            </a:r>
            <a:r>
              <a:rPr lang="he-IL" sz="2000" dirty="0">
                <a:solidFill>
                  <a:schemeClr val="bg1"/>
                </a:solidFill>
              </a:rPr>
              <a:t> </a:t>
            </a:r>
            <a:r>
              <a:rPr lang="he-IL" sz="1600" dirty="0">
                <a:solidFill>
                  <a:schemeClr val="bg1"/>
                </a:solidFill>
              </a:rPr>
              <a:t>347</a:t>
            </a:r>
          </a:p>
          <a:p>
            <a:pPr lvl="1">
              <a:buSzPct val="50000"/>
              <a:buFont typeface="Wingdings" panose="05000000000000000000" pitchFamily="2" charset="2"/>
              <a:buChar char="Ø"/>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handleLogout</a:t>
            </a:r>
            <a:r>
              <a:rPr lang="he-IL" sz="1600" dirty="0">
                <a:solidFill>
                  <a:schemeClr val="bg1"/>
                </a:solidFill>
              </a:rPr>
              <a:t> ................................................................................................................................ 348</a:t>
            </a:r>
          </a:p>
          <a:p>
            <a:pPr lvl="1">
              <a:buSzPct val="50000"/>
              <a:buFont typeface="Wingdings" panose="05000000000000000000" pitchFamily="2" charset="2"/>
              <a:buChar char="Ø"/>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MemuLink.jsx</a:t>
            </a:r>
            <a:r>
              <a:rPr lang="he-IL" sz="1600" dirty="0">
                <a:solidFill>
                  <a:schemeClr val="bg1"/>
                </a:solidFill>
              </a:rPr>
              <a:t> ................................................................................................................................ 350</a:t>
            </a:r>
          </a:p>
          <a:p>
            <a:pPr lvl="1">
              <a:buSzPct val="50000"/>
              <a:buFont typeface="Wingdings" panose="05000000000000000000" pitchFamily="2" charset="2"/>
              <a:buChar char="Ø"/>
            </a:pPr>
            <a:r>
              <a:rPr lang="en-US" sz="1600" dirty="0">
                <a:solidFill>
                  <a:schemeClr val="bg1"/>
                </a:solidFill>
                <a:hlinkClick r:id="rId7" action="ppaction://hlinksldjump">
                  <a:extLst>
                    <a:ext uri="{A12FA001-AC4F-418D-AE19-62706E023703}">
                      <ahyp:hlinkClr xmlns:ahyp="http://schemas.microsoft.com/office/drawing/2018/hyperlinkcolor" val="tx"/>
                    </a:ext>
                  </a:extLst>
                </a:hlinkClick>
              </a:rPr>
              <a:t>Menu.jsx</a:t>
            </a:r>
            <a:r>
              <a:rPr lang="he-IL" sz="1600" dirty="0">
                <a:solidFill>
                  <a:schemeClr val="bg1"/>
                </a:solidFill>
              </a:rPr>
              <a:t> ....................................................................................................................................... 352</a:t>
            </a:r>
          </a:p>
          <a:p>
            <a:pPr lvl="1">
              <a:buSzPct val="50000"/>
              <a:buFont typeface="Wingdings" panose="05000000000000000000" pitchFamily="2" charset="2"/>
              <a:buChar char="Ø"/>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MenuProvider.jsx</a:t>
            </a:r>
            <a:r>
              <a:rPr lang="he-IL" sz="1600" dirty="0">
                <a:solidFill>
                  <a:schemeClr val="bg1"/>
                </a:solidFill>
              </a:rPr>
              <a:t> ........................................................................................................................... 357</a:t>
            </a:r>
          </a:p>
          <a:p>
            <a:pPr>
              <a:buSzPct val="50000"/>
              <a:buFont typeface="Wingdings" panose="05000000000000000000" pitchFamily="2" charset="2"/>
              <a:buChar char="Ø"/>
            </a:pPr>
            <a:r>
              <a:rPr lang="en-US" sz="2000" dirty="0">
                <a:solidFill>
                  <a:schemeClr val="bg1"/>
                </a:solidFill>
                <a:hlinkClick r:id="rId9" action="ppaction://hlinksldjump">
                  <a:extLst>
                    <a:ext uri="{A12FA001-AC4F-418D-AE19-62706E023703}">
                      <ahyp:hlinkClr xmlns:ahyp="http://schemas.microsoft.com/office/drawing/2018/hyperlinkcolor" val="tx"/>
                    </a:ext>
                  </a:extLst>
                </a:hlinkClick>
              </a:rPr>
              <a:t>Signup</a:t>
            </a:r>
            <a:r>
              <a:rPr lang="he-IL" sz="1600" dirty="0">
                <a:solidFill>
                  <a:schemeClr val="bg1"/>
                </a:solidFill>
              </a:rPr>
              <a:t> ............................................................................................................................................... 364</a:t>
            </a:r>
          </a:p>
          <a:p>
            <a:pPr lvl="1">
              <a:buSzPct val="50000"/>
              <a:buFont typeface="Wingdings" panose="05000000000000000000" pitchFamily="2" charset="2"/>
              <a:buChar char="Ø"/>
            </a:pPr>
            <a:r>
              <a:rPr lang="en-US" sz="1600" dirty="0">
                <a:solidFill>
                  <a:schemeClr val="bg1"/>
                </a:solidFill>
                <a:hlinkClick r:id="rId10" action="ppaction://hlinksldjump">
                  <a:extLst>
                    <a:ext uri="{A12FA001-AC4F-418D-AE19-62706E023703}">
                      <ahyp:hlinkClr xmlns:ahyp="http://schemas.microsoft.com/office/drawing/2018/hyperlinkcolor" val="tx"/>
                    </a:ext>
                  </a:extLst>
                </a:hlinkClick>
              </a:rPr>
              <a:t>initialSignupForm.js</a:t>
            </a:r>
            <a:r>
              <a:rPr lang="he-IL" sz="1600" dirty="0">
                <a:solidFill>
                  <a:schemeClr val="bg1"/>
                </a:solidFill>
              </a:rPr>
              <a:t> ....................................................................................................................... 366</a:t>
            </a:r>
          </a:p>
          <a:p>
            <a:pPr lvl="1">
              <a:buSzPct val="50000"/>
              <a:buFont typeface="Wingdings" panose="05000000000000000000" pitchFamily="2" charset="2"/>
              <a:buChar char="Ø"/>
            </a:pPr>
            <a:r>
              <a:rPr lang="en-US" sz="1600" dirty="0">
                <a:solidFill>
                  <a:schemeClr val="bg1"/>
                </a:solidFill>
                <a:hlinkClick r:id="rId11" action="ppaction://hlinksldjump">
                  <a:extLst>
                    <a:ext uri="{A12FA001-AC4F-418D-AE19-62706E023703}">
                      <ahyp:hlinkClr xmlns:ahyp="http://schemas.microsoft.com/office/drawing/2018/hyperlinkcolor" val="tx"/>
                    </a:ext>
                  </a:extLst>
                </a:hlinkClick>
              </a:rPr>
              <a:t>Normalize User</a:t>
            </a:r>
            <a:r>
              <a:rPr lang="he-IL" sz="1600" dirty="0">
                <a:solidFill>
                  <a:schemeClr val="bg1"/>
                </a:solidFill>
              </a:rPr>
              <a:t> ............................................................................................................................. 368</a:t>
            </a:r>
          </a:p>
          <a:p>
            <a:pPr lvl="1">
              <a:buSzPct val="50000"/>
              <a:buFont typeface="Wingdings" panose="05000000000000000000" pitchFamily="2" charset="2"/>
              <a:buChar char="Ø"/>
            </a:pPr>
            <a:r>
              <a:rPr lang="en-US" sz="1600" dirty="0">
                <a:solidFill>
                  <a:schemeClr val="bg1"/>
                </a:solidFill>
                <a:hlinkClick r:id="rId12" action="ppaction://hlinksldjump">
                  <a:extLst>
                    <a:ext uri="{A12FA001-AC4F-418D-AE19-62706E023703}">
                      <ahyp:hlinkClr xmlns:ahyp="http://schemas.microsoft.com/office/drawing/2018/hyperlinkcolor" val="tx"/>
                    </a:ext>
                  </a:extLst>
                </a:hlinkClick>
              </a:rPr>
              <a:t>Joi-schema</a:t>
            </a:r>
            <a:r>
              <a:rPr lang="he-IL" sz="1600" dirty="0">
                <a:solidFill>
                  <a:schemeClr val="bg1"/>
                </a:solidFill>
              </a:rPr>
              <a:t> ................................................................................................................................... 370</a:t>
            </a:r>
          </a:p>
          <a:p>
            <a:pPr lvl="1">
              <a:buSzPct val="50000"/>
              <a:buFont typeface="Wingdings" panose="05000000000000000000" pitchFamily="2" charset="2"/>
              <a:buChar char="Ø"/>
            </a:pPr>
            <a:r>
              <a:rPr lang="en-US" sz="1600" dirty="0">
                <a:solidFill>
                  <a:schemeClr val="bg1"/>
                </a:solidFill>
                <a:hlinkClick r:id="rId13" action="ppaction://hlinksldjump">
                  <a:extLst>
                    <a:ext uri="{A12FA001-AC4F-418D-AE19-62706E023703}">
                      <ahyp:hlinkClr xmlns:ahyp="http://schemas.microsoft.com/office/drawing/2018/hyperlinkcolor" val="tx"/>
                    </a:ext>
                  </a:extLst>
                </a:hlinkClick>
              </a:rPr>
              <a:t>usersApiService.js</a:t>
            </a:r>
            <a:r>
              <a:rPr lang="he-IL" sz="1600" dirty="0">
                <a:solidFill>
                  <a:schemeClr val="bg1"/>
                </a:solidFill>
              </a:rPr>
              <a:t> ......................................................................................................................... 371</a:t>
            </a:r>
          </a:p>
          <a:p>
            <a:pPr lvl="1">
              <a:buSzPct val="50000"/>
              <a:buFont typeface="Wingdings" panose="05000000000000000000" pitchFamily="2" charset="2"/>
              <a:buChar char="Ø"/>
            </a:pPr>
            <a:r>
              <a:rPr lang="en-US" sz="1600" dirty="0">
                <a:solidFill>
                  <a:schemeClr val="bg1"/>
                </a:solidFill>
                <a:hlinkClick r:id="rId14" action="ppaction://hlinksldjump">
                  <a:extLst>
                    <a:ext uri="{A12FA001-AC4F-418D-AE19-62706E023703}">
                      <ahyp:hlinkClr xmlns:ahyp="http://schemas.microsoft.com/office/drawing/2018/hyperlinkcolor" val="tx"/>
                    </a:ext>
                  </a:extLst>
                </a:hlinkClick>
              </a:rPr>
              <a:t>useUsers.js</a:t>
            </a:r>
            <a:r>
              <a:rPr lang="he-IL" sz="1600" dirty="0">
                <a:solidFill>
                  <a:schemeClr val="bg1"/>
                </a:solidFill>
              </a:rPr>
              <a:t> ................................................................................................................................... 374</a:t>
            </a:r>
          </a:p>
          <a:p>
            <a:pPr lvl="1">
              <a:buSzPct val="50000"/>
              <a:buFont typeface="Wingdings" panose="05000000000000000000" pitchFamily="2" charset="2"/>
              <a:buChar char="Ø"/>
            </a:pPr>
            <a:r>
              <a:rPr lang="en-US" sz="1600" dirty="0">
                <a:solidFill>
                  <a:schemeClr val="bg1"/>
                </a:solidFill>
                <a:hlinkClick r:id="rId15" action="ppaction://hlinksldjump">
                  <a:extLst>
                    <a:ext uri="{A12FA001-AC4F-418D-AE19-62706E023703}">
                      <ahyp:hlinkClr xmlns:ahyp="http://schemas.microsoft.com/office/drawing/2018/hyperlinkcolor" val="tx"/>
                    </a:ext>
                  </a:extLst>
                </a:hlinkClick>
              </a:rPr>
              <a:t>SignupPage.jsx</a:t>
            </a:r>
            <a:r>
              <a:rPr lang="he-IL" sz="1600" dirty="0">
                <a:solidFill>
                  <a:schemeClr val="bg1"/>
                </a:solidFill>
              </a:rPr>
              <a:t> .............................................................................................................................. 376</a:t>
            </a:r>
          </a:p>
          <a:p>
            <a:pPr>
              <a:buSzPct val="50000"/>
              <a:buFont typeface="Wingdings" panose="05000000000000000000" pitchFamily="2" charset="2"/>
              <a:buChar char="Ø"/>
            </a:pPr>
            <a:r>
              <a:rPr lang="en-US" sz="2000" dirty="0">
                <a:solidFill>
                  <a:schemeClr val="bg1"/>
                </a:solidFill>
                <a:hlinkClick r:id="rId16" action="ppaction://hlinksldjump">
                  <a:extLst>
                    <a:ext uri="{A12FA001-AC4F-418D-AE19-62706E023703}">
                      <ahyp:hlinkClr xmlns:ahyp="http://schemas.microsoft.com/office/drawing/2018/hyperlinkcolor" val="tx"/>
                    </a:ext>
                  </a:extLst>
                </a:hlinkClick>
              </a:rPr>
              <a:t>MyCardsPage.jsx</a:t>
            </a:r>
            <a:r>
              <a:rPr lang="he-IL" sz="1600" dirty="0">
                <a:solidFill>
                  <a:schemeClr val="bg1"/>
                </a:solidFill>
              </a:rPr>
              <a:t> ............................................................................................................................. 381</a:t>
            </a:r>
          </a:p>
          <a:p>
            <a:pPr>
              <a:buSzPct val="50000"/>
              <a:buFont typeface="Wingdings" panose="05000000000000000000" pitchFamily="2" charset="2"/>
              <a:buChar char="Ø"/>
            </a:pPr>
            <a:r>
              <a:rPr lang="en-US" sz="2000" dirty="0">
                <a:solidFill>
                  <a:schemeClr val="bg1"/>
                </a:solidFill>
                <a:hlinkClick r:id="rId17" action="ppaction://hlinksldjump">
                  <a:extLst>
                    <a:ext uri="{A12FA001-AC4F-418D-AE19-62706E023703}">
                      <ahyp:hlinkClr xmlns:ahyp="http://schemas.microsoft.com/office/drawing/2018/hyperlinkcolor" val="tx"/>
                    </a:ext>
                  </a:extLst>
                </a:hlinkClick>
              </a:rPr>
              <a:t>Delete Card</a:t>
            </a:r>
            <a:r>
              <a:rPr lang="he-IL" sz="1600" dirty="0">
                <a:solidFill>
                  <a:schemeClr val="bg1"/>
                </a:solidFill>
              </a:rPr>
              <a:t> ...................................................................................................................................... 385</a:t>
            </a:r>
          </a:p>
          <a:p>
            <a:pPr>
              <a:buSzPct val="50000"/>
              <a:buFont typeface="Wingdings" panose="05000000000000000000" pitchFamily="2" charset="2"/>
              <a:buChar char="Ø"/>
            </a:pPr>
            <a:r>
              <a:rPr lang="en-US" sz="2000" dirty="0">
                <a:solidFill>
                  <a:schemeClr val="bg1"/>
                </a:solidFill>
                <a:hlinkClick r:id="rId18" action="ppaction://hlinksldjump">
                  <a:extLst>
                    <a:ext uri="{A12FA001-AC4F-418D-AE19-62706E023703}">
                      <ahyp:hlinkClr xmlns:ahyp="http://schemas.microsoft.com/office/drawing/2018/hyperlinkcolor" val="tx"/>
                    </a:ext>
                  </a:extLst>
                </a:hlinkClick>
              </a:rPr>
              <a:t>Edit Card</a:t>
            </a:r>
            <a:r>
              <a:rPr lang="he-IL" sz="1600" dirty="0">
                <a:solidFill>
                  <a:schemeClr val="bg1"/>
                </a:solidFill>
              </a:rPr>
              <a:t> ........................................................................................................................................... 398</a:t>
            </a:r>
          </a:p>
          <a:p>
            <a:pPr lvl="1">
              <a:buSzPct val="50000"/>
              <a:buFont typeface="Wingdings" panose="05000000000000000000" pitchFamily="2" charset="2"/>
              <a:buChar char="Ø"/>
            </a:pPr>
            <a:r>
              <a:rPr lang="en-US" sz="1600" dirty="0">
                <a:solidFill>
                  <a:schemeClr val="bg1"/>
                </a:solidFill>
                <a:hlinkClick r:id="rId19" action="ppaction://hlinksldjump">
                  <a:extLst>
                    <a:ext uri="{A12FA001-AC4F-418D-AE19-62706E023703}">
                      <ahyp:hlinkClr xmlns:ahyp="http://schemas.microsoft.com/office/drawing/2018/hyperlinkcolor" val="tx"/>
                    </a:ext>
                  </a:extLst>
                </a:hlinkClick>
              </a:rPr>
              <a:t>mapToModel</a:t>
            </a:r>
            <a:r>
              <a:rPr lang="he-IL" sz="1600" dirty="0">
                <a:solidFill>
                  <a:schemeClr val="bg1"/>
                </a:solidFill>
              </a:rPr>
              <a:t> ................................................................................................................................ 400</a:t>
            </a:r>
          </a:p>
          <a:p>
            <a:pPr lvl="1">
              <a:buSzPct val="50000"/>
              <a:buFont typeface="Wingdings" panose="05000000000000000000" pitchFamily="2" charset="2"/>
              <a:buChar char="Ø"/>
            </a:pPr>
            <a:r>
              <a:rPr lang="en-US" sz="1600" dirty="0">
                <a:solidFill>
                  <a:schemeClr val="bg1"/>
                </a:solidFill>
                <a:hlinkClick r:id="rId20" action="ppaction://hlinksldjump">
                  <a:extLst>
                    <a:ext uri="{A12FA001-AC4F-418D-AE19-62706E023703}">
                      <ahyp:hlinkClr xmlns:ahyp="http://schemas.microsoft.com/office/drawing/2018/hyperlinkcolor" val="tx"/>
                    </a:ext>
                  </a:extLst>
                </a:hlinkClick>
              </a:rPr>
              <a:t>EditCardPage.jsx</a:t>
            </a:r>
            <a:r>
              <a:rPr lang="he-IL" sz="1600" dirty="0">
                <a:solidFill>
                  <a:schemeClr val="bg1"/>
                </a:solidFill>
              </a:rPr>
              <a:t> ........................................................................................................................... 406</a:t>
            </a:r>
          </a:p>
          <a:p>
            <a:pPr>
              <a:buSzPct val="50000"/>
              <a:buFont typeface="Wingdings" panose="05000000000000000000" pitchFamily="2" charset="2"/>
              <a:buChar char="Ø"/>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Like Card</a:t>
            </a:r>
            <a:r>
              <a:rPr lang="he-IL" sz="1600" dirty="0">
                <a:solidFill>
                  <a:schemeClr val="bg1"/>
                </a:solidFill>
              </a:rPr>
              <a:t> .......................................................................................................................................... 411</a:t>
            </a:r>
            <a:endParaRPr lang="he-IL" sz="2000" dirty="0">
              <a:solidFill>
                <a:schemeClr val="bg1"/>
              </a:solidFill>
            </a:endParaRPr>
          </a:p>
          <a:p>
            <a:pPr>
              <a:buSzPct val="50000"/>
              <a:buFont typeface="Wingdings" panose="05000000000000000000" pitchFamily="2" charset="2"/>
              <a:buChar char="Ø"/>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FavCardsPage.jsx</a:t>
            </a:r>
            <a:r>
              <a:rPr lang="he-IL" sz="1600" dirty="0">
                <a:solidFill>
                  <a:schemeClr val="bg1"/>
                </a:solidFill>
              </a:rPr>
              <a:t> ............................................................................................................................ 419</a:t>
            </a:r>
            <a:endParaRPr lang="he-IL" sz="2000" dirty="0">
              <a:solidFill>
                <a:schemeClr val="bg1"/>
              </a:solidFill>
            </a:endParaRPr>
          </a:p>
          <a:p>
            <a:pPr>
              <a:buSzPct val="50000"/>
              <a:buFont typeface="Wingdings" panose="05000000000000000000" pitchFamily="2" charset="2"/>
              <a:buChar char="Ø"/>
            </a:pPr>
            <a:r>
              <a:rPr lang="en-US" sz="2000" dirty="0">
                <a:solidFill>
                  <a:schemeClr val="bg1"/>
                </a:solidFill>
                <a:hlinkClick r:id="rId23" action="ppaction://hlinksldjump">
                  <a:extLst>
                    <a:ext uri="{A12FA001-AC4F-418D-AE19-62706E023703}">
                      <ahyp:hlinkClr xmlns:ahyp="http://schemas.microsoft.com/office/drawing/2018/hyperlinkcolor" val="tx"/>
                    </a:ext>
                  </a:extLst>
                </a:hlinkClick>
              </a:rPr>
              <a:t>Search bar</a:t>
            </a:r>
            <a:r>
              <a:rPr lang="he-IL" sz="1600" dirty="0">
                <a:solidFill>
                  <a:schemeClr val="bg1"/>
                </a:solidFill>
              </a:rPr>
              <a:t> ....................................................................................................................................... 423</a:t>
            </a:r>
          </a:p>
          <a:p>
            <a:pPr lvl="1">
              <a:buSzPct val="50000"/>
              <a:buFont typeface="Wingdings" panose="05000000000000000000" pitchFamily="2" charset="2"/>
              <a:buChar char="Ø"/>
            </a:pPr>
            <a:r>
              <a:rPr lang="en-US" sz="1600" dirty="0">
                <a:solidFill>
                  <a:schemeClr val="bg1"/>
                </a:solidFill>
                <a:hlinkClick r:id="rId24" action="ppaction://hlinksldjump">
                  <a:extLst>
                    <a:ext uri="{A12FA001-AC4F-418D-AE19-62706E023703}">
                      <ahyp:hlinkClr xmlns:ahyp="http://schemas.microsoft.com/office/drawing/2018/hyperlinkcolor" val="tx"/>
                    </a:ext>
                  </a:extLst>
                </a:hlinkClick>
              </a:rPr>
              <a:t>useSearchParams</a:t>
            </a:r>
            <a:r>
              <a:rPr lang="he-IL" sz="1600" dirty="0">
                <a:solidFill>
                  <a:schemeClr val="bg1"/>
                </a:solidFill>
              </a:rPr>
              <a:t> ......................................................................................................................... 424</a:t>
            </a:r>
          </a:p>
          <a:p>
            <a:pPr lvl="1">
              <a:buSzPct val="50000"/>
              <a:buFont typeface="Wingdings" panose="05000000000000000000" pitchFamily="2" charset="2"/>
              <a:buChar char="Ø"/>
            </a:pPr>
            <a:r>
              <a:rPr lang="en-US" sz="1600" dirty="0">
                <a:solidFill>
                  <a:schemeClr val="bg1"/>
                </a:solidFill>
                <a:hlinkClick r:id="rId25" action="ppaction://hlinksldjump">
                  <a:extLst>
                    <a:ext uri="{A12FA001-AC4F-418D-AE19-62706E023703}">
                      <ahyp:hlinkClr xmlns:ahyp="http://schemas.microsoft.com/office/drawing/2018/hyperlinkcolor" val="tx"/>
                    </a:ext>
                  </a:extLst>
                </a:hlinkClick>
              </a:rPr>
              <a:t>SearchBar implementation</a:t>
            </a:r>
            <a:r>
              <a:rPr lang="he-IL" sz="1600" dirty="0">
                <a:solidFill>
                  <a:schemeClr val="bg1"/>
                </a:solidFill>
              </a:rPr>
              <a:t> ............................................................................................................ 428</a:t>
            </a:r>
          </a:p>
        </p:txBody>
      </p:sp>
    </p:spTree>
    <p:extLst>
      <p:ext uri="{BB962C8B-B14F-4D97-AF65-F5344CB8AC3E}">
        <p14:creationId xmlns:p14="http://schemas.microsoft.com/office/powerpoint/2010/main" val="1032175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07074" y="131971"/>
            <a:ext cx="3907654" cy="875736"/>
          </a:xfrm>
        </p:spPr>
        <p:txBody>
          <a:bodyPr>
            <a:noAutofit/>
          </a:bodyPr>
          <a:lstStyle/>
          <a:p>
            <a:pPr algn="ctr"/>
            <a:r>
              <a:rPr lang="en-US" u="sng" dirty="0">
                <a:solidFill>
                  <a:schemeClr val="bg1"/>
                </a:solidFill>
                <a:latin typeface="Verdana Pro Black" panose="020B0604020202020204" pitchFamily="34" charset="0"/>
                <a:cs typeface="Aharoni" panose="02010803020104030203" pitchFamily="2" charset="-79"/>
              </a:rPr>
              <a:t>Inline style</a:t>
            </a:r>
            <a:endParaRPr lang="he-IL"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07074" y="862340"/>
            <a:ext cx="3907654" cy="4885317"/>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rPr>
              <a:t>בדוגמה שלהלן:</a:t>
            </a:r>
          </a:p>
          <a:p>
            <a:r>
              <a:rPr lang="he-IL" sz="2000" dirty="0">
                <a:solidFill>
                  <a:schemeClr val="bg1"/>
                </a:solidFill>
              </a:rPr>
              <a:t>ניצור קבוע בשם </a:t>
            </a:r>
            <a:r>
              <a:rPr lang="en-US" sz="2000" dirty="0">
                <a:solidFill>
                  <a:schemeClr val="bg1"/>
                </a:solidFill>
              </a:rPr>
              <a:t>headLineStyle</a:t>
            </a:r>
            <a:r>
              <a:rPr lang="he-IL" sz="2000" dirty="0">
                <a:solidFill>
                  <a:schemeClr val="bg1"/>
                </a:solidFill>
              </a:rPr>
              <a:t> ונשווה את הערך שלו לאובייקט </a:t>
            </a:r>
            <a:r>
              <a:rPr lang="en-US" sz="2000" dirty="0">
                <a:solidFill>
                  <a:schemeClr val="bg1"/>
                </a:solidFill>
              </a:rPr>
              <a:t>JAVASCRIPT</a:t>
            </a:r>
            <a:r>
              <a:rPr lang="he-IL" sz="2000" dirty="0">
                <a:solidFill>
                  <a:schemeClr val="bg1"/>
                </a:solidFill>
              </a:rPr>
              <a:t> רגיל כאשר המפתחות שלו הם המאפיינים העיצוביים שאנו מעוניינים לשנות וערכים כמו בכל אובייקט </a:t>
            </a:r>
            <a:r>
              <a:rPr lang="en-US" sz="2000" dirty="0">
                <a:solidFill>
                  <a:schemeClr val="bg1"/>
                </a:solidFill>
              </a:rPr>
              <a:t>JAVASCRIPT</a:t>
            </a:r>
            <a:r>
              <a:rPr lang="he-IL" sz="2000" dirty="0">
                <a:solidFill>
                  <a:schemeClr val="bg1"/>
                </a:solidFill>
              </a:rPr>
              <a:t> יופיעו לאחר הנקודתיים</a:t>
            </a:r>
          </a:p>
          <a:p>
            <a:r>
              <a:rPr lang="he-IL" sz="2000" dirty="0">
                <a:solidFill>
                  <a:schemeClr val="bg1"/>
                </a:solidFill>
              </a:rPr>
              <a:t>ניצור בתגית </a:t>
            </a:r>
            <a:r>
              <a:rPr lang="en-US" sz="2000" dirty="0">
                <a:solidFill>
                  <a:schemeClr val="bg1"/>
                </a:solidFill>
              </a:rPr>
              <a:t>HTML</a:t>
            </a:r>
            <a:r>
              <a:rPr lang="he-IL" sz="2000" dirty="0">
                <a:solidFill>
                  <a:schemeClr val="bg1"/>
                </a:solidFill>
              </a:rPr>
              <a:t> הפותחת מאפיין בשם </a:t>
            </a:r>
            <a:r>
              <a:rPr lang="en-US" sz="2000" dirty="0">
                <a:solidFill>
                  <a:schemeClr val="bg1"/>
                </a:solidFill>
              </a:rPr>
              <a:t>style</a:t>
            </a:r>
            <a:r>
              <a:rPr lang="he-IL" sz="2000" dirty="0">
                <a:solidFill>
                  <a:schemeClr val="bg1"/>
                </a:solidFill>
              </a:rPr>
              <a:t> ונשווה את הערך שלו לאזור </a:t>
            </a:r>
            <a:r>
              <a:rPr lang="en-US" sz="2000" dirty="0">
                <a:solidFill>
                  <a:schemeClr val="bg1"/>
                </a:solidFill>
              </a:rPr>
              <a:t>JAVASCRIPT</a:t>
            </a:r>
            <a:r>
              <a:rPr lang="he-IL" sz="2000" dirty="0">
                <a:solidFill>
                  <a:schemeClr val="bg1"/>
                </a:solidFill>
              </a:rPr>
              <a:t> אליו נעביר את שם הקבוע שיצרנו</a:t>
            </a:r>
          </a:p>
          <a:p>
            <a:r>
              <a:rPr lang="he-IL" sz="2000" dirty="0">
                <a:solidFill>
                  <a:schemeClr val="bg1"/>
                </a:solidFill>
              </a:rPr>
              <a:t>בדוגמה השנייה נעביר ישירות אובייקט קונפיגורציות לתוך המאפיין </a:t>
            </a:r>
            <a:r>
              <a:rPr lang="en-US" sz="2000" dirty="0">
                <a:solidFill>
                  <a:schemeClr val="bg1"/>
                </a:solidFill>
              </a:rPr>
              <a:t>style</a:t>
            </a:r>
            <a:r>
              <a:rPr lang="he-IL" sz="2000" dirty="0">
                <a:solidFill>
                  <a:schemeClr val="bg1"/>
                </a:solidFill>
              </a:rPr>
              <a:t> בתגית הפותחת של האלמנט פסקה של </a:t>
            </a:r>
            <a:r>
              <a:rPr lang="en-US" sz="2000" dirty="0">
                <a:solidFill>
                  <a:schemeClr val="bg1"/>
                </a:solidFill>
              </a:rPr>
              <a:t>HTML</a:t>
            </a:r>
          </a:p>
          <a:p>
            <a:r>
              <a:rPr lang="he-IL" sz="2000" dirty="0">
                <a:solidFill>
                  <a:schemeClr val="bg1"/>
                </a:solidFill>
              </a:rPr>
              <a:t>התוצאה בדפדפן</a:t>
            </a:r>
          </a:p>
        </p:txBody>
      </p:sp>
      <p:pic>
        <p:nvPicPr>
          <p:cNvPr id="7" name="תמונה 6">
            <a:extLst>
              <a:ext uri="{FF2B5EF4-FFF2-40B4-BE49-F238E27FC236}">
                <a16:creationId xmlns:a16="http://schemas.microsoft.com/office/drawing/2014/main" id="{E6210396-F357-4D11-8C46-9EE4A940B35D}"/>
              </a:ext>
            </a:extLst>
          </p:cNvPr>
          <p:cNvPicPr>
            <a:picLocks noChangeAspect="1"/>
          </p:cNvPicPr>
          <p:nvPr/>
        </p:nvPicPr>
        <p:blipFill rotWithShape="1">
          <a:blip r:embed="rId4"/>
          <a:srcRect r="5179"/>
          <a:stretch/>
        </p:blipFill>
        <p:spPr>
          <a:xfrm>
            <a:off x="332175" y="1274412"/>
            <a:ext cx="7449555" cy="4309175"/>
          </a:xfrm>
          <a:prstGeom prst="rect">
            <a:avLst/>
          </a:prstGeom>
        </p:spPr>
      </p:pic>
      <p:pic>
        <p:nvPicPr>
          <p:cNvPr id="10" name="תמונה 9">
            <a:extLst>
              <a:ext uri="{FF2B5EF4-FFF2-40B4-BE49-F238E27FC236}">
                <a16:creationId xmlns:a16="http://schemas.microsoft.com/office/drawing/2014/main" id="{66B9C9C4-4210-5F31-E225-945C9AA89373}"/>
              </a:ext>
            </a:extLst>
          </p:cNvPr>
          <p:cNvPicPr>
            <a:picLocks noChangeAspect="1"/>
          </p:cNvPicPr>
          <p:nvPr/>
        </p:nvPicPr>
        <p:blipFill>
          <a:blip r:embed="rId5"/>
          <a:stretch>
            <a:fillRect/>
          </a:stretch>
        </p:blipFill>
        <p:spPr>
          <a:xfrm>
            <a:off x="2999529" y="5886802"/>
            <a:ext cx="2114845" cy="533474"/>
          </a:xfrm>
          <a:prstGeom prst="rect">
            <a:avLst/>
          </a:prstGeom>
          <a:effectLst>
            <a:outerShdw blurRad="50800" dist="38100" dir="2700000" algn="tl" rotWithShape="0">
              <a:prstClr val="black">
                <a:alpha val="40000"/>
              </a:prstClr>
            </a:outerShdw>
          </a:effectLst>
        </p:spPr>
      </p:pic>
      <p:sp>
        <p:nvSpPr>
          <p:cNvPr id="12" name="תיבת טקסט 11">
            <a:extLst>
              <a:ext uri="{FF2B5EF4-FFF2-40B4-BE49-F238E27FC236}">
                <a16:creationId xmlns:a16="http://schemas.microsoft.com/office/drawing/2014/main" id="{9B76BA52-1CCF-A5CA-D15D-838BEEEF1B66}"/>
              </a:ext>
            </a:extLst>
          </p:cNvPr>
          <p:cNvSpPr txBox="1"/>
          <p:nvPr/>
        </p:nvSpPr>
        <p:spPr>
          <a:xfrm>
            <a:off x="8288454" y="5747657"/>
            <a:ext cx="3826274" cy="1077218"/>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יש לשים לב כי אם המפתח של האלמנט העיצובי בעל שני מילים אין לחבר אותם במקף כמו שהיינו עושים בדרך כלל ב – </a:t>
            </a:r>
            <a:r>
              <a:rPr lang="en-US" sz="1600" b="1" dirty="0">
                <a:solidFill>
                  <a:schemeClr val="bg1"/>
                </a:solidFill>
              </a:rPr>
              <a:t>css</a:t>
            </a:r>
            <a:r>
              <a:rPr lang="he-IL" sz="1600" b="1" dirty="0">
                <a:solidFill>
                  <a:schemeClr val="bg1"/>
                </a:solidFill>
              </a:rPr>
              <a:t> אלא נשתמש ב – </a:t>
            </a:r>
            <a:r>
              <a:rPr lang="en-US" sz="1600" b="1" dirty="0">
                <a:solidFill>
                  <a:schemeClr val="bg1"/>
                </a:solidFill>
              </a:rPr>
              <a:t>camel case syntax</a:t>
            </a:r>
            <a:endParaRPr lang="he-IL" sz="1600" b="1" dirty="0">
              <a:solidFill>
                <a:schemeClr val="bg1"/>
              </a:solidFill>
            </a:endParaRPr>
          </a:p>
        </p:txBody>
      </p:sp>
      <p:cxnSp>
        <p:nvCxnSpPr>
          <p:cNvPr id="14" name="מחבר: מרפקי 13">
            <a:extLst>
              <a:ext uri="{FF2B5EF4-FFF2-40B4-BE49-F238E27FC236}">
                <a16:creationId xmlns:a16="http://schemas.microsoft.com/office/drawing/2014/main" id="{B57D6D00-2C90-3A61-ABBC-C98C395D4C96}"/>
              </a:ext>
            </a:extLst>
          </p:cNvPr>
          <p:cNvCxnSpPr/>
          <p:nvPr/>
        </p:nvCxnSpPr>
        <p:spPr>
          <a:xfrm rot="10800000" flipV="1">
            <a:off x="3573625" y="1390261"/>
            <a:ext cx="5010539" cy="1101012"/>
          </a:xfrm>
          <a:prstGeom prst="bentConnector3">
            <a:avLst>
              <a:gd name="adj1" fmla="val 127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2D41781A-8563-F5C8-B531-644F20B41863}"/>
              </a:ext>
            </a:extLst>
          </p:cNvPr>
          <p:cNvCxnSpPr>
            <a:stCxn id="3" idx="1"/>
          </p:cNvCxnSpPr>
          <p:nvPr/>
        </p:nvCxnSpPr>
        <p:spPr>
          <a:xfrm rot="10800000" flipV="1">
            <a:off x="3107094" y="3304998"/>
            <a:ext cx="5099980" cy="632519"/>
          </a:xfrm>
          <a:prstGeom prst="bentConnector3">
            <a:avLst>
              <a:gd name="adj1" fmla="val 99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4F2712E-CFA4-9C4D-409A-2F1BD6DAC7F8}"/>
              </a:ext>
            </a:extLst>
          </p:cNvPr>
          <p:cNvCxnSpPr/>
          <p:nvPr/>
        </p:nvCxnSpPr>
        <p:spPr>
          <a:xfrm rot="10800000">
            <a:off x="2999530" y="4488024"/>
            <a:ext cx="5379361" cy="359228"/>
          </a:xfrm>
          <a:prstGeom prst="bentConnector3">
            <a:avLst>
              <a:gd name="adj1" fmla="val 999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847A6409-2DBC-101C-743F-7301E7D4CB96}"/>
              </a:ext>
            </a:extLst>
          </p:cNvPr>
          <p:cNvCxnSpPr/>
          <p:nvPr/>
        </p:nvCxnSpPr>
        <p:spPr>
          <a:xfrm rot="10800000" flipV="1">
            <a:off x="5265677" y="5449077"/>
            <a:ext cx="4811384" cy="704461"/>
          </a:xfrm>
          <a:prstGeom prst="bentConnector3">
            <a:avLst>
              <a:gd name="adj1" fmla="val 445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242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721393" y="1937550"/>
            <a:ext cx="3922676" cy="2982897"/>
          </a:xfrm>
        </p:spPr>
        <p:txBody>
          <a:bodyPr>
            <a:normAutofit/>
          </a:bodyPr>
          <a:lstStyle/>
          <a:p>
            <a:pPr algn="l" rtl="0"/>
            <a:r>
              <a:rPr lang="en-US" sz="5400" dirty="0">
                <a:solidFill>
                  <a:schemeClr val="bg1"/>
                </a:solidFill>
                <a:latin typeface="Aharoni" panose="02010803020104030203" pitchFamily="2" charset="-79"/>
                <a:cs typeface="Aharoni" panose="02010803020104030203" pitchFamily="2" charset="-79"/>
              </a:rPr>
              <a:t>Styles from module</a:t>
            </a:r>
            <a:endParaRPr lang="he-IL" sz="1600" dirty="0">
              <a:latin typeface="Aharoni" panose="02010803020104030203" pitchFamily="2" charset="-79"/>
              <a:cs typeface="Aharoni" panose="02010803020104030203" pitchFamily="2" charset="-79"/>
            </a:endParaRP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נוספת לשנות עיצוב של אלמנטים ב – </a:t>
            </a:r>
            <a:r>
              <a:rPr lang="en-US" sz="2400" dirty="0">
                <a:solidFill>
                  <a:schemeClr val="bg1"/>
                </a:solidFill>
              </a:rPr>
              <a:t>HTML</a:t>
            </a:r>
            <a:r>
              <a:rPr lang="he-IL" sz="2400" dirty="0">
                <a:solidFill>
                  <a:schemeClr val="bg1"/>
                </a:solidFill>
              </a:rPr>
              <a:t> שמחזירה הקומפוננט היא על ידי יצירת קובץ עיצוב ייעודי עם מחלקות עיצוביות, הבאתו למודול של הקומפוננט ושימוש במחלקות העיצוביות</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385766" y="2800350"/>
            <a:ext cx="1047750" cy="1104900"/>
            <a:chOff x="385766" y="2800350"/>
            <a:chExt cx="1047750" cy="1104900"/>
          </a:xfrm>
        </p:grpSpPr>
        <p:pic>
          <p:nvPicPr>
            <p:cNvPr id="8" name="גרפיקה 7" descr="הורד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827AFAB1-BE81-13B5-D7C1-8D00BB260061}"/>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669231F6-DA52-89A9-303A-BAE6958C15B7}"/>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7DDE7C8C-3AA4-C991-ECC5-5D05AF66CCD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674412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8128985"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he-IL" dirty="0"/>
              <a:t>ה</a:t>
            </a:r>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8215241" y="131970"/>
            <a:ext cx="3907654" cy="1519689"/>
          </a:xfrm>
        </p:spPr>
        <p:txBody>
          <a:bodyPr>
            <a:noAutofit/>
          </a:bodyPr>
          <a:lstStyle/>
          <a:p>
            <a:pPr algn="ctr"/>
            <a:r>
              <a:rPr lang="en-US" u="sng" dirty="0">
                <a:solidFill>
                  <a:schemeClr val="bg1"/>
                </a:solidFill>
                <a:latin typeface="Verdana Pro Black" panose="020B0604020202020204" pitchFamily="34" charset="0"/>
                <a:cs typeface="Aharoni" panose="02010803020104030203" pitchFamily="2" charset="-79"/>
              </a:rPr>
              <a:t>Styles from </a:t>
            </a:r>
            <a:r>
              <a:rPr lang="en-US" u="sng" dirty="0">
                <a:solidFill>
                  <a:schemeClr val="bg1"/>
                </a:solidFill>
                <a:latin typeface="Verdana Pro Black" panose="020B0A04030504040204" pitchFamily="34" charset="0"/>
                <a:cs typeface="Aharoni" panose="02010803020104030203" pitchFamily="2" charset="-79"/>
              </a:rPr>
              <a:t>module</a:t>
            </a:r>
            <a:r>
              <a:rPr lang="en-US" u="sng" dirty="0">
                <a:solidFill>
                  <a:schemeClr val="bg1"/>
                </a:solidFill>
                <a:latin typeface="Verdana Pro Black" panose="020B0604020202020204" pitchFamily="34" charset="0"/>
                <a:cs typeface="Aharoni" panose="02010803020104030203" pitchFamily="2" charset="-79"/>
              </a:rPr>
              <a:t> </a:t>
            </a:r>
            <a:endParaRPr lang="he-IL" u="sng" dirty="0">
              <a:solidFill>
                <a:schemeClr val="bg1"/>
              </a:solidFill>
              <a:latin typeface="Verdana Pro Black" panose="020B0604020202020204" pitchFamily="34" charset="0"/>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8215241" y="1575672"/>
            <a:ext cx="3907654" cy="2967134"/>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בדוגמה שלהלן:</a:t>
            </a:r>
          </a:p>
          <a:p>
            <a:r>
              <a:rPr lang="he-IL" sz="2000" dirty="0">
                <a:solidFill>
                  <a:schemeClr val="bg1"/>
                </a:solidFill>
              </a:rPr>
              <a:t>ניצור קובץ חדש בשם </a:t>
            </a:r>
            <a:r>
              <a:rPr lang="en-US" sz="2000" dirty="0">
                <a:solidFill>
                  <a:schemeClr val="bg1"/>
                </a:solidFill>
              </a:rPr>
              <a:t>pageHeader.css</a:t>
            </a:r>
          </a:p>
          <a:p>
            <a:r>
              <a:rPr lang="he-IL" sz="2000" dirty="0">
                <a:solidFill>
                  <a:schemeClr val="bg1"/>
                </a:solidFill>
              </a:rPr>
              <a:t>ניצור מחלקה עיצובית של </a:t>
            </a:r>
            <a:r>
              <a:rPr lang="en-US" sz="2000" dirty="0">
                <a:solidFill>
                  <a:schemeClr val="bg1"/>
                </a:solidFill>
              </a:rPr>
              <a:t>css</a:t>
            </a:r>
            <a:r>
              <a:rPr lang="he-IL" sz="2000" dirty="0">
                <a:solidFill>
                  <a:schemeClr val="bg1"/>
                </a:solidFill>
              </a:rPr>
              <a:t> בקובץ שיצרנו</a:t>
            </a:r>
          </a:p>
          <a:p>
            <a:r>
              <a:rPr lang="he-IL" sz="2000" dirty="0">
                <a:solidFill>
                  <a:schemeClr val="bg1"/>
                </a:solidFill>
              </a:rPr>
              <a:t>נייבא את המודול לתוך הקובץ של הקומפוננט</a:t>
            </a:r>
          </a:p>
          <a:p>
            <a:r>
              <a:rPr lang="he-IL" sz="2000" dirty="0">
                <a:solidFill>
                  <a:schemeClr val="bg1"/>
                </a:solidFill>
              </a:rPr>
              <a:t>נשתמש במחלקה העיצובית שיצרנו</a:t>
            </a:r>
          </a:p>
        </p:txBody>
      </p:sp>
      <p:sp>
        <p:nvSpPr>
          <p:cNvPr id="12" name="תיבת טקסט 11">
            <a:extLst>
              <a:ext uri="{FF2B5EF4-FFF2-40B4-BE49-F238E27FC236}">
                <a16:creationId xmlns:a16="http://schemas.microsoft.com/office/drawing/2014/main" id="{9B76BA52-1CCF-A5CA-D15D-838BEEEF1B66}"/>
              </a:ext>
            </a:extLst>
          </p:cNvPr>
          <p:cNvSpPr txBox="1"/>
          <p:nvPr/>
        </p:nvSpPr>
        <p:spPr>
          <a:xfrm>
            <a:off x="8296621" y="5936110"/>
            <a:ext cx="3826274" cy="584775"/>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יש לשים לב ל </a:t>
            </a:r>
            <a:r>
              <a:rPr lang="en-US" sz="1600" b="1" dirty="0">
                <a:solidFill>
                  <a:schemeClr val="bg1"/>
                </a:solidFill>
              </a:rPr>
              <a:t>syntax</a:t>
            </a:r>
            <a:r>
              <a:rPr lang="he-IL" sz="1600" b="1" dirty="0">
                <a:solidFill>
                  <a:schemeClr val="bg1"/>
                </a:solidFill>
              </a:rPr>
              <a:t> של המאפיין </a:t>
            </a:r>
            <a:r>
              <a:rPr lang="en-US" sz="1600" b="1" dirty="0">
                <a:solidFill>
                  <a:schemeClr val="bg1"/>
                </a:solidFill>
              </a:rPr>
              <a:t>class</a:t>
            </a:r>
            <a:r>
              <a:rPr lang="he-IL" sz="1600" b="1" dirty="0">
                <a:solidFill>
                  <a:schemeClr val="bg1"/>
                </a:solidFill>
              </a:rPr>
              <a:t> בריאקט שהוחלף ל - </a:t>
            </a:r>
            <a:r>
              <a:rPr lang="en-US" sz="1600" b="1" dirty="0">
                <a:solidFill>
                  <a:schemeClr val="bg1"/>
                </a:solidFill>
              </a:rPr>
              <a:t>calssName</a:t>
            </a:r>
            <a:endParaRPr lang="he-IL" sz="1600" b="1" dirty="0">
              <a:solidFill>
                <a:schemeClr val="bg1"/>
              </a:solidFill>
            </a:endParaRPr>
          </a:p>
        </p:txBody>
      </p:sp>
      <p:pic>
        <p:nvPicPr>
          <p:cNvPr id="6" name="תמונה 5">
            <a:extLst>
              <a:ext uri="{FF2B5EF4-FFF2-40B4-BE49-F238E27FC236}">
                <a16:creationId xmlns:a16="http://schemas.microsoft.com/office/drawing/2014/main" id="{DBB3222B-9ED0-ED49-B489-AC161162ABD6}"/>
              </a:ext>
            </a:extLst>
          </p:cNvPr>
          <p:cNvPicPr>
            <a:picLocks noChangeAspect="1"/>
          </p:cNvPicPr>
          <p:nvPr/>
        </p:nvPicPr>
        <p:blipFill>
          <a:blip r:embed="rId4"/>
          <a:stretch>
            <a:fillRect/>
          </a:stretch>
        </p:blipFill>
        <p:spPr>
          <a:xfrm>
            <a:off x="2382291" y="131970"/>
            <a:ext cx="3191320" cy="1114581"/>
          </a:xfrm>
          <a:prstGeom prst="rect">
            <a:avLst/>
          </a:prstGeom>
        </p:spPr>
      </p:pic>
      <p:pic>
        <p:nvPicPr>
          <p:cNvPr id="9" name="תמונה 8">
            <a:extLst>
              <a:ext uri="{FF2B5EF4-FFF2-40B4-BE49-F238E27FC236}">
                <a16:creationId xmlns:a16="http://schemas.microsoft.com/office/drawing/2014/main" id="{D593FB2D-C442-AA8B-2BC8-C2AB8F0EA17D}"/>
              </a:ext>
            </a:extLst>
          </p:cNvPr>
          <p:cNvPicPr>
            <a:picLocks noChangeAspect="1"/>
          </p:cNvPicPr>
          <p:nvPr/>
        </p:nvPicPr>
        <p:blipFill>
          <a:blip r:embed="rId5"/>
          <a:stretch>
            <a:fillRect/>
          </a:stretch>
        </p:blipFill>
        <p:spPr>
          <a:xfrm>
            <a:off x="710420" y="1357450"/>
            <a:ext cx="6535062" cy="2095792"/>
          </a:xfrm>
          <a:prstGeom prst="rect">
            <a:avLst/>
          </a:prstGeom>
        </p:spPr>
      </p:pic>
      <p:pic>
        <p:nvPicPr>
          <p:cNvPr id="13" name="תמונה 12">
            <a:extLst>
              <a:ext uri="{FF2B5EF4-FFF2-40B4-BE49-F238E27FC236}">
                <a16:creationId xmlns:a16="http://schemas.microsoft.com/office/drawing/2014/main" id="{81B2256C-A44B-F993-BAE9-4523B51EE423}"/>
              </a:ext>
            </a:extLst>
          </p:cNvPr>
          <p:cNvPicPr>
            <a:picLocks noChangeAspect="1"/>
          </p:cNvPicPr>
          <p:nvPr/>
        </p:nvPicPr>
        <p:blipFill>
          <a:blip r:embed="rId6"/>
          <a:stretch>
            <a:fillRect/>
          </a:stretch>
        </p:blipFill>
        <p:spPr>
          <a:xfrm>
            <a:off x="167636" y="3564141"/>
            <a:ext cx="7849695" cy="3077004"/>
          </a:xfrm>
          <a:prstGeom prst="rect">
            <a:avLst/>
          </a:prstGeom>
        </p:spPr>
      </p:pic>
      <p:cxnSp>
        <p:nvCxnSpPr>
          <p:cNvPr id="16" name="מחבר: מרפקי 15">
            <a:extLst>
              <a:ext uri="{FF2B5EF4-FFF2-40B4-BE49-F238E27FC236}">
                <a16:creationId xmlns:a16="http://schemas.microsoft.com/office/drawing/2014/main" id="{58B85DD2-CA6D-D982-2DD2-5AB1FEDBD9AE}"/>
              </a:ext>
            </a:extLst>
          </p:cNvPr>
          <p:cNvCxnSpPr/>
          <p:nvPr/>
        </p:nvCxnSpPr>
        <p:spPr>
          <a:xfrm rot="10800000">
            <a:off x="4945225" y="689260"/>
            <a:ext cx="4646645" cy="1475442"/>
          </a:xfrm>
          <a:prstGeom prst="bentConnector3">
            <a:avLst>
              <a:gd name="adj1" fmla="val 355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1104725C-5258-344E-23CD-CD613584A139}"/>
              </a:ext>
            </a:extLst>
          </p:cNvPr>
          <p:cNvCxnSpPr/>
          <p:nvPr/>
        </p:nvCxnSpPr>
        <p:spPr>
          <a:xfrm rot="10800000">
            <a:off x="2743201" y="2359512"/>
            <a:ext cx="5472041" cy="464437"/>
          </a:xfrm>
          <a:prstGeom prst="bentConnector3">
            <a:avLst>
              <a:gd name="adj1" fmla="val 95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799711E3-68CF-DE41-D7C3-98D4E37B0294}"/>
              </a:ext>
            </a:extLst>
          </p:cNvPr>
          <p:cNvCxnSpPr/>
          <p:nvPr/>
        </p:nvCxnSpPr>
        <p:spPr>
          <a:xfrm rot="10800000" flipV="1">
            <a:off x="4637315" y="3522151"/>
            <a:ext cx="3853543" cy="1131553"/>
          </a:xfrm>
          <a:prstGeom prst="bentConnector3">
            <a:avLst>
              <a:gd name="adj1" fmla="val 209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6BB7C083-FF89-2654-1545-1110D9FAA5CC}"/>
              </a:ext>
            </a:extLst>
          </p:cNvPr>
          <p:cNvCxnSpPr>
            <a:stCxn id="3" idx="2"/>
          </p:cNvCxnSpPr>
          <p:nvPr/>
        </p:nvCxnSpPr>
        <p:spPr>
          <a:xfrm rot="5400000">
            <a:off x="8592169" y="3967969"/>
            <a:ext cx="1002062" cy="2151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5D5A5FAA-687C-4314-A943-BDC0D0D3F2E9}"/>
              </a:ext>
            </a:extLst>
          </p:cNvPr>
          <p:cNvCxnSpPr>
            <a:stCxn id="12" idx="1"/>
          </p:cNvCxnSpPr>
          <p:nvPr/>
        </p:nvCxnSpPr>
        <p:spPr>
          <a:xfrm rot="10800000">
            <a:off x="3312367" y="5673012"/>
            <a:ext cx="4984254" cy="555486"/>
          </a:xfrm>
          <a:prstGeom prst="bentConnector3">
            <a:avLst>
              <a:gd name="adj1" fmla="val 9998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511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034073" y="1937550"/>
            <a:ext cx="3609995" cy="2982897"/>
          </a:xfrm>
        </p:spPr>
        <p:txBody>
          <a:bodyPr>
            <a:normAutofit/>
          </a:bodyPr>
          <a:lstStyle/>
          <a:p>
            <a:pPr algn="l" rtl="0"/>
            <a:r>
              <a:rPr lang="en-US" sz="5400" dirty="0">
                <a:solidFill>
                  <a:schemeClr val="bg1"/>
                </a:solidFill>
                <a:latin typeface="Aharoni" panose="02010803020104030203" pitchFamily="2" charset="-79"/>
                <a:cs typeface="Aharoni" panose="02010803020104030203" pitchFamily="2" charset="-79"/>
              </a:rPr>
              <a:t>External libraries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השלישית לעיצוב אלמנטים של </a:t>
            </a:r>
            <a:r>
              <a:rPr lang="en-US" sz="2400" dirty="0">
                <a:solidFill>
                  <a:schemeClr val="bg1"/>
                </a:solidFill>
              </a:rPr>
              <a:t>HTML</a:t>
            </a:r>
            <a:r>
              <a:rPr lang="he-IL" sz="2400" dirty="0">
                <a:solidFill>
                  <a:schemeClr val="bg1"/>
                </a:solidFill>
              </a:rPr>
              <a:t> בקומפוננטות של ריאקט היא באמצעות הבאת ספריות עיצוב חיצוניות ושימוש במחלקות העיצוביות שלהן</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ספרים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6B0CAFEB-DF12-335A-3879-3F3287E1EA0B}"/>
              </a:ext>
            </a:extLst>
          </p:cNvPr>
          <p:cNvGrpSpPr/>
          <p:nvPr/>
        </p:nvGrpSpPr>
        <p:grpSpPr>
          <a:xfrm>
            <a:off x="11294339" y="6057169"/>
            <a:ext cx="629805" cy="579434"/>
            <a:chOff x="292964" y="6015102"/>
            <a:chExt cx="629805" cy="579434"/>
          </a:xfrm>
        </p:grpSpPr>
        <p:sp>
          <p:nvSpPr>
            <p:cNvPr id="5" name="משולש שווה-שוקיים 4">
              <a:extLst>
                <a:ext uri="{FF2B5EF4-FFF2-40B4-BE49-F238E27FC236}">
                  <a16:creationId xmlns:a16="http://schemas.microsoft.com/office/drawing/2014/main" id="{53FD70ED-5F11-CA6A-7CD9-D1A50E54CB49}"/>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253389CB-F890-E0F5-A4BA-0ACB4AF56F8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472109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Material UI</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en-US" sz="2800" b="1" i="0" dirty="0">
                <a:solidFill>
                  <a:schemeClr val="bg1"/>
                </a:solidFill>
                <a:effectLst/>
                <a:latin typeface="almoniNeue"/>
              </a:rPr>
              <a:t>The Material Design library adapted to work with React</a:t>
            </a:r>
            <a:endParaRPr lang="he-IL" sz="2800" b="0"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2" name="תיבת טקסט 1">
            <a:extLst>
              <a:ext uri="{FF2B5EF4-FFF2-40B4-BE49-F238E27FC236}">
                <a16:creationId xmlns:a16="http://schemas.microsoft.com/office/drawing/2014/main" id="{F0DCB5B3-B9A3-DE79-A388-F2CF7A86BCEE}"/>
              </a:ext>
            </a:extLst>
          </p:cNvPr>
          <p:cNvSpPr txBox="1"/>
          <p:nvPr/>
        </p:nvSpPr>
        <p:spPr>
          <a:xfrm>
            <a:off x="1772574" y="4111750"/>
            <a:ext cx="8646852" cy="369332"/>
          </a:xfrm>
          <a:prstGeom prst="rect">
            <a:avLst/>
          </a:prstGeom>
          <a:noFill/>
        </p:spPr>
        <p:txBody>
          <a:bodyPr wrap="square">
            <a:spAutoFit/>
          </a:bodyPr>
          <a:lstStyle/>
          <a:p>
            <a:pPr algn="ctr"/>
            <a:r>
              <a:rPr lang="en-US" dirty="0">
                <a:solidFill>
                  <a:schemeClr val="bg1"/>
                </a:solidFill>
                <a:hlinkClick r:id="rId4"/>
              </a:rPr>
              <a:t>https://mui.com/</a:t>
            </a:r>
            <a:r>
              <a:rPr lang="en-US" dirty="0">
                <a:solidFill>
                  <a:schemeClr val="bg1"/>
                </a:solidFill>
              </a:rPr>
              <a:t> </a:t>
            </a:r>
            <a:endParaRPr lang="he-IL" dirty="0">
              <a:solidFill>
                <a:schemeClr val="bg1"/>
              </a:solidFill>
            </a:endParaRPr>
          </a:p>
        </p:txBody>
      </p:sp>
      <p:sp>
        <p:nvSpPr>
          <p:cNvPr id="3" name="תיבת טקסט 2">
            <a:extLst>
              <a:ext uri="{FF2B5EF4-FFF2-40B4-BE49-F238E27FC236}">
                <a16:creationId xmlns:a16="http://schemas.microsoft.com/office/drawing/2014/main" id="{A63AC00C-FE65-027C-2157-5599841931E4}"/>
              </a:ext>
            </a:extLst>
          </p:cNvPr>
          <p:cNvSpPr txBox="1"/>
          <p:nvPr/>
        </p:nvSpPr>
        <p:spPr>
          <a:xfrm>
            <a:off x="1" y="5131837"/>
            <a:ext cx="12192000" cy="33855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lgn="ctr">
              <a:buFont typeface="Calibri" panose="020F0502020204030204" pitchFamily="34" charset="0"/>
              <a:buChar char="!"/>
            </a:pPr>
            <a:r>
              <a:rPr lang="he-IL" sz="1600" b="1" dirty="0">
                <a:solidFill>
                  <a:schemeClr val="bg1"/>
                </a:solidFill>
              </a:rPr>
              <a:t>יש לעבור על מצגת </a:t>
            </a:r>
            <a:r>
              <a:rPr lang="en-US" sz="1600" b="1" dirty="0">
                <a:solidFill>
                  <a:schemeClr val="bg1"/>
                </a:solidFill>
              </a:rPr>
              <a:t>material-UI</a:t>
            </a:r>
            <a:r>
              <a:rPr lang="he-IL" sz="1600" b="1" dirty="0">
                <a:solidFill>
                  <a:schemeClr val="bg1"/>
                </a:solidFill>
              </a:rPr>
              <a:t> לפני שממשיכים במצגת זאת</a:t>
            </a:r>
          </a:p>
        </p:txBody>
      </p:sp>
    </p:spTree>
    <p:extLst>
      <p:ext uri="{BB962C8B-B14F-4D97-AF65-F5344CB8AC3E}">
        <p14:creationId xmlns:p14="http://schemas.microsoft.com/office/powerpoint/2010/main" val="1559730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Props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הדרך להזריק נתונים מקומפוננט אב לקומפוננט בן</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FC101B49-1E6A-719C-B007-61DD9C6B75AC}"/>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BBFB441B-4041-0E93-2A1E-55D66E9881B4}"/>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F01296C7-EDB3-A639-24BB-44F1CA56D5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98013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034073" y="1937550"/>
            <a:ext cx="3609995" cy="2982897"/>
          </a:xfrm>
        </p:spPr>
        <p:txBody>
          <a:bodyPr>
            <a:normAutofit/>
          </a:bodyPr>
          <a:lstStyle/>
          <a:p>
            <a:pPr algn="l" rtl="0"/>
            <a:r>
              <a:rPr lang="en-US" sz="4800" dirty="0">
                <a:solidFill>
                  <a:schemeClr val="bg1"/>
                </a:solidFill>
                <a:latin typeface="Verdana Pro Black" panose="020B0A04030504040204" pitchFamily="34" charset="0"/>
                <a:cs typeface="Aharoni" panose="02010803020104030203" pitchFamily="2" charset="-79"/>
              </a:rPr>
              <a:t>Passing string</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העברת מחרוזת תווים מקומפוננט אב לקומפוננט בן בקומפוננט מסוג פונקציה</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מגיל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03E50E80-4A0C-4A67-46B3-D44748AB68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AD5209A5-7D0E-61C2-A193-5789C801222B}"/>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80BA96B0-7012-DF68-AA07-AADBD7DAD39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780914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844568"/>
            <a:ext cx="4574958" cy="712019"/>
          </a:xfrm>
        </p:spPr>
        <p:txBody>
          <a:bodyPr>
            <a:noAutofit/>
          </a:bodyPr>
          <a:lstStyle/>
          <a:p>
            <a:pPr algn="ctr"/>
            <a:r>
              <a:rPr lang="en-US" sz="4000" u="sng" dirty="0">
                <a:solidFill>
                  <a:schemeClr val="bg1"/>
                </a:solidFill>
                <a:latin typeface="Aharoni" panose="02010803020104030203" pitchFamily="2" charset="-79"/>
                <a:cs typeface="Aharoni" panose="02010803020104030203" pitchFamily="2" charset="-79"/>
              </a:rPr>
              <a:t>Child Component</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2556588"/>
            <a:ext cx="4332303" cy="2640564"/>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קומפוננט מסוג פונקציה שתקבל בפרמטר אובייקט של </a:t>
            </a:r>
            <a:r>
              <a:rPr lang="en-US" sz="2000" dirty="0">
                <a:solidFill>
                  <a:schemeClr val="bg1"/>
                </a:solidFill>
              </a:rPr>
              <a:t>props</a:t>
            </a:r>
            <a:endParaRPr lang="he-IL" sz="2000" dirty="0">
              <a:solidFill>
                <a:schemeClr val="bg1"/>
              </a:solidFill>
            </a:endParaRPr>
          </a:p>
          <a:p>
            <a:r>
              <a:rPr lang="he-IL" sz="2000" dirty="0">
                <a:solidFill>
                  <a:schemeClr val="bg1"/>
                </a:solidFill>
              </a:rPr>
              <a:t>נחלץ את מפתח </a:t>
            </a:r>
            <a:r>
              <a:rPr lang="en-US" sz="2000" dirty="0">
                <a:solidFill>
                  <a:schemeClr val="bg1"/>
                </a:solidFill>
              </a:rPr>
              <a:t>string</a:t>
            </a:r>
            <a:r>
              <a:rPr lang="he-IL" sz="2000" dirty="0">
                <a:solidFill>
                  <a:schemeClr val="bg1"/>
                </a:solidFill>
              </a:rPr>
              <a:t> מאובייקט </a:t>
            </a:r>
            <a:r>
              <a:rPr lang="en-US" sz="2000" dirty="0">
                <a:solidFill>
                  <a:schemeClr val="bg1"/>
                </a:solidFill>
              </a:rPr>
              <a:t>props</a:t>
            </a:r>
            <a:endParaRPr lang="he-IL" sz="2000" dirty="0">
              <a:solidFill>
                <a:schemeClr val="bg1"/>
              </a:solidFill>
            </a:endParaRPr>
          </a:p>
          <a:p>
            <a:r>
              <a:rPr lang="he-IL" sz="2000" dirty="0">
                <a:solidFill>
                  <a:schemeClr val="bg1"/>
                </a:solidFill>
              </a:rPr>
              <a:t>ניפתח אזור של </a:t>
            </a:r>
            <a:r>
              <a:rPr lang="en-US" sz="2000" dirty="0">
                <a:solidFill>
                  <a:schemeClr val="bg1"/>
                </a:solidFill>
              </a:rPr>
              <a:t>JAVASCRIPT </a:t>
            </a:r>
            <a:r>
              <a:rPr lang="he-IL" sz="2000" dirty="0">
                <a:solidFill>
                  <a:schemeClr val="bg1"/>
                </a:solidFill>
              </a:rPr>
              <a:t> בתוך החלק המיועד ל – </a:t>
            </a:r>
            <a:r>
              <a:rPr lang="en-US" sz="2000" dirty="0">
                <a:solidFill>
                  <a:schemeClr val="bg1"/>
                </a:solidFill>
              </a:rPr>
              <a:t>HTML</a:t>
            </a:r>
            <a:r>
              <a:rPr lang="he-IL" sz="2000" dirty="0">
                <a:solidFill>
                  <a:schemeClr val="bg1"/>
                </a:solidFill>
              </a:rPr>
              <a:t> בקומפוננט ונציב בתוכו את הערך של המפתח שחילצנו מתוך אובייקט הפרופס</a:t>
            </a:r>
            <a:endParaRPr lang="en-US" sz="2000" dirty="0">
              <a:solidFill>
                <a:schemeClr val="bg1"/>
              </a:solidFill>
            </a:endParaRPr>
          </a:p>
        </p:txBody>
      </p:sp>
      <p:pic>
        <p:nvPicPr>
          <p:cNvPr id="6" name="תמונה 5">
            <a:extLst>
              <a:ext uri="{FF2B5EF4-FFF2-40B4-BE49-F238E27FC236}">
                <a16:creationId xmlns:a16="http://schemas.microsoft.com/office/drawing/2014/main" id="{36C758B0-D0D5-B698-B0FC-FD385DB32E3F}"/>
              </a:ext>
            </a:extLst>
          </p:cNvPr>
          <p:cNvPicPr>
            <a:picLocks noChangeAspect="1"/>
          </p:cNvPicPr>
          <p:nvPr/>
        </p:nvPicPr>
        <p:blipFill>
          <a:blip r:embed="rId4"/>
          <a:stretch>
            <a:fillRect/>
          </a:stretch>
        </p:blipFill>
        <p:spPr>
          <a:xfrm>
            <a:off x="0" y="0"/>
            <a:ext cx="7153903" cy="6858000"/>
          </a:xfrm>
          <a:prstGeom prst="rect">
            <a:avLst/>
          </a:prstGeom>
        </p:spPr>
      </p:pic>
      <p:cxnSp>
        <p:nvCxnSpPr>
          <p:cNvPr id="8" name="מחבר: מרפקי 7">
            <a:extLst>
              <a:ext uri="{FF2B5EF4-FFF2-40B4-BE49-F238E27FC236}">
                <a16:creationId xmlns:a16="http://schemas.microsoft.com/office/drawing/2014/main" id="{DC61C926-859B-6BC7-3BFE-C842310F13E4}"/>
              </a:ext>
            </a:extLst>
          </p:cNvPr>
          <p:cNvCxnSpPr>
            <a:cxnSpLocks/>
          </p:cNvCxnSpPr>
          <p:nvPr/>
        </p:nvCxnSpPr>
        <p:spPr>
          <a:xfrm rot="10800000">
            <a:off x="3592289" y="1511560"/>
            <a:ext cx="4497353" cy="1203649"/>
          </a:xfrm>
          <a:prstGeom prst="bentConnector3">
            <a:avLst>
              <a:gd name="adj1" fmla="val 145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32D1A928-1593-B623-E6E0-B2ABDDE41ABC}"/>
              </a:ext>
            </a:extLst>
          </p:cNvPr>
          <p:cNvCxnSpPr>
            <a:cxnSpLocks/>
          </p:cNvCxnSpPr>
          <p:nvPr/>
        </p:nvCxnSpPr>
        <p:spPr>
          <a:xfrm rot="10800000">
            <a:off x="3592291" y="1685946"/>
            <a:ext cx="4239190" cy="17430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8D18CC03-83E0-753C-1F0F-D0B8B734DD9B}"/>
              </a:ext>
            </a:extLst>
          </p:cNvPr>
          <p:cNvCxnSpPr>
            <a:stCxn id="3" idx="2"/>
          </p:cNvCxnSpPr>
          <p:nvPr/>
        </p:nvCxnSpPr>
        <p:spPr>
          <a:xfrm rot="5400000">
            <a:off x="7284915" y="2726833"/>
            <a:ext cx="149289" cy="5089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5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5000"/>
                    </a14:imgEffect>
                    <a14:imgEffect>
                      <a14:brightnessContrast bright="-5000"/>
                    </a14:imgEffect>
                  </a14:imgLayer>
                </a14:imgProps>
              </a:ext>
            </a:extLst>
          </a:blip>
          <a:srcRect/>
          <a:tile tx="0" ty="-122555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33939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511635" y="1696666"/>
            <a:ext cx="5523347" cy="868216"/>
          </a:xfrm>
        </p:spPr>
        <p:txBody>
          <a:bodyPr>
            <a:normAutofit/>
          </a:bodyPr>
          <a:lstStyle/>
          <a:p>
            <a:pPr algn="ctr"/>
            <a:r>
              <a:rPr lang="en-US" u="sng" dirty="0">
                <a:solidFill>
                  <a:schemeClr val="bg1"/>
                </a:solidFill>
                <a:latin typeface="Aharoni" panose="02010803020104030203" pitchFamily="2" charset="-79"/>
                <a:cs typeface="Aharoni" panose="02010803020104030203" pitchFamily="2" charset="-79"/>
              </a:rPr>
              <a:t>Father component</a:t>
            </a:r>
            <a:endParaRPr lang="he-IL" sz="32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339394" y="2564883"/>
            <a:ext cx="5852606" cy="2100423"/>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קומפוננט בשם </a:t>
            </a:r>
            <a:r>
              <a:rPr lang="en-US" sz="2000" dirty="0" err="1">
                <a:solidFill>
                  <a:schemeClr val="bg1"/>
                </a:solidFill>
              </a:rPr>
              <a:t>FatherComp</a:t>
            </a:r>
            <a:endParaRPr lang="en-US" sz="2000" dirty="0">
              <a:solidFill>
                <a:schemeClr val="bg1"/>
              </a:solidFill>
            </a:endParaRPr>
          </a:p>
          <a:p>
            <a:r>
              <a:rPr lang="he-IL" sz="2000" dirty="0">
                <a:solidFill>
                  <a:schemeClr val="bg1"/>
                </a:solidFill>
              </a:rPr>
              <a:t>ניצור קבוע בשם </a:t>
            </a:r>
            <a:r>
              <a:rPr lang="en-US" sz="2000" dirty="0">
                <a:solidFill>
                  <a:schemeClr val="bg1"/>
                </a:solidFill>
              </a:rPr>
              <a:t>string</a:t>
            </a:r>
            <a:r>
              <a:rPr lang="he-IL" sz="2000" dirty="0">
                <a:solidFill>
                  <a:schemeClr val="bg1"/>
                </a:solidFill>
              </a:rPr>
              <a:t> שערכו יהיה מחרוז תווים</a:t>
            </a:r>
          </a:p>
          <a:p>
            <a:r>
              <a:rPr lang="he-IL" sz="2000" dirty="0">
                <a:solidFill>
                  <a:schemeClr val="bg1"/>
                </a:solidFill>
              </a:rPr>
              <a:t>נציב את קומפוננט הבן </a:t>
            </a:r>
            <a:r>
              <a:rPr lang="en-US" sz="2000" dirty="0" err="1">
                <a:solidFill>
                  <a:schemeClr val="bg1"/>
                </a:solidFill>
              </a:rPr>
              <a:t>ChildComp</a:t>
            </a:r>
            <a:r>
              <a:rPr lang="he-IL" sz="2000" dirty="0">
                <a:solidFill>
                  <a:schemeClr val="bg1"/>
                </a:solidFill>
              </a:rPr>
              <a:t> בתוך החלק המיועד ל – </a:t>
            </a:r>
            <a:r>
              <a:rPr lang="en-US" sz="2000" dirty="0">
                <a:solidFill>
                  <a:schemeClr val="bg1"/>
                </a:solidFill>
              </a:rPr>
              <a:t>HTML</a:t>
            </a:r>
            <a:r>
              <a:rPr lang="he-IL" sz="2000" dirty="0">
                <a:solidFill>
                  <a:schemeClr val="bg1"/>
                </a:solidFill>
              </a:rPr>
              <a:t> בקומפוננט האב ונעשה השמה למפתח </a:t>
            </a:r>
            <a:r>
              <a:rPr lang="en-US" sz="2000" dirty="0">
                <a:solidFill>
                  <a:schemeClr val="bg1"/>
                </a:solidFill>
              </a:rPr>
              <a:t>string</a:t>
            </a:r>
            <a:r>
              <a:rPr lang="he-IL" sz="2000" dirty="0">
                <a:solidFill>
                  <a:schemeClr val="bg1"/>
                </a:solidFill>
              </a:rPr>
              <a:t> בתוך אובייקט ה – </a:t>
            </a:r>
            <a:r>
              <a:rPr lang="en-US" sz="2000" dirty="0">
                <a:solidFill>
                  <a:schemeClr val="bg1"/>
                </a:solidFill>
              </a:rPr>
              <a:t>props</a:t>
            </a:r>
            <a:r>
              <a:rPr lang="he-IL" sz="2000" dirty="0">
                <a:solidFill>
                  <a:schemeClr val="bg1"/>
                </a:solidFill>
              </a:rPr>
              <a:t> ונקבע את ערכו לקבוע </a:t>
            </a:r>
            <a:r>
              <a:rPr lang="en-US" sz="2000" dirty="0">
                <a:solidFill>
                  <a:schemeClr val="bg1"/>
                </a:solidFill>
              </a:rPr>
              <a:t>string</a:t>
            </a:r>
            <a:r>
              <a:rPr lang="he-IL" sz="2000" dirty="0">
                <a:solidFill>
                  <a:schemeClr val="bg1"/>
                </a:solidFill>
              </a:rPr>
              <a:t> שיצרנו. </a:t>
            </a:r>
            <a:endParaRPr lang="en-US" sz="2000" dirty="0">
              <a:solidFill>
                <a:schemeClr val="bg1"/>
              </a:solidFill>
            </a:endParaRPr>
          </a:p>
        </p:txBody>
      </p:sp>
      <p:pic>
        <p:nvPicPr>
          <p:cNvPr id="7" name="תמונה 6">
            <a:extLst>
              <a:ext uri="{FF2B5EF4-FFF2-40B4-BE49-F238E27FC236}">
                <a16:creationId xmlns:a16="http://schemas.microsoft.com/office/drawing/2014/main" id="{D138DEEC-F711-C6AF-5277-7A2828F5F79B}"/>
              </a:ext>
            </a:extLst>
          </p:cNvPr>
          <p:cNvPicPr>
            <a:picLocks noChangeAspect="1"/>
          </p:cNvPicPr>
          <p:nvPr/>
        </p:nvPicPr>
        <p:blipFill>
          <a:blip r:embed="rId4"/>
          <a:stretch>
            <a:fillRect/>
          </a:stretch>
        </p:blipFill>
        <p:spPr>
          <a:xfrm>
            <a:off x="-23910" y="0"/>
            <a:ext cx="5955833" cy="6858000"/>
          </a:xfrm>
          <a:prstGeom prst="rect">
            <a:avLst/>
          </a:prstGeom>
        </p:spPr>
      </p:pic>
      <p:cxnSp>
        <p:nvCxnSpPr>
          <p:cNvPr id="9" name="מחבר: מרפקי 8">
            <a:extLst>
              <a:ext uri="{FF2B5EF4-FFF2-40B4-BE49-F238E27FC236}">
                <a16:creationId xmlns:a16="http://schemas.microsoft.com/office/drawing/2014/main" id="{37DA24F5-EC3F-94F6-E4BC-D72404DCD8B2}"/>
              </a:ext>
            </a:extLst>
          </p:cNvPr>
          <p:cNvCxnSpPr/>
          <p:nvPr/>
        </p:nvCxnSpPr>
        <p:spPr>
          <a:xfrm rot="10800000">
            <a:off x="3023119" y="1492899"/>
            <a:ext cx="5430417" cy="1259633"/>
          </a:xfrm>
          <a:prstGeom prst="bentConnector3">
            <a:avLst>
              <a:gd name="adj1" fmla="val 408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927CE4BA-658C-B305-94FA-27D8B77490B8}"/>
              </a:ext>
            </a:extLst>
          </p:cNvPr>
          <p:cNvCxnSpPr/>
          <p:nvPr/>
        </p:nvCxnSpPr>
        <p:spPr>
          <a:xfrm rot="10800000">
            <a:off x="3974842" y="1772816"/>
            <a:ext cx="3191069" cy="1371600"/>
          </a:xfrm>
          <a:prstGeom prst="bentConnector3">
            <a:avLst>
              <a:gd name="adj1" fmla="val 345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4E8DA5E0-5D04-BED2-F969-FD829D73F794}"/>
              </a:ext>
            </a:extLst>
          </p:cNvPr>
          <p:cNvCxnSpPr>
            <a:cxnSpLocks/>
            <a:stCxn id="3" idx="2"/>
          </p:cNvCxnSpPr>
          <p:nvPr/>
        </p:nvCxnSpPr>
        <p:spPr>
          <a:xfrm rot="5400000">
            <a:off x="6219055" y="2421096"/>
            <a:ext cx="802432" cy="52908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241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998005"/>
            <a:ext cx="4574958" cy="976822"/>
          </a:xfrm>
        </p:spPr>
        <p:txBody>
          <a:bodyPr>
            <a:noAutofit/>
          </a:bodyPr>
          <a:lstStyle/>
          <a:p>
            <a:pPr algn="ctr"/>
            <a:r>
              <a:rPr lang="he-IL" sz="4000" u="sng" dirty="0">
                <a:solidFill>
                  <a:schemeClr val="bg1"/>
                </a:solidFill>
                <a:latin typeface="Aharoni" panose="02010803020104030203" pitchFamily="2" charset="-79"/>
                <a:cs typeface="Aharoni" panose="02010803020104030203" pitchFamily="2" charset="-79"/>
              </a:rPr>
              <a:t>התוצאה בדפדפן</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974827"/>
            <a:ext cx="4332303" cy="3157010"/>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את הטקסט שהעברנו מקומפוננט האב מוצג בתוך קומפוננט הבן</a:t>
            </a:r>
          </a:p>
          <a:p>
            <a:r>
              <a:rPr lang="he-IL" sz="2000" dirty="0">
                <a:solidFill>
                  <a:schemeClr val="bg1"/>
                </a:solidFill>
              </a:rPr>
              <a:t>בנוסף בגלל שהורדנו את התוסף </a:t>
            </a:r>
            <a:r>
              <a:rPr lang="en-US" sz="2000" dirty="0">
                <a:solidFill>
                  <a:schemeClr val="bg1"/>
                </a:solidFill>
              </a:rPr>
              <a:t>react dev tools</a:t>
            </a:r>
            <a:r>
              <a:rPr lang="he-IL" sz="2000" dirty="0">
                <a:solidFill>
                  <a:schemeClr val="bg1"/>
                </a:solidFill>
              </a:rPr>
              <a:t> אנו יכולים לגשת ללשונית </a:t>
            </a:r>
            <a:r>
              <a:rPr lang="en-US" sz="2000" dirty="0">
                <a:solidFill>
                  <a:schemeClr val="bg1"/>
                </a:solidFill>
              </a:rPr>
              <a:t>components</a:t>
            </a:r>
            <a:r>
              <a:rPr lang="he-IL" sz="2000" dirty="0">
                <a:solidFill>
                  <a:schemeClr val="bg1"/>
                </a:solidFill>
              </a:rPr>
              <a:t> </a:t>
            </a:r>
          </a:p>
          <a:p>
            <a:r>
              <a:rPr lang="he-IL" sz="2000" dirty="0">
                <a:solidFill>
                  <a:schemeClr val="bg1"/>
                </a:solidFill>
              </a:rPr>
              <a:t>ללחוץ על הקומפוננט שמעניינת אותנו </a:t>
            </a:r>
          </a:p>
          <a:p>
            <a:r>
              <a:rPr lang="he-IL" sz="2000" dirty="0">
                <a:solidFill>
                  <a:schemeClr val="bg1"/>
                </a:solidFill>
              </a:rPr>
              <a:t>ולקבל בין היתר את המפתחות והערכים שמועברים באובייקט </a:t>
            </a:r>
            <a:r>
              <a:rPr lang="en-US" sz="2000" dirty="0">
                <a:solidFill>
                  <a:schemeClr val="bg1"/>
                </a:solidFill>
              </a:rPr>
              <a:t>props</a:t>
            </a:r>
            <a:endParaRPr lang="he-IL" sz="2000" dirty="0">
              <a:solidFill>
                <a:schemeClr val="bg1"/>
              </a:solidFill>
            </a:endParaRPr>
          </a:p>
        </p:txBody>
      </p:sp>
      <p:pic>
        <p:nvPicPr>
          <p:cNvPr id="9" name="תמונה 8">
            <a:extLst>
              <a:ext uri="{FF2B5EF4-FFF2-40B4-BE49-F238E27FC236}">
                <a16:creationId xmlns:a16="http://schemas.microsoft.com/office/drawing/2014/main" id="{CBA8345D-2FB3-016D-8EFE-CE8C806DB949}"/>
              </a:ext>
            </a:extLst>
          </p:cNvPr>
          <p:cNvPicPr>
            <a:picLocks noChangeAspect="1"/>
          </p:cNvPicPr>
          <p:nvPr/>
        </p:nvPicPr>
        <p:blipFill>
          <a:blip r:embed="rId4"/>
          <a:stretch>
            <a:fillRect/>
          </a:stretch>
        </p:blipFill>
        <p:spPr>
          <a:xfrm>
            <a:off x="408842" y="998005"/>
            <a:ext cx="6878815" cy="4861989"/>
          </a:xfrm>
          <a:prstGeom prst="rect">
            <a:avLst/>
          </a:prstGeom>
          <a:effectLst>
            <a:outerShdw blurRad="50800" dist="38100" dir="2700000" algn="tl" rotWithShape="0">
              <a:prstClr val="black">
                <a:alpha val="40000"/>
              </a:prstClr>
            </a:outerShdw>
          </a:effectLst>
        </p:spPr>
      </p:pic>
      <p:sp>
        <p:nvSpPr>
          <p:cNvPr id="15" name="סוגר מסולסל ימני 14">
            <a:extLst>
              <a:ext uri="{FF2B5EF4-FFF2-40B4-BE49-F238E27FC236}">
                <a16:creationId xmlns:a16="http://schemas.microsoft.com/office/drawing/2014/main" id="{CD38E571-94B9-B8D0-84D6-25AD80189C9F}"/>
              </a:ext>
            </a:extLst>
          </p:cNvPr>
          <p:cNvSpPr/>
          <p:nvPr/>
        </p:nvSpPr>
        <p:spPr>
          <a:xfrm rot="16200000">
            <a:off x="1475238" y="1501999"/>
            <a:ext cx="201462" cy="945655"/>
          </a:xfrm>
          <a:prstGeom prst="rightBrace">
            <a:avLst>
              <a:gd name="adj1" fmla="val 2607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7" name="מחבר: מרפקי 16">
            <a:extLst>
              <a:ext uri="{FF2B5EF4-FFF2-40B4-BE49-F238E27FC236}">
                <a16:creationId xmlns:a16="http://schemas.microsoft.com/office/drawing/2014/main" id="{0A5D4599-4AB8-3119-DFB0-08568E13E295}"/>
              </a:ext>
            </a:extLst>
          </p:cNvPr>
          <p:cNvCxnSpPr>
            <a:stCxn id="15" idx="1"/>
          </p:cNvCxnSpPr>
          <p:nvPr/>
        </p:nvCxnSpPr>
        <p:spPr>
          <a:xfrm rot="16200000" flipH="1">
            <a:off x="4671175" y="-1221109"/>
            <a:ext cx="259504" cy="6449914"/>
          </a:xfrm>
          <a:prstGeom prst="bentConnector4">
            <a:avLst>
              <a:gd name="adj1" fmla="val -495513"/>
              <a:gd name="adj2" fmla="val 98333"/>
            </a:avLst>
          </a:prstGeom>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0C1997E7-443D-4EF8-EFC0-322BFD585DA1}"/>
              </a:ext>
            </a:extLst>
          </p:cNvPr>
          <p:cNvCxnSpPr/>
          <p:nvPr/>
        </p:nvCxnSpPr>
        <p:spPr>
          <a:xfrm rot="10800000">
            <a:off x="5324475" y="1114425"/>
            <a:ext cx="4960072" cy="2314574"/>
          </a:xfrm>
          <a:prstGeom prst="bentConnector3">
            <a:avLst>
              <a:gd name="adj1" fmla="val 561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4DB0827B-6247-2F0A-A2EA-3320A7CB20D0}"/>
              </a:ext>
            </a:extLst>
          </p:cNvPr>
          <p:cNvCxnSpPr/>
          <p:nvPr/>
        </p:nvCxnSpPr>
        <p:spPr>
          <a:xfrm rot="10800000">
            <a:off x="4210051" y="3162301"/>
            <a:ext cx="3879821" cy="638175"/>
          </a:xfrm>
          <a:prstGeom prst="bentConnector3">
            <a:avLst>
              <a:gd name="adj1" fmla="val 18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D74A7847-80F6-F9B8-6D3B-4A6B8FD591A9}"/>
              </a:ext>
            </a:extLst>
          </p:cNvPr>
          <p:cNvCxnSpPr/>
          <p:nvPr/>
        </p:nvCxnSpPr>
        <p:spPr>
          <a:xfrm rot="10800000">
            <a:off x="3323901" y="3867150"/>
            <a:ext cx="4480610" cy="321520"/>
          </a:xfrm>
          <a:prstGeom prst="bentConnector3">
            <a:avLst>
              <a:gd name="adj1" fmla="val 2427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6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1830F9-EC86-EBB6-30B8-A6B2C69281F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8D4EC98B-AA9B-0419-9995-50FF8FFABB48}"/>
              </a:ext>
            </a:extLst>
          </p:cNvPr>
          <p:cNvSpPr>
            <a:spLocks noGrp="1"/>
          </p:cNvSpPr>
          <p:nvPr>
            <p:ph idx="1"/>
          </p:nvPr>
        </p:nvSpPr>
        <p:spPr/>
        <p:txBody>
          <a:bodyPr/>
          <a:lstStyle/>
          <a:p>
            <a:endParaRPr lang="he-IL"/>
          </a:p>
        </p:txBody>
      </p:sp>
      <p:pic>
        <p:nvPicPr>
          <p:cNvPr id="5122" name="Picture 2" descr="Blockchain Wallpapers - Top Free Blockchain Backgrounds - WallpaperAccess">
            <a:extLst>
              <a:ext uri="{FF2B5EF4-FFF2-40B4-BE49-F238E27FC236}">
                <a16:creationId xmlns:a16="http://schemas.microsoft.com/office/drawing/2014/main" id="{33A81F9A-7D75-710E-B7D6-DC63A2A4F43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9000"/>
                    </a14:imgEffect>
                    <a14:imgEffect>
                      <a14:brightnessContrast bright="25000" contrast="-30000"/>
                    </a14:imgEffect>
                  </a14:imgLayer>
                </a14:imgProps>
              </a:ext>
              <a:ext uri="{28A0092B-C50C-407E-A947-70E740481C1C}">
                <a14:useLocalDpi xmlns:a14="http://schemas.microsoft.com/office/drawing/2010/main" val="0"/>
              </a:ext>
            </a:extLst>
          </a:blip>
          <a:srcRect l="11105" t="11105"/>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1">
            <a:extLst>
              <a:ext uri="{FF2B5EF4-FFF2-40B4-BE49-F238E27FC236}">
                <a16:creationId xmlns:a16="http://schemas.microsoft.com/office/drawing/2014/main" id="{776A736E-1EBA-D09A-9DB3-DF4A9E82783D}"/>
              </a:ext>
            </a:extLst>
          </p:cNvPr>
          <p:cNvSpPr txBox="1">
            <a:spLocks/>
          </p:cNvSpPr>
          <p:nvPr/>
        </p:nvSpPr>
        <p:spPr>
          <a:xfrm>
            <a:off x="0" y="2684757"/>
            <a:ext cx="12191999" cy="1325563"/>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latin typeface="Aharoni" panose="02010803020104030203" pitchFamily="2" charset="-79"/>
                <a:cs typeface="Aharoni" panose="02010803020104030203" pitchFamily="2" charset="-79"/>
              </a:rPr>
              <a:t>React Introduction</a:t>
            </a:r>
            <a:endParaRPr lang="he-IL" dirty="0">
              <a:latin typeface="Aharoni" panose="02010803020104030203" pitchFamily="2" charset="-79"/>
              <a:cs typeface="Aharoni" panose="02010803020104030203" pitchFamily="2" charset="-79"/>
            </a:endParaRPr>
          </a:p>
        </p:txBody>
      </p:sp>
      <p:sp>
        <p:nvSpPr>
          <p:cNvPr id="5" name="תיבת טקסט 4">
            <a:extLst>
              <a:ext uri="{FF2B5EF4-FFF2-40B4-BE49-F238E27FC236}">
                <a16:creationId xmlns:a16="http://schemas.microsoft.com/office/drawing/2014/main" id="{31BB054B-462A-D78A-9DCF-76C53D411707}"/>
              </a:ext>
            </a:extLst>
          </p:cNvPr>
          <p:cNvSpPr txBox="1"/>
          <p:nvPr/>
        </p:nvSpPr>
        <p:spPr>
          <a:xfrm>
            <a:off x="0" y="3825654"/>
            <a:ext cx="12192000" cy="369332"/>
          </a:xfrm>
          <a:prstGeom prst="rect">
            <a:avLst/>
          </a:prstGeom>
          <a:noFill/>
        </p:spPr>
        <p:txBody>
          <a:bodyPr wrap="square">
            <a:spAutoFit/>
          </a:bodyPr>
          <a:lstStyle/>
          <a:p>
            <a:pPr algn="ctr"/>
            <a:r>
              <a:rPr lang="en-US" u="sng" dirty="0">
                <a:solidFill>
                  <a:srgbClr val="7DD2FF"/>
                </a:solidFill>
              </a:rPr>
              <a:t>https://www.youtube.com/watch?v=XxVg_s8xAms</a:t>
            </a:r>
          </a:p>
        </p:txBody>
      </p:sp>
      <p:sp>
        <p:nvSpPr>
          <p:cNvPr id="6" name="מלבן 5">
            <a:extLst>
              <a:ext uri="{FF2B5EF4-FFF2-40B4-BE49-F238E27FC236}">
                <a16:creationId xmlns:a16="http://schemas.microsoft.com/office/drawing/2014/main" id="{547FB611-7182-A0A2-3F55-4874013CE661}"/>
              </a:ext>
            </a:extLst>
          </p:cNvPr>
          <p:cNvSpPr/>
          <p:nvPr/>
        </p:nvSpPr>
        <p:spPr>
          <a:xfrm>
            <a:off x="541538" y="612559"/>
            <a:ext cx="11026066" cy="5672831"/>
          </a:xfrm>
          <a:prstGeom prst="rect">
            <a:avLst/>
          </a:prstGeom>
          <a:noFill/>
          <a:ln w="9525" cap="flat" cmpd="sng" algn="ctr">
            <a:solidFill>
              <a:srgbClr val="3770B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Tree>
    <p:extLst>
      <p:ext uri="{BB962C8B-B14F-4D97-AF65-F5344CB8AC3E}">
        <p14:creationId xmlns:p14="http://schemas.microsoft.com/office/powerpoint/2010/main" val="3268657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034073" y="1937550"/>
            <a:ext cx="3609995" cy="2982897"/>
          </a:xfrm>
        </p:spPr>
        <p:txBody>
          <a:bodyPr>
            <a:normAutofit/>
          </a:bodyPr>
          <a:lstStyle/>
          <a:p>
            <a:pPr algn="l" rtl="0"/>
            <a:r>
              <a:rPr lang="en-US" sz="4800" dirty="0">
                <a:solidFill>
                  <a:schemeClr val="bg1"/>
                </a:solidFill>
                <a:latin typeface="Verdana Pro Black" panose="020B0A04030504040204" pitchFamily="34" charset="0"/>
                <a:cs typeface="Aharoni" panose="02010803020104030203" pitchFamily="2" charset="-79"/>
              </a:rPr>
              <a:t>Passing Object</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העברת אובייקט מקומפוננט אב לקומפוננט בן בקומפוננט מסוג פונקציה וחילוץ המפתחות והערכים ממנו</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מגילה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8E61771A-A0F4-EC55-29D9-2B8C30B1B07F}"/>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8230E698-F649-841E-3C6A-FE18DBBCEE2C}"/>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F5CB7843-5F1B-CC67-6380-1046DBD4CAF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035671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107256"/>
            <a:ext cx="4574958" cy="712019"/>
          </a:xfrm>
        </p:spPr>
        <p:txBody>
          <a:bodyPr>
            <a:noAutofit/>
          </a:bodyPr>
          <a:lstStyle/>
          <a:p>
            <a:pPr algn="ctr"/>
            <a:r>
              <a:rPr lang="en-US" sz="4000" u="sng" dirty="0">
                <a:solidFill>
                  <a:schemeClr val="bg1"/>
                </a:solidFill>
                <a:latin typeface="Aharoni" panose="02010803020104030203" pitchFamily="2" charset="-79"/>
                <a:cs typeface="Aharoni" panose="02010803020104030203" pitchFamily="2" charset="-79"/>
              </a:rPr>
              <a:t>Child Component</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819275"/>
            <a:ext cx="4332303" cy="375887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בגלל שקומפוננט מסוג פונקציה מתנהגת כמו כל פונקציה ב – </a:t>
            </a:r>
            <a:r>
              <a:rPr lang="en-US" sz="2000" dirty="0">
                <a:solidFill>
                  <a:schemeClr val="bg1"/>
                </a:solidFill>
              </a:rPr>
              <a:t>JAVASCRIPT</a:t>
            </a:r>
            <a:r>
              <a:rPr lang="he-IL" sz="2000" dirty="0">
                <a:solidFill>
                  <a:schemeClr val="bg1"/>
                </a:solidFill>
              </a:rPr>
              <a:t> אני יכול לחלץ מאובייקט </a:t>
            </a:r>
            <a:r>
              <a:rPr lang="en-US" sz="2000" dirty="0">
                <a:solidFill>
                  <a:schemeClr val="bg1"/>
                </a:solidFill>
              </a:rPr>
              <a:t>props</a:t>
            </a:r>
            <a:r>
              <a:rPr lang="he-IL" sz="2000" dirty="0">
                <a:solidFill>
                  <a:schemeClr val="bg1"/>
                </a:solidFill>
              </a:rPr>
              <a:t> את המפתחות הרלוונטיים ישר בתוך הפרמטר של הפונקציה</a:t>
            </a:r>
          </a:p>
          <a:p>
            <a:r>
              <a:rPr lang="he-IL" sz="2000" dirty="0">
                <a:solidFill>
                  <a:schemeClr val="bg1"/>
                </a:solidFill>
              </a:rPr>
              <a:t>נחלץ את מפתחות </a:t>
            </a:r>
            <a:r>
              <a:rPr lang="en-US" sz="2000" dirty="0">
                <a:solidFill>
                  <a:schemeClr val="bg1"/>
                </a:solidFill>
              </a:rPr>
              <a:t>first, last</a:t>
            </a:r>
            <a:r>
              <a:rPr lang="he-IL" sz="2000" dirty="0">
                <a:solidFill>
                  <a:schemeClr val="bg1"/>
                </a:solidFill>
              </a:rPr>
              <a:t> מתוך המפתח </a:t>
            </a:r>
            <a:r>
              <a:rPr lang="en-US" sz="2000" dirty="0">
                <a:solidFill>
                  <a:schemeClr val="bg1"/>
                </a:solidFill>
              </a:rPr>
              <a:t>name</a:t>
            </a:r>
            <a:r>
              <a:rPr lang="he-IL" sz="2000" dirty="0">
                <a:solidFill>
                  <a:schemeClr val="bg1"/>
                </a:solidFill>
              </a:rPr>
              <a:t> שבאובייקט ה - </a:t>
            </a:r>
            <a:r>
              <a:rPr lang="en-US" sz="2000" dirty="0">
                <a:solidFill>
                  <a:schemeClr val="bg1"/>
                </a:solidFill>
              </a:rPr>
              <a:t>props</a:t>
            </a:r>
            <a:endParaRPr lang="he-IL" sz="2000" dirty="0">
              <a:solidFill>
                <a:schemeClr val="bg1"/>
              </a:solidFill>
            </a:endParaRPr>
          </a:p>
          <a:p>
            <a:r>
              <a:rPr lang="he-IL" sz="2000" dirty="0">
                <a:solidFill>
                  <a:schemeClr val="bg1"/>
                </a:solidFill>
              </a:rPr>
              <a:t>ניפתח אזור של </a:t>
            </a:r>
            <a:r>
              <a:rPr lang="en-US" sz="2000" dirty="0">
                <a:solidFill>
                  <a:schemeClr val="bg1"/>
                </a:solidFill>
              </a:rPr>
              <a:t>JAVASCRIPT </a:t>
            </a:r>
            <a:r>
              <a:rPr lang="he-IL" sz="2000" dirty="0">
                <a:solidFill>
                  <a:schemeClr val="bg1"/>
                </a:solidFill>
              </a:rPr>
              <a:t> בתוך החלק המיועד ל – </a:t>
            </a:r>
            <a:r>
              <a:rPr lang="en-US" sz="2000" dirty="0">
                <a:solidFill>
                  <a:schemeClr val="bg1"/>
                </a:solidFill>
              </a:rPr>
              <a:t>HTML</a:t>
            </a:r>
            <a:r>
              <a:rPr lang="he-IL" sz="2000" dirty="0">
                <a:solidFill>
                  <a:schemeClr val="bg1"/>
                </a:solidFill>
              </a:rPr>
              <a:t> בקומפוננט ונציב בתוכו את הערכים של המפתחות שחילצנו מתוך אובייקט הפרופס</a:t>
            </a:r>
            <a:endParaRPr lang="en-US" sz="2000" dirty="0">
              <a:solidFill>
                <a:schemeClr val="bg1"/>
              </a:solidFill>
            </a:endParaRPr>
          </a:p>
        </p:txBody>
      </p:sp>
      <p:pic>
        <p:nvPicPr>
          <p:cNvPr id="10" name="תמונה 9">
            <a:extLst>
              <a:ext uri="{FF2B5EF4-FFF2-40B4-BE49-F238E27FC236}">
                <a16:creationId xmlns:a16="http://schemas.microsoft.com/office/drawing/2014/main" id="{EF3F7899-B19D-3AA4-9567-DC1A622D5F82}"/>
              </a:ext>
            </a:extLst>
          </p:cNvPr>
          <p:cNvPicPr>
            <a:picLocks noChangeAspect="1"/>
          </p:cNvPicPr>
          <p:nvPr/>
        </p:nvPicPr>
        <p:blipFill>
          <a:blip r:embed="rId4"/>
          <a:stretch>
            <a:fillRect/>
          </a:stretch>
        </p:blipFill>
        <p:spPr>
          <a:xfrm>
            <a:off x="655306" y="799733"/>
            <a:ext cx="6306430" cy="5258534"/>
          </a:xfrm>
          <a:prstGeom prst="rect">
            <a:avLst/>
          </a:prstGeom>
        </p:spPr>
      </p:pic>
      <p:cxnSp>
        <p:nvCxnSpPr>
          <p:cNvPr id="13" name="מחבר: מרפקי 12">
            <a:extLst>
              <a:ext uri="{FF2B5EF4-FFF2-40B4-BE49-F238E27FC236}">
                <a16:creationId xmlns:a16="http://schemas.microsoft.com/office/drawing/2014/main" id="{A1403ABD-A259-2E5F-983D-937F62D87F54}"/>
              </a:ext>
            </a:extLst>
          </p:cNvPr>
          <p:cNvCxnSpPr/>
          <p:nvPr/>
        </p:nvCxnSpPr>
        <p:spPr>
          <a:xfrm rot="10800000">
            <a:off x="4953000" y="933450"/>
            <a:ext cx="2785370" cy="1047750"/>
          </a:xfrm>
          <a:prstGeom prst="bentConnector3">
            <a:avLst>
              <a:gd name="adj1" fmla="val 110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E1FD049A-0D6B-D2D4-71C5-84C1404BC2DF}"/>
              </a:ext>
            </a:extLst>
          </p:cNvPr>
          <p:cNvCxnSpPr/>
          <p:nvPr/>
        </p:nvCxnSpPr>
        <p:spPr>
          <a:xfrm rot="10800000">
            <a:off x="4667250" y="1279848"/>
            <a:ext cx="3605098" cy="2149152"/>
          </a:xfrm>
          <a:prstGeom prst="bentConnector3">
            <a:avLst>
              <a:gd name="adj1" fmla="val 304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72BD2328-DEC1-A79C-3E71-D0284763D94E}"/>
              </a:ext>
            </a:extLst>
          </p:cNvPr>
          <p:cNvCxnSpPr/>
          <p:nvPr/>
        </p:nvCxnSpPr>
        <p:spPr>
          <a:xfrm flipH="1">
            <a:off x="5627218" y="4591050"/>
            <a:ext cx="2259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DBEF22A9-F73A-F140-80F4-8DACA166676A}"/>
              </a:ext>
            </a:extLst>
          </p:cNvPr>
          <p:cNvCxnSpPr>
            <a:cxnSpLocks/>
          </p:cNvCxnSpPr>
          <p:nvPr/>
        </p:nvCxnSpPr>
        <p:spPr>
          <a:xfrm flipH="1">
            <a:off x="5495925" y="4867275"/>
            <a:ext cx="2390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517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685801"/>
            <a:ext cx="4574958" cy="1510152"/>
          </a:xfrm>
        </p:spPr>
        <p:txBody>
          <a:bodyPr>
            <a:noAutofit/>
          </a:bodyPr>
          <a:lstStyle/>
          <a:p>
            <a:pPr algn="ctr"/>
            <a:r>
              <a:rPr lang="en-US" sz="4800" u="sng" dirty="0">
                <a:solidFill>
                  <a:schemeClr val="bg1"/>
                </a:solidFill>
                <a:latin typeface="Aharoni" panose="02010803020104030203" pitchFamily="2" charset="-79"/>
                <a:cs typeface="Aharoni" panose="02010803020104030203" pitchFamily="2" charset="-79"/>
              </a:rPr>
              <a:t>Father Component</a:t>
            </a:r>
            <a:endParaRPr lang="he-IL" sz="48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2224528"/>
            <a:ext cx="4332303" cy="1682661"/>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name</a:t>
            </a:r>
            <a:r>
              <a:rPr lang="he-IL" sz="2000" dirty="0">
                <a:solidFill>
                  <a:schemeClr val="bg1"/>
                </a:solidFill>
              </a:rPr>
              <a:t> שערכו יהיה אובייקט עם מפתחות וערכים</a:t>
            </a:r>
          </a:p>
          <a:p>
            <a:r>
              <a:rPr lang="he-IL" sz="2000" dirty="0">
                <a:solidFill>
                  <a:schemeClr val="bg1"/>
                </a:solidFill>
              </a:rPr>
              <a:t>נעשה השמה למפתח </a:t>
            </a:r>
            <a:r>
              <a:rPr lang="en-US" sz="2000" dirty="0">
                <a:solidFill>
                  <a:schemeClr val="bg1"/>
                </a:solidFill>
              </a:rPr>
              <a:t>name</a:t>
            </a:r>
            <a:r>
              <a:rPr lang="he-IL" sz="2000" dirty="0">
                <a:solidFill>
                  <a:schemeClr val="bg1"/>
                </a:solidFill>
              </a:rPr>
              <a:t> </a:t>
            </a:r>
            <a:r>
              <a:rPr lang="en-US" sz="2000" dirty="0">
                <a:solidFill>
                  <a:schemeClr val="bg1"/>
                </a:solidFill>
              </a:rPr>
              <a:t> </a:t>
            </a:r>
            <a:r>
              <a:rPr lang="he-IL" sz="2000" dirty="0">
                <a:solidFill>
                  <a:schemeClr val="bg1"/>
                </a:solidFill>
              </a:rPr>
              <a:t>בתוך אובייקט ה – </a:t>
            </a:r>
            <a:r>
              <a:rPr lang="en-US" sz="2000" dirty="0">
                <a:solidFill>
                  <a:schemeClr val="bg1"/>
                </a:solidFill>
              </a:rPr>
              <a:t>props </a:t>
            </a:r>
            <a:r>
              <a:rPr lang="he-IL" sz="2000" dirty="0">
                <a:solidFill>
                  <a:schemeClr val="bg1"/>
                </a:solidFill>
              </a:rPr>
              <a:t> ונקבע את ערכו לקבוע </a:t>
            </a:r>
            <a:r>
              <a:rPr lang="en-US" sz="2000" dirty="0">
                <a:solidFill>
                  <a:schemeClr val="bg1"/>
                </a:solidFill>
              </a:rPr>
              <a:t>name </a:t>
            </a:r>
            <a:r>
              <a:rPr lang="he-IL" sz="2000" dirty="0">
                <a:solidFill>
                  <a:schemeClr val="bg1"/>
                </a:solidFill>
              </a:rPr>
              <a:t> שיצרנו. </a:t>
            </a:r>
          </a:p>
        </p:txBody>
      </p:sp>
      <p:pic>
        <p:nvPicPr>
          <p:cNvPr id="6" name="תמונה 5">
            <a:extLst>
              <a:ext uri="{FF2B5EF4-FFF2-40B4-BE49-F238E27FC236}">
                <a16:creationId xmlns:a16="http://schemas.microsoft.com/office/drawing/2014/main" id="{6ED9CF27-BF0B-BBCF-FC5E-BBB02C7BEA21}"/>
              </a:ext>
            </a:extLst>
          </p:cNvPr>
          <p:cNvPicPr>
            <a:picLocks noChangeAspect="1"/>
          </p:cNvPicPr>
          <p:nvPr/>
        </p:nvPicPr>
        <p:blipFill>
          <a:blip r:embed="rId4"/>
          <a:stretch>
            <a:fillRect/>
          </a:stretch>
        </p:blipFill>
        <p:spPr>
          <a:xfrm>
            <a:off x="607674" y="280548"/>
            <a:ext cx="6401693" cy="6296904"/>
          </a:xfrm>
          <a:prstGeom prst="rect">
            <a:avLst/>
          </a:prstGeom>
        </p:spPr>
      </p:pic>
      <p:cxnSp>
        <p:nvCxnSpPr>
          <p:cNvPr id="11" name="מחבר: מרפקי 10">
            <a:extLst>
              <a:ext uri="{FF2B5EF4-FFF2-40B4-BE49-F238E27FC236}">
                <a16:creationId xmlns:a16="http://schemas.microsoft.com/office/drawing/2014/main" id="{6FA42F18-633B-6152-5335-AC43B885C3A1}"/>
              </a:ext>
            </a:extLst>
          </p:cNvPr>
          <p:cNvCxnSpPr>
            <a:cxnSpLocks/>
          </p:cNvCxnSpPr>
          <p:nvPr/>
        </p:nvCxnSpPr>
        <p:spPr>
          <a:xfrm rot="10800000">
            <a:off x="6600826" y="685801"/>
            <a:ext cx="1704975" cy="16826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96AB084A-A3D2-41B7-B25C-EF6CDF67D089}"/>
              </a:ext>
            </a:extLst>
          </p:cNvPr>
          <p:cNvCxnSpPr>
            <a:stCxn id="3" idx="2"/>
          </p:cNvCxnSpPr>
          <p:nvPr/>
        </p:nvCxnSpPr>
        <p:spPr>
          <a:xfrm rot="5400000">
            <a:off x="6701069" y="2187696"/>
            <a:ext cx="1483961" cy="49229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19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910132"/>
            <a:ext cx="4574958" cy="793727"/>
          </a:xfrm>
        </p:spPr>
        <p:txBody>
          <a:bodyPr>
            <a:noAutofit/>
          </a:bodyPr>
          <a:lstStyle/>
          <a:p>
            <a:pPr algn="ctr"/>
            <a:r>
              <a:rPr lang="he-IL" sz="4000" u="sng" dirty="0">
                <a:solidFill>
                  <a:schemeClr val="bg1"/>
                </a:solidFill>
                <a:latin typeface="Aharoni" panose="02010803020104030203" pitchFamily="2" charset="-79"/>
                <a:cs typeface="Aharoni" panose="02010803020104030203" pitchFamily="2" charset="-79"/>
              </a:rPr>
              <a:t>התוצאה בדפדפן</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2703860"/>
            <a:ext cx="4332303" cy="191013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את הכיתוב שהעברנו מקומפוננט האב לקומפוננט הבן בתוך אובייקט מוצג בקומפוננט הבן</a:t>
            </a:r>
          </a:p>
          <a:p>
            <a:r>
              <a:rPr lang="he-IL" sz="2000" dirty="0">
                <a:solidFill>
                  <a:schemeClr val="bg1"/>
                </a:solidFill>
              </a:rPr>
              <a:t>וכי אובייקט ה – </a:t>
            </a:r>
            <a:r>
              <a:rPr lang="en-US" sz="2000" dirty="0">
                <a:solidFill>
                  <a:schemeClr val="bg1"/>
                </a:solidFill>
              </a:rPr>
              <a:t>props</a:t>
            </a:r>
            <a:r>
              <a:rPr lang="he-IL" sz="2000" dirty="0">
                <a:solidFill>
                  <a:schemeClr val="bg1"/>
                </a:solidFill>
              </a:rPr>
              <a:t> מכיל כעט מפתח בשם </a:t>
            </a:r>
            <a:r>
              <a:rPr lang="en-US" sz="2000" dirty="0">
                <a:solidFill>
                  <a:schemeClr val="bg1"/>
                </a:solidFill>
              </a:rPr>
              <a:t>name</a:t>
            </a:r>
            <a:r>
              <a:rPr lang="he-IL" sz="2000" dirty="0">
                <a:solidFill>
                  <a:schemeClr val="bg1"/>
                </a:solidFill>
              </a:rPr>
              <a:t> שהערך שלו זה האובייקט שיצרנו </a:t>
            </a:r>
          </a:p>
        </p:txBody>
      </p:sp>
      <p:pic>
        <p:nvPicPr>
          <p:cNvPr id="6" name="תמונה 5">
            <a:extLst>
              <a:ext uri="{FF2B5EF4-FFF2-40B4-BE49-F238E27FC236}">
                <a16:creationId xmlns:a16="http://schemas.microsoft.com/office/drawing/2014/main" id="{7937822A-BEE3-D999-0F6F-B769A26F5D48}"/>
              </a:ext>
            </a:extLst>
          </p:cNvPr>
          <p:cNvPicPr>
            <a:picLocks noChangeAspect="1"/>
          </p:cNvPicPr>
          <p:nvPr/>
        </p:nvPicPr>
        <p:blipFill>
          <a:blip r:embed="rId4"/>
          <a:stretch>
            <a:fillRect/>
          </a:stretch>
        </p:blipFill>
        <p:spPr>
          <a:xfrm>
            <a:off x="278017" y="2024432"/>
            <a:ext cx="7061008" cy="3057800"/>
          </a:xfrm>
          <a:prstGeom prst="rect">
            <a:avLst/>
          </a:prstGeom>
          <a:effectLst>
            <a:outerShdw blurRad="50800" dist="38100" dir="2700000" algn="tl" rotWithShape="0">
              <a:prstClr val="black">
                <a:alpha val="40000"/>
              </a:prstClr>
            </a:outerShdw>
          </a:effectLst>
        </p:spPr>
      </p:pic>
      <p:sp>
        <p:nvSpPr>
          <p:cNvPr id="7" name="סוגר מסולסל ימני 6">
            <a:extLst>
              <a:ext uri="{FF2B5EF4-FFF2-40B4-BE49-F238E27FC236}">
                <a16:creationId xmlns:a16="http://schemas.microsoft.com/office/drawing/2014/main" id="{DE49A894-8D22-EF58-7637-497A15207030}"/>
              </a:ext>
            </a:extLst>
          </p:cNvPr>
          <p:cNvSpPr/>
          <p:nvPr/>
        </p:nvSpPr>
        <p:spPr>
          <a:xfrm rot="16200000">
            <a:off x="1351414" y="2587850"/>
            <a:ext cx="201462" cy="945655"/>
          </a:xfrm>
          <a:prstGeom prst="rightBrace">
            <a:avLst>
              <a:gd name="adj1" fmla="val 2607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CF81B744-0CF8-F7F0-E45E-F14270B110E9}"/>
              </a:ext>
            </a:extLst>
          </p:cNvPr>
          <p:cNvCxnSpPr>
            <a:cxnSpLocks/>
            <a:stCxn id="7" idx="1"/>
          </p:cNvCxnSpPr>
          <p:nvPr/>
        </p:nvCxnSpPr>
        <p:spPr>
          <a:xfrm rot="5400000" flipH="1" flipV="1">
            <a:off x="4734085" y="-335540"/>
            <a:ext cx="13547" cy="6577427"/>
          </a:xfrm>
          <a:prstGeom prst="bentConnector4">
            <a:avLst>
              <a:gd name="adj1" fmla="val 8859157"/>
              <a:gd name="adj2" fmla="val 92038"/>
            </a:avLst>
          </a:prstGeom>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FA176A1A-DB7F-170A-95FF-4189EC842B03}"/>
              </a:ext>
            </a:extLst>
          </p:cNvPr>
          <p:cNvCxnSpPr>
            <a:stCxn id="3" idx="2"/>
          </p:cNvCxnSpPr>
          <p:nvPr/>
        </p:nvCxnSpPr>
        <p:spPr>
          <a:xfrm rot="5400000">
            <a:off x="7444995" y="2322023"/>
            <a:ext cx="167558" cy="47514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506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034073" y="1937550"/>
            <a:ext cx="3609995" cy="2982897"/>
          </a:xfrm>
        </p:spPr>
        <p:txBody>
          <a:bodyPr>
            <a:normAutofit/>
          </a:bodyPr>
          <a:lstStyle/>
          <a:p>
            <a:pPr algn="l" rtl="0"/>
            <a:r>
              <a:rPr lang="en-US" sz="4800" dirty="0">
                <a:solidFill>
                  <a:schemeClr val="bg1"/>
                </a:solidFill>
                <a:latin typeface="Verdana Pro Black" panose="020B0A04030504040204" pitchFamily="34" charset="0"/>
                <a:cs typeface="Aharoni" panose="02010803020104030203" pitchFamily="2" charset="-79"/>
              </a:rPr>
              <a:t>Sending two keys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הדרך להעביר יותר ממפתח אחד לאובייקט הפרופס</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מפתח ישן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93456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107256"/>
            <a:ext cx="4574958" cy="712019"/>
          </a:xfrm>
        </p:spPr>
        <p:txBody>
          <a:bodyPr>
            <a:noAutofit/>
          </a:bodyPr>
          <a:lstStyle/>
          <a:p>
            <a:pPr algn="ctr"/>
            <a:r>
              <a:rPr lang="en-US" sz="4000" u="sng" dirty="0">
                <a:solidFill>
                  <a:schemeClr val="bg1"/>
                </a:solidFill>
                <a:latin typeface="Aharoni" panose="02010803020104030203" pitchFamily="2" charset="-79"/>
                <a:cs typeface="Aharoni" panose="02010803020104030203" pitchFamily="2" charset="-79"/>
              </a:rPr>
              <a:t>Child Component</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819275"/>
            <a:ext cx="4332303" cy="2466975"/>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בגלל שקומפוננט מסוג פונקציה מתנהגת כמו כל פונקציה ב – </a:t>
            </a:r>
            <a:r>
              <a:rPr lang="en-US" sz="2000" dirty="0">
                <a:solidFill>
                  <a:schemeClr val="bg1"/>
                </a:solidFill>
              </a:rPr>
              <a:t>JAVASCRIPT</a:t>
            </a:r>
            <a:r>
              <a:rPr lang="he-IL" sz="2000" dirty="0">
                <a:solidFill>
                  <a:schemeClr val="bg1"/>
                </a:solidFill>
              </a:rPr>
              <a:t> נוכל לחלץ מאובייקט </a:t>
            </a:r>
            <a:r>
              <a:rPr lang="en-US" sz="2000" dirty="0">
                <a:solidFill>
                  <a:schemeClr val="bg1"/>
                </a:solidFill>
              </a:rPr>
              <a:t>props</a:t>
            </a:r>
            <a:r>
              <a:rPr lang="he-IL" sz="2000" dirty="0">
                <a:solidFill>
                  <a:schemeClr val="bg1"/>
                </a:solidFill>
              </a:rPr>
              <a:t> מספר מפתחות </a:t>
            </a:r>
            <a:r>
              <a:rPr lang="en-US" sz="2000" dirty="0">
                <a:solidFill>
                  <a:schemeClr val="bg1"/>
                </a:solidFill>
              </a:rPr>
              <a:t>first, last</a:t>
            </a:r>
            <a:endParaRPr lang="he-IL" sz="2000" dirty="0">
              <a:solidFill>
                <a:schemeClr val="bg1"/>
              </a:solidFill>
            </a:endParaRPr>
          </a:p>
          <a:p>
            <a:r>
              <a:rPr lang="he-IL" sz="2000" dirty="0">
                <a:solidFill>
                  <a:schemeClr val="bg1"/>
                </a:solidFill>
              </a:rPr>
              <a:t>ניפתח אזור של </a:t>
            </a:r>
            <a:r>
              <a:rPr lang="en-US" sz="2000" dirty="0">
                <a:solidFill>
                  <a:schemeClr val="bg1"/>
                </a:solidFill>
              </a:rPr>
              <a:t>JAVASCRIPT </a:t>
            </a:r>
            <a:r>
              <a:rPr lang="he-IL" sz="2000" dirty="0">
                <a:solidFill>
                  <a:schemeClr val="bg1"/>
                </a:solidFill>
              </a:rPr>
              <a:t> בתוך החלק המיועד ל – </a:t>
            </a:r>
            <a:r>
              <a:rPr lang="en-US" sz="2000" dirty="0">
                <a:solidFill>
                  <a:schemeClr val="bg1"/>
                </a:solidFill>
              </a:rPr>
              <a:t>HTML</a:t>
            </a:r>
            <a:r>
              <a:rPr lang="he-IL" sz="2000" dirty="0">
                <a:solidFill>
                  <a:schemeClr val="bg1"/>
                </a:solidFill>
              </a:rPr>
              <a:t> בקומפוננט ונציב בתוכו את הערכים של המפתחות שחילצנו מתוך אובייקט הפרופס</a:t>
            </a:r>
            <a:endParaRPr lang="en-US" sz="2000" dirty="0">
              <a:solidFill>
                <a:schemeClr val="bg1"/>
              </a:solidFill>
            </a:endParaRPr>
          </a:p>
        </p:txBody>
      </p:sp>
      <p:pic>
        <p:nvPicPr>
          <p:cNvPr id="8" name="תמונה 7">
            <a:extLst>
              <a:ext uri="{FF2B5EF4-FFF2-40B4-BE49-F238E27FC236}">
                <a16:creationId xmlns:a16="http://schemas.microsoft.com/office/drawing/2014/main" id="{F82CB16F-C69C-4EFC-4222-4AF86452EE41}"/>
              </a:ext>
            </a:extLst>
          </p:cNvPr>
          <p:cNvPicPr>
            <a:picLocks noChangeAspect="1"/>
          </p:cNvPicPr>
          <p:nvPr/>
        </p:nvPicPr>
        <p:blipFill>
          <a:blip r:embed="rId4"/>
          <a:stretch>
            <a:fillRect/>
          </a:stretch>
        </p:blipFill>
        <p:spPr>
          <a:xfrm>
            <a:off x="385606" y="823549"/>
            <a:ext cx="6916115" cy="5210902"/>
          </a:xfrm>
          <a:prstGeom prst="rect">
            <a:avLst/>
          </a:prstGeom>
        </p:spPr>
      </p:pic>
      <p:cxnSp>
        <p:nvCxnSpPr>
          <p:cNvPr id="11" name="מחבר: מרפקי 10">
            <a:extLst>
              <a:ext uri="{FF2B5EF4-FFF2-40B4-BE49-F238E27FC236}">
                <a16:creationId xmlns:a16="http://schemas.microsoft.com/office/drawing/2014/main" id="{B0BF03EC-4055-BE82-A43D-9A9E54D2776B}"/>
              </a:ext>
            </a:extLst>
          </p:cNvPr>
          <p:cNvCxnSpPr>
            <a:cxnSpLocks/>
          </p:cNvCxnSpPr>
          <p:nvPr/>
        </p:nvCxnSpPr>
        <p:spPr>
          <a:xfrm rot="10800000">
            <a:off x="5438778" y="933455"/>
            <a:ext cx="2563871" cy="1343021"/>
          </a:xfrm>
          <a:prstGeom prst="bentConnector3">
            <a:avLst>
              <a:gd name="adj1" fmla="val 21394"/>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סוגר מסולסל ימני 24">
            <a:extLst>
              <a:ext uri="{FF2B5EF4-FFF2-40B4-BE49-F238E27FC236}">
                <a16:creationId xmlns:a16="http://schemas.microsoft.com/office/drawing/2014/main" id="{B30C4B7E-7CDA-A241-EC95-0034898E8470}"/>
              </a:ext>
            </a:extLst>
          </p:cNvPr>
          <p:cNvSpPr/>
          <p:nvPr/>
        </p:nvSpPr>
        <p:spPr>
          <a:xfrm>
            <a:off x="5305425" y="4219574"/>
            <a:ext cx="133353" cy="571501"/>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7" name="מחבר: מרפקי 26">
            <a:extLst>
              <a:ext uri="{FF2B5EF4-FFF2-40B4-BE49-F238E27FC236}">
                <a16:creationId xmlns:a16="http://schemas.microsoft.com/office/drawing/2014/main" id="{46ACE946-86F5-4CAC-ABDE-A02120E9C569}"/>
              </a:ext>
            </a:extLst>
          </p:cNvPr>
          <p:cNvCxnSpPr>
            <a:stCxn id="25" idx="1"/>
            <a:endCxn id="3" idx="2"/>
          </p:cNvCxnSpPr>
          <p:nvPr/>
        </p:nvCxnSpPr>
        <p:spPr>
          <a:xfrm rot="10800000" flipH="1">
            <a:off x="5438778" y="4286251"/>
            <a:ext cx="4465744" cy="219075"/>
          </a:xfrm>
          <a:prstGeom prst="bentConnector4">
            <a:avLst>
              <a:gd name="adj1" fmla="val 45431"/>
              <a:gd name="adj2" fmla="val -23478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18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571626"/>
            <a:ext cx="4574958" cy="1510152"/>
          </a:xfrm>
        </p:spPr>
        <p:txBody>
          <a:bodyPr>
            <a:noAutofit/>
          </a:bodyPr>
          <a:lstStyle/>
          <a:p>
            <a:pPr algn="ctr"/>
            <a:r>
              <a:rPr lang="en-US" sz="4800" u="sng" dirty="0">
                <a:solidFill>
                  <a:schemeClr val="bg1"/>
                </a:solidFill>
                <a:latin typeface="Aharoni" panose="02010803020104030203" pitchFamily="2" charset="-79"/>
                <a:cs typeface="Aharoni" panose="02010803020104030203" pitchFamily="2" charset="-79"/>
              </a:rPr>
              <a:t>Father Component</a:t>
            </a:r>
            <a:endParaRPr lang="he-IL" sz="48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3110353"/>
            <a:ext cx="4332303" cy="1633097"/>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ניצור קבוע בשם </a:t>
            </a:r>
            <a:r>
              <a:rPr lang="en-US" sz="2000" dirty="0">
                <a:solidFill>
                  <a:schemeClr val="bg1"/>
                </a:solidFill>
              </a:rPr>
              <a:t>name</a:t>
            </a:r>
            <a:r>
              <a:rPr lang="he-IL" sz="2000" dirty="0">
                <a:solidFill>
                  <a:schemeClr val="bg1"/>
                </a:solidFill>
              </a:rPr>
              <a:t> שערכו יהיה אובייקט עם מפתחות וערכים</a:t>
            </a:r>
          </a:p>
          <a:p>
            <a:r>
              <a:rPr lang="he-IL" sz="2000" dirty="0">
                <a:solidFill>
                  <a:schemeClr val="bg1"/>
                </a:solidFill>
              </a:rPr>
              <a:t>הפעם נעביר כל מפתח מהאובייקט שיצרנו לתוך מפתח משלו באובייקט הפרופס</a:t>
            </a:r>
          </a:p>
        </p:txBody>
      </p:sp>
      <p:pic>
        <p:nvPicPr>
          <p:cNvPr id="7" name="תמונה 6">
            <a:extLst>
              <a:ext uri="{FF2B5EF4-FFF2-40B4-BE49-F238E27FC236}">
                <a16:creationId xmlns:a16="http://schemas.microsoft.com/office/drawing/2014/main" id="{AFEDCFB4-8AAC-94B1-2991-E27FE859C42A}"/>
              </a:ext>
            </a:extLst>
          </p:cNvPr>
          <p:cNvPicPr>
            <a:picLocks noChangeAspect="1"/>
          </p:cNvPicPr>
          <p:nvPr/>
        </p:nvPicPr>
        <p:blipFill>
          <a:blip r:embed="rId4"/>
          <a:stretch>
            <a:fillRect/>
          </a:stretch>
        </p:blipFill>
        <p:spPr>
          <a:xfrm>
            <a:off x="221858" y="275785"/>
            <a:ext cx="7173326" cy="6306430"/>
          </a:xfrm>
          <a:prstGeom prst="rect">
            <a:avLst/>
          </a:prstGeom>
        </p:spPr>
      </p:pic>
      <p:cxnSp>
        <p:nvCxnSpPr>
          <p:cNvPr id="9" name="מחבר: מרפקי 8">
            <a:extLst>
              <a:ext uri="{FF2B5EF4-FFF2-40B4-BE49-F238E27FC236}">
                <a16:creationId xmlns:a16="http://schemas.microsoft.com/office/drawing/2014/main" id="{E32A2526-4164-9CB9-A175-080F55FEBEF7}"/>
              </a:ext>
            </a:extLst>
          </p:cNvPr>
          <p:cNvCxnSpPr/>
          <p:nvPr/>
        </p:nvCxnSpPr>
        <p:spPr>
          <a:xfrm rot="16200000" flipV="1">
            <a:off x="5824538" y="881062"/>
            <a:ext cx="2419350" cy="2409825"/>
          </a:xfrm>
          <a:prstGeom prst="bentConnector3">
            <a:avLst>
              <a:gd name="adj1" fmla="val -3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B30D1BA8-CBB0-9D6C-0EAC-C7EF0C9D0EC2}"/>
              </a:ext>
            </a:extLst>
          </p:cNvPr>
          <p:cNvCxnSpPr>
            <a:cxnSpLocks/>
            <a:stCxn id="3" idx="2"/>
          </p:cNvCxnSpPr>
          <p:nvPr/>
        </p:nvCxnSpPr>
        <p:spPr>
          <a:xfrm rot="5400000">
            <a:off x="8157425" y="3644053"/>
            <a:ext cx="647700" cy="28464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076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910132"/>
            <a:ext cx="4574958" cy="793727"/>
          </a:xfrm>
        </p:spPr>
        <p:txBody>
          <a:bodyPr>
            <a:noAutofit/>
          </a:bodyPr>
          <a:lstStyle/>
          <a:p>
            <a:pPr algn="ctr"/>
            <a:r>
              <a:rPr lang="he-IL" sz="4000" u="sng" dirty="0">
                <a:solidFill>
                  <a:schemeClr val="bg1"/>
                </a:solidFill>
                <a:latin typeface="Aharoni" panose="02010803020104030203" pitchFamily="2" charset="-79"/>
                <a:cs typeface="Aharoni" panose="02010803020104030203" pitchFamily="2" charset="-79"/>
              </a:rPr>
              <a:t>התוצאה בדפדפן</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2703860"/>
            <a:ext cx="4332303" cy="1910132"/>
          </a:xfrm>
          <a:effectLst>
            <a:outerShdw blurRad="50800" dist="38100" dir="2700000" algn="tl" rotWithShape="0">
              <a:prstClr val="black">
                <a:alpha val="40000"/>
              </a:prstClr>
            </a:outerShdw>
          </a:effectLst>
        </p:spPr>
        <p:txBody>
          <a:bodyPr>
            <a:normAutofit/>
          </a:bodyPr>
          <a:lstStyle/>
          <a:p>
            <a:r>
              <a:rPr lang="he-IL" sz="2000" dirty="0">
                <a:solidFill>
                  <a:schemeClr val="bg1"/>
                </a:solidFill>
              </a:rPr>
              <a:t>ניתן את הכיתוב שהעברנו מקומפוננט האב לקומפוננט הבן בתוך אובייקט מוצג בקומפוננט הבן</a:t>
            </a:r>
          </a:p>
          <a:p>
            <a:r>
              <a:rPr lang="he-IL" sz="2000" dirty="0">
                <a:solidFill>
                  <a:schemeClr val="bg1"/>
                </a:solidFill>
              </a:rPr>
              <a:t>וכי אובייקט ה – </a:t>
            </a:r>
            <a:r>
              <a:rPr lang="en-US" sz="2000" dirty="0">
                <a:solidFill>
                  <a:schemeClr val="bg1"/>
                </a:solidFill>
              </a:rPr>
              <a:t>props</a:t>
            </a:r>
            <a:r>
              <a:rPr lang="he-IL" sz="2000" dirty="0">
                <a:solidFill>
                  <a:schemeClr val="bg1"/>
                </a:solidFill>
              </a:rPr>
              <a:t> מכיל כעט מפתח בשם </a:t>
            </a:r>
            <a:r>
              <a:rPr lang="en-US" sz="2000" dirty="0">
                <a:solidFill>
                  <a:schemeClr val="bg1"/>
                </a:solidFill>
              </a:rPr>
              <a:t>name</a:t>
            </a:r>
            <a:r>
              <a:rPr lang="he-IL" sz="2000" dirty="0">
                <a:solidFill>
                  <a:schemeClr val="bg1"/>
                </a:solidFill>
              </a:rPr>
              <a:t> שהערך שלו זה האובייקט שיצרנו </a:t>
            </a:r>
          </a:p>
        </p:txBody>
      </p:sp>
      <p:pic>
        <p:nvPicPr>
          <p:cNvPr id="8" name="תמונה 7">
            <a:extLst>
              <a:ext uri="{FF2B5EF4-FFF2-40B4-BE49-F238E27FC236}">
                <a16:creationId xmlns:a16="http://schemas.microsoft.com/office/drawing/2014/main" id="{94F01A82-4D29-B96B-0318-B7C42C02BAA5}"/>
              </a:ext>
            </a:extLst>
          </p:cNvPr>
          <p:cNvPicPr>
            <a:picLocks noChangeAspect="1"/>
          </p:cNvPicPr>
          <p:nvPr/>
        </p:nvPicPr>
        <p:blipFill>
          <a:blip r:embed="rId4"/>
          <a:stretch>
            <a:fillRect/>
          </a:stretch>
        </p:blipFill>
        <p:spPr>
          <a:xfrm>
            <a:off x="215327" y="1910132"/>
            <a:ext cx="7165301" cy="3637123"/>
          </a:xfrm>
          <a:prstGeom prst="rect">
            <a:avLst/>
          </a:prstGeom>
          <a:effectLst>
            <a:outerShdw blurRad="50800" dist="38100" dir="2700000" algn="tl" rotWithShape="0">
              <a:prstClr val="black">
                <a:alpha val="40000"/>
              </a:prstClr>
            </a:outerShdw>
          </a:effectLst>
        </p:spPr>
      </p:pic>
      <p:sp>
        <p:nvSpPr>
          <p:cNvPr id="7" name="סוגר מסולסל ימני 6">
            <a:extLst>
              <a:ext uri="{FF2B5EF4-FFF2-40B4-BE49-F238E27FC236}">
                <a16:creationId xmlns:a16="http://schemas.microsoft.com/office/drawing/2014/main" id="{DE49A894-8D22-EF58-7637-497A15207030}"/>
              </a:ext>
            </a:extLst>
          </p:cNvPr>
          <p:cNvSpPr/>
          <p:nvPr/>
        </p:nvSpPr>
        <p:spPr>
          <a:xfrm rot="16200000">
            <a:off x="1466460" y="2588271"/>
            <a:ext cx="201462" cy="945655"/>
          </a:xfrm>
          <a:prstGeom prst="rightBrace">
            <a:avLst>
              <a:gd name="adj1" fmla="val 26074"/>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CF81B744-0CF8-F7F0-E45E-F14270B110E9}"/>
              </a:ext>
            </a:extLst>
          </p:cNvPr>
          <p:cNvCxnSpPr>
            <a:cxnSpLocks/>
          </p:cNvCxnSpPr>
          <p:nvPr/>
        </p:nvCxnSpPr>
        <p:spPr>
          <a:xfrm rot="5400000" flipH="1" flipV="1">
            <a:off x="4849131" y="-335541"/>
            <a:ext cx="13547" cy="6577427"/>
          </a:xfrm>
          <a:prstGeom prst="bentConnector4">
            <a:avLst>
              <a:gd name="adj1" fmla="val 8859157"/>
              <a:gd name="adj2" fmla="val 90735"/>
            </a:avLst>
          </a:prstGeom>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FA176A1A-DB7F-170A-95FF-4189EC842B03}"/>
              </a:ext>
            </a:extLst>
          </p:cNvPr>
          <p:cNvCxnSpPr>
            <a:cxnSpLocks/>
            <a:stCxn id="3" idx="2"/>
          </p:cNvCxnSpPr>
          <p:nvPr/>
        </p:nvCxnSpPr>
        <p:spPr>
          <a:xfrm rot="5400000">
            <a:off x="6893281" y="2174343"/>
            <a:ext cx="571593" cy="5450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013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03456" y="29000"/>
            <a:ext cx="4110273" cy="887786"/>
          </a:xfrm>
          <a:effectLst>
            <a:outerShdw blurRad="50800" dist="38100" dir="2700000" algn="tl" rotWithShape="0">
              <a:prstClr val="black">
                <a:alpha val="40000"/>
              </a:prstClr>
            </a:outerShdw>
          </a:effectLst>
        </p:spPr>
        <p:txBody>
          <a:bodyPr>
            <a:noAutofit/>
          </a:bodyPr>
          <a:lstStyle/>
          <a:p>
            <a:pPr algn="ctr">
              <a:lnSpc>
                <a:spcPct val="100000"/>
              </a:lnSpc>
            </a:pPr>
            <a:r>
              <a:rPr lang="he-IL" u="sng" dirty="0">
                <a:solidFill>
                  <a:schemeClr val="bg1"/>
                </a:solidFill>
                <a:cs typeface="+mn-cs"/>
              </a:rPr>
              <a:t>משימת  </a:t>
            </a:r>
            <a:r>
              <a:rPr lang="en-US" u="sng" dirty="0">
                <a:solidFill>
                  <a:schemeClr val="bg1"/>
                </a:solidFill>
                <a:latin typeface="Aharoni" panose="02010803020104030203" pitchFamily="2" charset="-79"/>
                <a:cs typeface="Aharoni" panose="02010803020104030203" pitchFamily="2" charset="-79"/>
              </a:rPr>
              <a:t>Props</a:t>
            </a:r>
            <a:endParaRPr lang="he-IL" u="sng"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977671"/>
            <a:ext cx="6339394" cy="5546954"/>
          </a:xfrm>
          <a:effectLst/>
        </p:spPr>
        <p:txBody>
          <a:bodyPr anchor="ctr">
            <a:normAutofit fontScale="92500"/>
          </a:bodyPr>
          <a:lstStyle/>
          <a:p>
            <a:r>
              <a:rPr lang="he-IL" sz="2400" dirty="0"/>
              <a:t>בהמשך למשימת </a:t>
            </a:r>
            <a:r>
              <a:rPr lang="en-US" sz="2400" dirty="0"/>
              <a:t>Card</a:t>
            </a:r>
            <a:r>
              <a:rPr lang="he-IL" sz="2400" dirty="0"/>
              <a:t> במצגת </a:t>
            </a:r>
            <a:r>
              <a:rPr lang="en-US" sz="2400" dirty="0"/>
              <a:t>Material-UI</a:t>
            </a:r>
            <a:r>
              <a:rPr lang="he-IL" sz="2400" dirty="0"/>
              <a:t> צור בתיקייה בנתיב </a:t>
            </a:r>
            <a:r>
              <a:rPr lang="en-US" sz="2400" dirty="0"/>
              <a:t>src/cards/components/card</a:t>
            </a:r>
            <a:r>
              <a:rPr lang="he-IL" sz="2400" dirty="0"/>
              <a:t> שלושה קבצים נוספים:</a:t>
            </a:r>
          </a:p>
          <a:p>
            <a:pPr lvl="1"/>
            <a:r>
              <a:rPr lang="en-US" sz="2000" dirty="0" err="1"/>
              <a:t>CardHead</a:t>
            </a:r>
            <a:r>
              <a:rPr lang="he-IL" sz="2000" dirty="0"/>
              <a:t> – קומפוננט זה יכלול תמונה שאת הערכים שלה (</a:t>
            </a:r>
            <a:r>
              <a:rPr lang="en-US" sz="2000" dirty="0"/>
              <a:t>url, alt</a:t>
            </a:r>
            <a:r>
              <a:rPr lang="he-IL" sz="2000" dirty="0"/>
              <a:t>) הקומפוננט יקבל מאובייקט הפרופס</a:t>
            </a:r>
            <a:endParaRPr lang="en-US" sz="2000" dirty="0"/>
          </a:p>
          <a:p>
            <a:pPr lvl="1"/>
            <a:r>
              <a:rPr lang="en-US" sz="2000" dirty="0" err="1"/>
              <a:t>CardBody</a:t>
            </a:r>
            <a:r>
              <a:rPr lang="he-IL" sz="2000" dirty="0"/>
              <a:t> – קומפוננט זה יכלול כותרת ראשית ומשנית לכרטיס, חוצץ ושלוש שורות טקסט כפי שמופיע בדוגמה שבשקף הבא. את הערכים לשדות הטקסט עליו לקבל ממפתח בשם </a:t>
            </a:r>
            <a:r>
              <a:rPr lang="en-US" sz="2000" dirty="0"/>
              <a:t>card</a:t>
            </a:r>
            <a:r>
              <a:rPr lang="he-IL" sz="2000" dirty="0"/>
              <a:t> מתוך אובייקט ה - </a:t>
            </a:r>
            <a:r>
              <a:rPr lang="en-US" sz="2000" dirty="0"/>
              <a:t>props</a:t>
            </a:r>
          </a:p>
          <a:p>
            <a:pPr lvl="1"/>
            <a:r>
              <a:rPr lang="en-US" sz="2000" dirty="0"/>
              <a:t>CardActionBar</a:t>
            </a:r>
            <a:r>
              <a:rPr lang="he-IL" sz="2000" dirty="0"/>
              <a:t> – אזור זה בכרטיס יכיל אייקון של לב</a:t>
            </a:r>
          </a:p>
          <a:p>
            <a:r>
              <a:rPr lang="he-IL" sz="2400" dirty="0"/>
              <a:t>בקובץ </a:t>
            </a:r>
            <a:r>
              <a:rPr lang="en-US" sz="2400" dirty="0"/>
              <a:t>Card</a:t>
            </a:r>
          </a:p>
          <a:p>
            <a:pPr lvl="1"/>
            <a:r>
              <a:rPr lang="he-IL" sz="2000" dirty="0"/>
              <a:t>צור קבוע בשם </a:t>
            </a:r>
            <a:r>
              <a:rPr lang="en-US" sz="2000" dirty="0"/>
              <a:t>card</a:t>
            </a:r>
            <a:r>
              <a:rPr lang="he-IL" sz="2000" dirty="0"/>
              <a:t> שיכלול את המפתחות והערכים המופיעים בדוגמה משמאל</a:t>
            </a:r>
            <a:endParaRPr lang="en-US" sz="2000" dirty="0"/>
          </a:p>
          <a:p>
            <a:r>
              <a:rPr lang="he-IL" sz="2400" dirty="0"/>
              <a:t>הצב את שלושת הקומפוננטות שיצרת בתוך הקומפוננט </a:t>
            </a:r>
            <a:r>
              <a:rPr lang="en-US" sz="2400" dirty="0"/>
              <a:t>Card</a:t>
            </a:r>
            <a:r>
              <a:rPr lang="he-IL" sz="2400" dirty="0"/>
              <a:t>.</a:t>
            </a:r>
          </a:p>
          <a:p>
            <a:r>
              <a:rPr lang="he-IL" sz="2400" dirty="0"/>
              <a:t>העבר לקומפוננטות הבנים את המידע הדרוש להם באמצעות אובייקט הפרופס על מנת שיוכלו להציגו לגולש</a:t>
            </a:r>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0" y="203791"/>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18" name="תמונה 17">
            <a:extLst>
              <a:ext uri="{FF2B5EF4-FFF2-40B4-BE49-F238E27FC236}">
                <a16:creationId xmlns:a16="http://schemas.microsoft.com/office/drawing/2014/main" id="{BCE70691-02B5-42F0-46AD-2E97EB91A8CC}"/>
              </a:ext>
            </a:extLst>
          </p:cNvPr>
          <p:cNvPicPr>
            <a:picLocks noChangeAspect="1"/>
          </p:cNvPicPr>
          <p:nvPr/>
        </p:nvPicPr>
        <p:blipFill>
          <a:blip r:embed="rId6"/>
          <a:stretch>
            <a:fillRect/>
          </a:stretch>
        </p:blipFill>
        <p:spPr>
          <a:xfrm>
            <a:off x="242901" y="973232"/>
            <a:ext cx="3831381" cy="5786524"/>
          </a:xfrm>
          <a:prstGeom prst="rect">
            <a:avLst/>
          </a:prstGeom>
        </p:spPr>
      </p:pic>
    </p:spTree>
    <p:extLst>
      <p:ext uri="{BB962C8B-B14F-4D97-AF65-F5344CB8AC3E}">
        <p14:creationId xmlns:p14="http://schemas.microsoft.com/office/powerpoint/2010/main" val="2714771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7951" y="977671"/>
            <a:ext cx="4110273" cy="887786"/>
          </a:xfrm>
          <a:effectLst>
            <a:outerShdw blurRad="50800" dist="38100" dir="2700000" algn="tl" rotWithShape="0">
              <a:prstClr val="black">
                <a:alpha val="40000"/>
              </a:prstClr>
            </a:outerShdw>
          </a:effectLst>
        </p:spPr>
        <p:txBody>
          <a:bodyPr>
            <a:noAutofit/>
          </a:bodyPr>
          <a:lstStyle/>
          <a:p>
            <a:pPr algn="ctr">
              <a:lnSpc>
                <a:spcPct val="100000"/>
              </a:lnSpc>
            </a:pPr>
            <a:r>
              <a:rPr lang="he-IL" u="sng" dirty="0">
                <a:solidFill>
                  <a:schemeClr val="bg1"/>
                </a:solidFill>
                <a:cs typeface="+mn-cs"/>
              </a:rPr>
              <a:t>משימת  </a:t>
            </a:r>
            <a:r>
              <a:rPr lang="en-US" u="sng" dirty="0">
                <a:solidFill>
                  <a:schemeClr val="bg1"/>
                </a:solidFill>
                <a:latin typeface="Aharoni" panose="02010803020104030203" pitchFamily="2" charset="-79"/>
                <a:cs typeface="Aharoni" panose="02010803020104030203" pitchFamily="2" charset="-79"/>
              </a:rPr>
              <a:t>Props</a:t>
            </a:r>
            <a:r>
              <a:rPr lang="he-IL" u="sng" dirty="0">
                <a:solidFill>
                  <a:schemeClr val="bg1"/>
                </a:solidFill>
                <a:latin typeface="Aharoni" panose="02010803020104030203" pitchFamily="2" charset="-79"/>
                <a:cs typeface="Aharoni" panose="02010803020104030203" pitchFamily="2" charset="-79"/>
              </a:rPr>
              <a:t> חלק ב'</a:t>
            </a:r>
            <a:endParaRPr lang="he-IL" u="sng"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pic>
        <p:nvPicPr>
          <p:cNvPr id="7" name="גרפיקה 6" descr="לוח עם פריטים מסומנים ב- v קו מיתאר">
            <a:extLst>
              <a:ext uri="{FF2B5EF4-FFF2-40B4-BE49-F238E27FC236}">
                <a16:creationId xmlns:a16="http://schemas.microsoft.com/office/drawing/2014/main" id="{595A24B9-EDCE-0A5B-DCE8-EF0F9B1F5C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pic>
        <p:nvPicPr>
          <p:cNvPr id="3" name="תמונה 2">
            <a:extLst>
              <a:ext uri="{FF2B5EF4-FFF2-40B4-BE49-F238E27FC236}">
                <a16:creationId xmlns:a16="http://schemas.microsoft.com/office/drawing/2014/main" id="{F3E30062-5BAE-5CE1-CA52-41A6FF5877B1}"/>
              </a:ext>
            </a:extLst>
          </p:cNvPr>
          <p:cNvPicPr>
            <a:picLocks noChangeAspect="1"/>
          </p:cNvPicPr>
          <p:nvPr/>
        </p:nvPicPr>
        <p:blipFill>
          <a:blip r:embed="rId8"/>
          <a:stretch>
            <a:fillRect/>
          </a:stretch>
        </p:blipFill>
        <p:spPr>
          <a:xfrm>
            <a:off x="6569286" y="977671"/>
            <a:ext cx="3394607" cy="4890536"/>
          </a:xfrm>
          <a:prstGeom prst="rect">
            <a:avLst/>
          </a:prstGeom>
        </p:spPr>
      </p:pic>
    </p:spTree>
    <p:extLst>
      <p:ext uri="{BB962C8B-B14F-4D97-AF65-F5344CB8AC3E}">
        <p14:creationId xmlns:p14="http://schemas.microsoft.com/office/powerpoint/2010/main" val="128851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379868" y="1265384"/>
            <a:ext cx="6339394" cy="4327232"/>
          </a:xfrm>
          <a:effectLst>
            <a:outerShdw blurRad="50800" dist="38100" dir="2700000" algn="tl" rotWithShape="0">
              <a:prstClr val="black">
                <a:alpha val="40000"/>
              </a:prstClr>
            </a:outerShdw>
          </a:effectLst>
        </p:spPr>
        <p:txBody>
          <a:bodyPr>
            <a:normAutofit fontScale="92500" lnSpcReduction="10000"/>
          </a:bodyPr>
          <a:lstStyle/>
          <a:p>
            <a:pPr marL="0" indent="0" algn="l" rtl="0">
              <a:buNone/>
            </a:pPr>
            <a:r>
              <a:rPr lang="en-US" dirty="0">
                <a:solidFill>
                  <a:schemeClr val="bg1"/>
                </a:solidFill>
              </a:rPr>
              <a:t>React is a free and open-source front-end JavaScript library for building user interfaces based on UI components.</a:t>
            </a:r>
          </a:p>
          <a:p>
            <a:pPr marL="0" indent="0" algn="l" rtl="0">
              <a:buNone/>
            </a:pPr>
            <a:r>
              <a:rPr lang="en-US" dirty="0">
                <a:solidFill>
                  <a:schemeClr val="bg1"/>
                </a:solidFill>
              </a:rPr>
              <a:t>It is maintained by Meta (formerly Facebook) and a community of individual developers and companies.</a:t>
            </a:r>
          </a:p>
          <a:p>
            <a:pPr marL="0" indent="0" algn="l" rtl="0">
              <a:buNone/>
            </a:pPr>
            <a:r>
              <a:rPr lang="en-US" dirty="0">
                <a:solidFill>
                  <a:schemeClr val="bg1"/>
                </a:solidFill>
              </a:rPr>
              <a:t>React is only concerned with state management and rendering that state to the DOM</a:t>
            </a:r>
          </a:p>
          <a:p>
            <a:pPr marL="0" indent="0" algn="l" rtl="0">
              <a:buNone/>
            </a:pPr>
            <a:r>
              <a:rPr lang="en-US" dirty="0">
                <a:solidFill>
                  <a:schemeClr val="bg1"/>
                </a:solidFill>
              </a:rPr>
              <a:t>creating React applications usually requires the use of additional libraries for routing, as well as certain client-side functionality.</a:t>
            </a:r>
            <a:endParaRPr lang="he-IL" dirty="0">
              <a:solidFill>
                <a:schemeClr val="bg1"/>
              </a:solidFill>
            </a:endParaRPr>
          </a:p>
        </p:txBody>
      </p:sp>
      <p:pic>
        <p:nvPicPr>
          <p:cNvPr id="5" name="גרפיקה 4" descr="זכוכית מגדלת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2679312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Loops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הדרך לבצע לולאות ב </a:t>
            </a:r>
            <a:r>
              <a:rPr lang="en-US" sz="2800" b="1" i="0" dirty="0">
                <a:solidFill>
                  <a:schemeClr val="bg1"/>
                </a:solidFill>
                <a:effectLst/>
                <a:latin typeface="almoniNeue"/>
              </a:rPr>
              <a:t>React</a:t>
            </a:r>
            <a:endParaRPr lang="he-IL" sz="2800" b="1" i="0" dirty="0">
              <a:solidFill>
                <a:schemeClr val="bg1"/>
              </a:solidFill>
              <a:effectLst/>
              <a:latin typeface="almoniNeue"/>
            </a:endParaRP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FC101B49-1E6A-719C-B007-61DD9C6B75AC}"/>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BBFB441B-4041-0E93-2A1E-55D66E9881B4}"/>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F01296C7-EDB3-A639-24BB-44F1CA56D5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26925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33732"/>
            <a:ext cx="4574958" cy="793727"/>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Map Loop</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133475"/>
            <a:ext cx="4332303" cy="5314950"/>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rPr>
              <a:t>React </a:t>
            </a:r>
            <a:r>
              <a:rPr lang="he-IL" sz="2000" dirty="0">
                <a:solidFill>
                  <a:schemeClr val="bg1"/>
                </a:solidFill>
              </a:rPr>
              <a:t> בחרה להשתמש במטודת </a:t>
            </a:r>
            <a:r>
              <a:rPr lang="en-US" sz="2000" dirty="0">
                <a:solidFill>
                  <a:schemeClr val="bg1"/>
                </a:solidFill>
              </a:rPr>
              <a:t>map </a:t>
            </a:r>
            <a:r>
              <a:rPr lang="he-IL" sz="2000" dirty="0">
                <a:solidFill>
                  <a:schemeClr val="bg1"/>
                </a:solidFill>
              </a:rPr>
              <a:t>בשביל לבצע לולאות על מערכים באזור המיועד ך </a:t>
            </a:r>
            <a:r>
              <a:rPr lang="en-US" sz="2000" dirty="0">
                <a:solidFill>
                  <a:schemeClr val="bg1"/>
                </a:solidFill>
              </a:rPr>
              <a:t>HTML</a:t>
            </a:r>
            <a:endParaRPr lang="he-IL" sz="2000" dirty="0">
              <a:solidFill>
                <a:schemeClr val="bg1"/>
              </a:solidFill>
            </a:endParaRPr>
          </a:p>
          <a:p>
            <a:pPr marL="0" indent="0">
              <a:buNone/>
            </a:pPr>
            <a:r>
              <a:rPr lang="he-IL" sz="2000" u="sng" dirty="0">
                <a:solidFill>
                  <a:schemeClr val="bg1"/>
                </a:solidFill>
              </a:rPr>
              <a:t>בדוגמה שלהלן:</a:t>
            </a:r>
          </a:p>
          <a:p>
            <a:r>
              <a:rPr lang="he-IL" sz="2000" dirty="0">
                <a:solidFill>
                  <a:schemeClr val="bg1"/>
                </a:solidFill>
              </a:rPr>
              <a:t>יצרנו קבוע בשם </a:t>
            </a:r>
            <a:r>
              <a:rPr lang="en-US" sz="2000" dirty="0" err="1">
                <a:solidFill>
                  <a:schemeClr val="bg1"/>
                </a:solidFill>
              </a:rPr>
              <a:t>arrayOfString</a:t>
            </a:r>
            <a:r>
              <a:rPr lang="he-IL" sz="2000" dirty="0">
                <a:solidFill>
                  <a:schemeClr val="bg1"/>
                </a:solidFill>
              </a:rPr>
              <a:t> והשווינו את ערכו למערך של מחרוזות תווים</a:t>
            </a:r>
          </a:p>
          <a:p>
            <a:r>
              <a:rPr lang="he-IL" sz="2000" dirty="0">
                <a:solidFill>
                  <a:schemeClr val="bg1"/>
                </a:solidFill>
              </a:rPr>
              <a:t>בחלק המיועד ל – </a:t>
            </a:r>
            <a:r>
              <a:rPr lang="en-US" sz="2000" dirty="0">
                <a:solidFill>
                  <a:schemeClr val="bg1"/>
                </a:solidFill>
              </a:rPr>
              <a:t>HTML</a:t>
            </a:r>
            <a:endParaRPr lang="he-IL" sz="2000" dirty="0">
              <a:solidFill>
                <a:schemeClr val="bg1"/>
              </a:solidFill>
            </a:endParaRPr>
          </a:p>
          <a:p>
            <a:pPr lvl="1"/>
            <a:r>
              <a:rPr lang="he-IL" sz="1600" dirty="0">
                <a:solidFill>
                  <a:schemeClr val="bg1"/>
                </a:solidFill>
              </a:rPr>
              <a:t>אנחנו מבצעים לולאה על הקבוע </a:t>
            </a:r>
            <a:r>
              <a:rPr lang="en-US" sz="1600" dirty="0" err="1">
                <a:solidFill>
                  <a:schemeClr val="bg1"/>
                </a:solidFill>
              </a:rPr>
              <a:t>arrayOfString</a:t>
            </a:r>
            <a:r>
              <a:rPr lang="he-IL" sz="1600" dirty="0">
                <a:solidFill>
                  <a:schemeClr val="bg1"/>
                </a:solidFill>
              </a:rPr>
              <a:t> באמצעות מטודת </a:t>
            </a:r>
            <a:r>
              <a:rPr lang="en-US" sz="1600" dirty="0">
                <a:solidFill>
                  <a:schemeClr val="bg1"/>
                </a:solidFill>
              </a:rPr>
              <a:t>map</a:t>
            </a:r>
            <a:r>
              <a:rPr lang="he-IL" sz="1600" dirty="0">
                <a:solidFill>
                  <a:schemeClr val="bg1"/>
                </a:solidFill>
              </a:rPr>
              <a:t> שמקבלת עד שלושה פרמטרים:</a:t>
            </a:r>
          </a:p>
          <a:p>
            <a:pPr lvl="2"/>
            <a:r>
              <a:rPr lang="en-US" sz="1400" dirty="0">
                <a:solidFill>
                  <a:schemeClr val="bg1"/>
                </a:solidFill>
              </a:rPr>
              <a:t>Item</a:t>
            </a:r>
            <a:r>
              <a:rPr lang="he-IL" sz="1400" dirty="0">
                <a:solidFill>
                  <a:schemeClr val="bg1"/>
                </a:solidFill>
              </a:rPr>
              <a:t> – האיבר במערך</a:t>
            </a:r>
          </a:p>
          <a:p>
            <a:pPr lvl="2"/>
            <a:r>
              <a:rPr lang="en-US" sz="1400" dirty="0">
                <a:solidFill>
                  <a:schemeClr val="bg1"/>
                </a:solidFill>
              </a:rPr>
              <a:t>Index</a:t>
            </a:r>
            <a:r>
              <a:rPr lang="he-IL" sz="1400" dirty="0">
                <a:solidFill>
                  <a:schemeClr val="bg1"/>
                </a:solidFill>
              </a:rPr>
              <a:t> – מספר האינדקס של האיבר במערך</a:t>
            </a:r>
          </a:p>
          <a:p>
            <a:pPr lvl="2"/>
            <a:r>
              <a:rPr lang="en-US" sz="1400" dirty="0">
                <a:solidFill>
                  <a:schemeClr val="bg1"/>
                </a:solidFill>
              </a:rPr>
              <a:t>array</a:t>
            </a:r>
            <a:r>
              <a:rPr lang="he-IL" sz="1400" dirty="0">
                <a:solidFill>
                  <a:schemeClr val="bg1"/>
                </a:solidFill>
              </a:rPr>
              <a:t> – המערך שעליו נערכת </a:t>
            </a:r>
            <a:r>
              <a:rPr lang="he-IL" sz="1400" dirty="0" err="1">
                <a:solidFill>
                  <a:schemeClr val="bg1"/>
                </a:solidFill>
              </a:rPr>
              <a:t>האיטרציה</a:t>
            </a:r>
            <a:endParaRPr lang="he-IL" sz="1400" dirty="0">
              <a:solidFill>
                <a:schemeClr val="bg1"/>
              </a:solidFill>
            </a:endParaRPr>
          </a:p>
          <a:p>
            <a:pPr lvl="1"/>
            <a:r>
              <a:rPr lang="he-IL" sz="1600" dirty="0">
                <a:solidFill>
                  <a:schemeClr val="bg1"/>
                </a:solidFill>
              </a:rPr>
              <a:t>בתוך הלולאה אני מדפיס את המערך</a:t>
            </a:r>
          </a:p>
          <a:p>
            <a:pPr lvl="1"/>
            <a:r>
              <a:rPr lang="he-IL" sz="1600" dirty="0">
                <a:solidFill>
                  <a:schemeClr val="bg1"/>
                </a:solidFill>
              </a:rPr>
              <a:t>ומציג לגולש כיתוב שמקורו במערך</a:t>
            </a:r>
          </a:p>
          <a:p>
            <a:pPr lvl="1"/>
            <a:r>
              <a:rPr lang="he-IL" sz="1600" dirty="0">
                <a:solidFill>
                  <a:schemeClr val="bg1"/>
                </a:solidFill>
              </a:rPr>
              <a:t>כל אלמנט שאנו מכפילים באיטרציה צריך לקבל את המאפיין </a:t>
            </a:r>
            <a:r>
              <a:rPr lang="en-US" sz="1600" dirty="0">
                <a:solidFill>
                  <a:schemeClr val="bg1"/>
                </a:solidFill>
              </a:rPr>
              <a:t>key</a:t>
            </a:r>
            <a:r>
              <a:rPr lang="he-IL" sz="1600" dirty="0">
                <a:solidFill>
                  <a:schemeClr val="bg1"/>
                </a:solidFill>
              </a:rPr>
              <a:t> שצריך להיות ייחודי.</a:t>
            </a:r>
          </a:p>
        </p:txBody>
      </p:sp>
      <p:pic>
        <p:nvPicPr>
          <p:cNvPr id="11" name="תמונה 10">
            <a:extLst>
              <a:ext uri="{FF2B5EF4-FFF2-40B4-BE49-F238E27FC236}">
                <a16:creationId xmlns:a16="http://schemas.microsoft.com/office/drawing/2014/main" id="{ADFDEBE8-1C66-C381-F19F-D8BA4B947AFF}"/>
              </a:ext>
            </a:extLst>
          </p:cNvPr>
          <p:cNvPicPr>
            <a:picLocks noChangeAspect="1"/>
          </p:cNvPicPr>
          <p:nvPr/>
        </p:nvPicPr>
        <p:blipFill>
          <a:blip r:embed="rId4"/>
          <a:stretch>
            <a:fillRect/>
          </a:stretch>
        </p:blipFill>
        <p:spPr>
          <a:xfrm>
            <a:off x="607675" y="966444"/>
            <a:ext cx="6401693" cy="4925112"/>
          </a:xfrm>
          <a:prstGeom prst="rect">
            <a:avLst/>
          </a:prstGeom>
        </p:spPr>
      </p:pic>
      <p:cxnSp>
        <p:nvCxnSpPr>
          <p:cNvPr id="13" name="מחבר: מרפקי 12">
            <a:extLst>
              <a:ext uri="{FF2B5EF4-FFF2-40B4-BE49-F238E27FC236}">
                <a16:creationId xmlns:a16="http://schemas.microsoft.com/office/drawing/2014/main" id="{949E060F-1294-2A46-9C17-371CE4EB4565}"/>
              </a:ext>
            </a:extLst>
          </p:cNvPr>
          <p:cNvCxnSpPr/>
          <p:nvPr/>
        </p:nvCxnSpPr>
        <p:spPr>
          <a:xfrm rot="10800000" flipV="1">
            <a:off x="6696076" y="2657474"/>
            <a:ext cx="1133475" cy="200025"/>
          </a:xfrm>
          <a:prstGeom prst="bentConnector3">
            <a:avLst>
              <a:gd name="adj1" fmla="val 642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7E6D98AA-BA8D-D031-391F-6BB30EA21025}"/>
              </a:ext>
            </a:extLst>
          </p:cNvPr>
          <p:cNvCxnSpPr/>
          <p:nvPr/>
        </p:nvCxnSpPr>
        <p:spPr>
          <a:xfrm rot="10800000">
            <a:off x="6886576" y="3638551"/>
            <a:ext cx="1419225" cy="204167"/>
          </a:xfrm>
          <a:prstGeom prst="bentConnector3">
            <a:avLst>
              <a:gd name="adj1" fmla="val 560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93F32452-8FDE-5F14-C950-DD034C08D1EC}"/>
              </a:ext>
            </a:extLst>
          </p:cNvPr>
          <p:cNvCxnSpPr/>
          <p:nvPr/>
        </p:nvCxnSpPr>
        <p:spPr>
          <a:xfrm rot="10800000">
            <a:off x="4533901" y="3905250"/>
            <a:ext cx="3800475" cy="1257300"/>
          </a:xfrm>
          <a:prstGeom prst="bentConnector3">
            <a:avLst>
              <a:gd name="adj1" fmla="val 249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C45C0584-D8FD-2598-C879-EA5B9671B2B5}"/>
              </a:ext>
            </a:extLst>
          </p:cNvPr>
          <p:cNvCxnSpPr/>
          <p:nvPr/>
        </p:nvCxnSpPr>
        <p:spPr>
          <a:xfrm rot="10800000">
            <a:off x="7009368" y="4162425"/>
            <a:ext cx="1486932" cy="1200150"/>
          </a:xfrm>
          <a:prstGeom prst="bentConnector3">
            <a:avLst>
              <a:gd name="adj1" fmla="val 884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מחבר: מרפקי 25">
            <a:extLst>
              <a:ext uri="{FF2B5EF4-FFF2-40B4-BE49-F238E27FC236}">
                <a16:creationId xmlns:a16="http://schemas.microsoft.com/office/drawing/2014/main" id="{97B6C74D-DF28-593F-F02F-5ACC9AB3A109}"/>
              </a:ext>
            </a:extLst>
          </p:cNvPr>
          <p:cNvCxnSpPr>
            <a:cxnSpLocks/>
          </p:cNvCxnSpPr>
          <p:nvPr/>
        </p:nvCxnSpPr>
        <p:spPr>
          <a:xfrm rot="10800000">
            <a:off x="4117563" y="4460250"/>
            <a:ext cx="3956873" cy="1264275"/>
          </a:xfrm>
          <a:prstGeom prst="bentConnector3">
            <a:avLst>
              <a:gd name="adj1" fmla="val 10007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3713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33732"/>
            <a:ext cx="4574958" cy="793727"/>
          </a:xfrm>
        </p:spPr>
        <p:txBody>
          <a:bodyPr>
            <a:noAutofit/>
          </a:bodyPr>
          <a:lstStyle/>
          <a:p>
            <a:pPr algn="ctr"/>
            <a:r>
              <a:rPr lang="he-IL" sz="4000" u="sng" dirty="0">
                <a:solidFill>
                  <a:schemeClr val="bg1"/>
                </a:solidFill>
                <a:latin typeface="Aharoni" panose="02010803020104030203" pitchFamily="2" charset="-79"/>
                <a:cs typeface="Aharoni" panose="02010803020104030203" pitchFamily="2" charset="-79"/>
              </a:rPr>
              <a:t>התוצאה בדפדפן</a:t>
            </a:r>
            <a:endParaRPr lang="he-IL" sz="40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133475"/>
            <a:ext cx="4332303" cy="5314950"/>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rPr>
              <a:t>React </a:t>
            </a:r>
            <a:r>
              <a:rPr lang="he-IL" sz="2000" dirty="0">
                <a:solidFill>
                  <a:schemeClr val="bg1"/>
                </a:solidFill>
              </a:rPr>
              <a:t> בחרה להשתמש במטודת </a:t>
            </a:r>
            <a:r>
              <a:rPr lang="en-US" sz="2000" dirty="0">
                <a:solidFill>
                  <a:schemeClr val="bg1"/>
                </a:solidFill>
              </a:rPr>
              <a:t>map </a:t>
            </a:r>
            <a:r>
              <a:rPr lang="he-IL" sz="2000" dirty="0">
                <a:solidFill>
                  <a:schemeClr val="bg1"/>
                </a:solidFill>
              </a:rPr>
              <a:t>בשביל לבצע לולאות על מערכים באזור המיועד ך </a:t>
            </a:r>
            <a:r>
              <a:rPr lang="en-US" sz="2000" dirty="0">
                <a:solidFill>
                  <a:schemeClr val="bg1"/>
                </a:solidFill>
              </a:rPr>
              <a:t>HTML</a:t>
            </a:r>
            <a:endParaRPr lang="he-IL" sz="2000" dirty="0">
              <a:solidFill>
                <a:schemeClr val="bg1"/>
              </a:solidFill>
            </a:endParaRPr>
          </a:p>
          <a:p>
            <a:r>
              <a:rPr lang="he-IL" sz="2000" dirty="0">
                <a:solidFill>
                  <a:schemeClr val="bg1"/>
                </a:solidFill>
              </a:rPr>
              <a:t>וכי אובייקט ה – </a:t>
            </a:r>
            <a:r>
              <a:rPr lang="en-US" sz="2000" dirty="0">
                <a:solidFill>
                  <a:schemeClr val="bg1"/>
                </a:solidFill>
              </a:rPr>
              <a:t>props</a:t>
            </a:r>
            <a:r>
              <a:rPr lang="he-IL" sz="2000" dirty="0">
                <a:solidFill>
                  <a:schemeClr val="bg1"/>
                </a:solidFill>
              </a:rPr>
              <a:t> מכיל כעט מפתח בשם </a:t>
            </a:r>
            <a:r>
              <a:rPr lang="en-US" sz="2000" dirty="0">
                <a:solidFill>
                  <a:schemeClr val="bg1"/>
                </a:solidFill>
              </a:rPr>
              <a:t>name</a:t>
            </a:r>
            <a:r>
              <a:rPr lang="he-IL" sz="2000" dirty="0">
                <a:solidFill>
                  <a:schemeClr val="bg1"/>
                </a:solidFill>
              </a:rPr>
              <a:t> שהערך שלו זה האובייקט שיצרנו </a:t>
            </a:r>
          </a:p>
        </p:txBody>
      </p:sp>
      <p:pic>
        <p:nvPicPr>
          <p:cNvPr id="6" name="תמונה 5">
            <a:extLst>
              <a:ext uri="{FF2B5EF4-FFF2-40B4-BE49-F238E27FC236}">
                <a16:creationId xmlns:a16="http://schemas.microsoft.com/office/drawing/2014/main" id="{8B3299A0-E23E-C145-3C8F-A2C041CF5D43}"/>
              </a:ext>
            </a:extLst>
          </p:cNvPr>
          <p:cNvPicPr>
            <a:picLocks noChangeAspect="1"/>
          </p:cNvPicPr>
          <p:nvPr/>
        </p:nvPicPr>
        <p:blipFill>
          <a:blip r:embed="rId4"/>
          <a:stretch>
            <a:fillRect/>
          </a:stretch>
        </p:blipFill>
        <p:spPr>
          <a:xfrm>
            <a:off x="414156" y="2449014"/>
            <a:ext cx="6788729" cy="1959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7602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629146"/>
            <a:ext cx="4110273" cy="1507471"/>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r>
              <a:rPr lang="en-US" dirty="0">
                <a:solidFill>
                  <a:schemeClr val="bg1"/>
                </a:solidFill>
                <a:latin typeface="Aharoni" panose="02010803020104030203" pitchFamily="2" charset="-79"/>
                <a:cs typeface="Aharoni" panose="02010803020104030203" pitchFamily="2" charset="-79"/>
              </a:rPr>
              <a:t>Map</a:t>
            </a:r>
            <a:endParaRPr lang="he-IL" sz="2000"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977671"/>
            <a:ext cx="6339394" cy="5546954"/>
          </a:xfrm>
          <a:effectLst/>
        </p:spPr>
        <p:txBody>
          <a:bodyPr anchor="ctr">
            <a:normAutofit/>
          </a:bodyPr>
          <a:lstStyle/>
          <a:p>
            <a:r>
              <a:rPr lang="he-IL" sz="2400" dirty="0"/>
              <a:t>צור את הנתיב הבא: </a:t>
            </a:r>
            <a:r>
              <a:rPr lang="en-US" sz="2400" dirty="0"/>
              <a:t>src/cards/components/</a:t>
            </a:r>
            <a:r>
              <a:rPr lang="en-US" sz="2400" dirty="0" err="1"/>
              <a:t>Cards.jsx</a:t>
            </a:r>
            <a:endParaRPr lang="he-IL" sz="2400" dirty="0"/>
          </a:p>
          <a:p>
            <a:r>
              <a:rPr lang="en-US" sz="2400" dirty="0" err="1"/>
              <a:t>Cards.jsx</a:t>
            </a:r>
            <a:endParaRPr lang="he-IL" sz="2400" dirty="0"/>
          </a:p>
          <a:p>
            <a:pPr lvl="1"/>
            <a:r>
              <a:rPr lang="he-IL" sz="2000" dirty="0"/>
              <a:t>צור מערך עם שלושה אובייקטים שמייצגים כרטיסים (המפתחות האובייקטים הללו צריכים להיות תואמים למפתחות של אובייקט הכרטיס מהתרגיל הקודם)</a:t>
            </a:r>
          </a:p>
          <a:p>
            <a:pPr lvl="1"/>
            <a:r>
              <a:rPr lang="he-IL" sz="2000" dirty="0"/>
              <a:t>השתמש במטודת </a:t>
            </a:r>
            <a:r>
              <a:rPr lang="en-US" sz="2000" dirty="0"/>
              <a:t>map</a:t>
            </a:r>
            <a:r>
              <a:rPr lang="he-IL" sz="2000" dirty="0"/>
              <a:t> כך שעל כל איבר במערך תציג לגולש כרטיס בעזרת הקומפוננט </a:t>
            </a:r>
            <a:r>
              <a:rPr lang="en-US" sz="2000" dirty="0" err="1"/>
              <a:t>Card.jsx</a:t>
            </a:r>
            <a:endParaRPr lang="he-IL" sz="2000" dirty="0"/>
          </a:p>
          <a:p>
            <a:r>
              <a:rPr lang="he-IL" sz="2400" dirty="0"/>
              <a:t>בדוק בדפדפן כי אכן הכרטיסים מוצגים לגולש</a:t>
            </a:r>
          </a:p>
          <a:p>
            <a:pPr>
              <a:buFont typeface="Calibri" panose="020F0502020204030204" pitchFamily="34" charset="0"/>
              <a:buChar char="!"/>
            </a:pPr>
            <a:r>
              <a:rPr lang="he-IL" sz="2000" dirty="0"/>
              <a:t>על הקומפוננט </a:t>
            </a:r>
            <a:r>
              <a:rPr lang="en-US" sz="2000" dirty="0"/>
              <a:t>Card</a:t>
            </a:r>
            <a:r>
              <a:rPr lang="he-IL" sz="2000" dirty="0"/>
              <a:t> לקבל באובייקט ה </a:t>
            </a:r>
            <a:r>
              <a:rPr lang="en-IL" sz="2000" dirty="0"/>
              <a:t>–</a:t>
            </a:r>
            <a:r>
              <a:rPr lang="he-IL" sz="2000" dirty="0"/>
              <a:t> </a:t>
            </a:r>
            <a:r>
              <a:rPr lang="en-US" sz="2000" dirty="0"/>
              <a:t>props</a:t>
            </a:r>
            <a:r>
              <a:rPr lang="he-IL" sz="2000" dirty="0"/>
              <a:t> כרטיס </a:t>
            </a:r>
            <a:r>
              <a:rPr lang="en-US" sz="2000" dirty="0"/>
              <a:t>card</a:t>
            </a:r>
            <a:r>
              <a:rPr lang="he-IL" sz="2000" dirty="0"/>
              <a:t> במקום הקבוע </a:t>
            </a:r>
            <a:r>
              <a:rPr lang="en-US" sz="2000" dirty="0"/>
              <a:t>card</a:t>
            </a:r>
            <a:r>
              <a:rPr lang="he-IL" sz="2000" dirty="0"/>
              <a:t> שיצרנו בתרגיל הקודם.</a:t>
            </a:r>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0" y="203791"/>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spTree>
    <p:extLst>
      <p:ext uri="{BB962C8B-B14F-4D97-AF65-F5344CB8AC3E}">
        <p14:creationId xmlns:p14="http://schemas.microsoft.com/office/powerpoint/2010/main" val="48459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normAutofit fontScale="90000"/>
          </a:bodyPr>
          <a:lstStyle/>
          <a:p>
            <a:pPr algn="ctr"/>
            <a:r>
              <a:rPr lang="en-US" sz="6600" dirty="0">
                <a:solidFill>
                  <a:schemeClr val="bg1"/>
                </a:solidFill>
                <a:latin typeface="Aharoni" panose="02010803020104030203" pitchFamily="2" charset="-79"/>
                <a:cs typeface="Aharoni" panose="02010803020104030203" pitchFamily="2" charset="-79"/>
              </a:rPr>
              <a:t>Conditional Rendering</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תצוגות מידע שונות כאשר יש מידע להצגה וכאשר אין</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FC101B49-1E6A-719C-B007-61DD9C6B75AC}"/>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BBFB441B-4041-0E93-2A1E-55D66E9881B4}"/>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F01296C7-EDB3-A639-24BB-44F1CA56D5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9" name="תיבת טקסט 8">
            <a:extLst>
              <a:ext uri="{FF2B5EF4-FFF2-40B4-BE49-F238E27FC236}">
                <a16:creationId xmlns:a16="http://schemas.microsoft.com/office/drawing/2014/main" id="{A8DD683B-33E6-5258-E28F-C10607916738}"/>
              </a:ext>
            </a:extLst>
          </p:cNvPr>
          <p:cNvSpPr txBox="1"/>
          <p:nvPr/>
        </p:nvSpPr>
        <p:spPr>
          <a:xfrm>
            <a:off x="-1" y="4147984"/>
            <a:ext cx="12192000" cy="33855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lgn="ctr">
              <a:buFont typeface="Calibri" panose="020F0502020204030204" pitchFamily="34" charset="0"/>
              <a:buChar char="!"/>
            </a:pPr>
            <a:r>
              <a:rPr lang="he-IL" sz="1600" b="1" dirty="0">
                <a:solidFill>
                  <a:schemeClr val="bg1"/>
                </a:solidFill>
              </a:rPr>
              <a:t>יש לעבור על החלק של </a:t>
            </a:r>
            <a:r>
              <a:rPr lang="en-US" sz="1600" b="1" dirty="0">
                <a:solidFill>
                  <a:schemeClr val="bg1"/>
                </a:solidFill>
              </a:rPr>
              <a:t>L</a:t>
            </a:r>
            <a:r>
              <a:rPr lang="he-IL" sz="1600" b="1" dirty="0">
                <a:solidFill>
                  <a:schemeClr val="bg1"/>
                </a:solidFill>
              </a:rPr>
              <a:t>ayout במצגת של MUI בטרם ממשיכים במצגת הזאת</a:t>
            </a:r>
          </a:p>
        </p:txBody>
      </p:sp>
    </p:spTree>
    <p:extLst>
      <p:ext uri="{BB962C8B-B14F-4D97-AF65-F5344CB8AC3E}">
        <p14:creationId xmlns:p14="http://schemas.microsoft.com/office/powerpoint/2010/main" val="2261007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5000"/>
                    </a14:imgEffect>
                    <a14:imgEffect>
                      <a14:brightnessContrast bright="-5000"/>
                    </a14:imgEffect>
                  </a14:imgLayer>
                </a14:imgProps>
              </a:ext>
            </a:extLst>
          </a:blip>
          <a:srcRect/>
          <a:tile tx="0" ty="-122555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6339394"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6504023" y="1144216"/>
            <a:ext cx="5523347" cy="868216"/>
          </a:xfrm>
        </p:spPr>
        <p:txBody>
          <a:bodyPr>
            <a:noAutofit/>
          </a:bodyPr>
          <a:lstStyle/>
          <a:p>
            <a:pPr algn="ctr"/>
            <a:r>
              <a:rPr lang="en-US" sz="3600" u="sng" dirty="0">
                <a:solidFill>
                  <a:schemeClr val="bg1"/>
                </a:solidFill>
                <a:latin typeface="Aharoni" panose="02010803020104030203" pitchFamily="2" charset="-79"/>
                <a:cs typeface="Aharoni" panose="02010803020104030203" pitchFamily="2" charset="-79"/>
              </a:rPr>
              <a:t>Conditional Rendering</a:t>
            </a:r>
            <a:endParaRPr lang="he-IL" sz="28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6339394" y="1905000"/>
            <a:ext cx="5852606" cy="3684231"/>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לעיתים המידע שברצוננו להציג לגולש חסר ונרצה לעדכן בכך את הגולש. </a:t>
            </a:r>
          </a:p>
          <a:p>
            <a:r>
              <a:rPr lang="he-IL" sz="2000" dirty="0">
                <a:solidFill>
                  <a:schemeClr val="bg1"/>
                </a:solidFill>
              </a:rPr>
              <a:t>נשים לרגע את הקבוע </a:t>
            </a:r>
            <a:r>
              <a:rPr lang="en-US" sz="2000" dirty="0">
                <a:solidFill>
                  <a:schemeClr val="bg1"/>
                </a:solidFill>
              </a:rPr>
              <a:t>cards</a:t>
            </a:r>
            <a:r>
              <a:rPr lang="he-IL" sz="2000" dirty="0">
                <a:solidFill>
                  <a:schemeClr val="bg1"/>
                </a:solidFill>
              </a:rPr>
              <a:t> שיצרנו בתוך הערה </a:t>
            </a:r>
          </a:p>
          <a:p>
            <a:r>
              <a:rPr lang="he-IL" sz="2000" dirty="0">
                <a:solidFill>
                  <a:schemeClr val="bg1"/>
                </a:solidFill>
              </a:rPr>
              <a:t>ניצור קבוע שני עם אותו השם אך הפעם נשווה את ערכו למערך ריק (מצב זה מדמה כאשר יש שורת חיפוש והמשתמש חיפש משהו שלא נמצא או שאין את המידע שהוא מחפש במאגר המידע)</a:t>
            </a:r>
          </a:p>
          <a:p>
            <a:r>
              <a:rPr lang="he-IL" sz="2000" dirty="0">
                <a:solidFill>
                  <a:schemeClr val="bg1"/>
                </a:solidFill>
              </a:rPr>
              <a:t>נתנה שאם אין אורך למערך </a:t>
            </a:r>
            <a:r>
              <a:rPr lang="en-US" sz="2000" dirty="0">
                <a:solidFill>
                  <a:schemeClr val="bg1"/>
                </a:solidFill>
              </a:rPr>
              <a:t>cards</a:t>
            </a:r>
            <a:r>
              <a:rPr lang="he-IL" sz="2000" dirty="0">
                <a:solidFill>
                  <a:schemeClr val="bg1"/>
                </a:solidFill>
              </a:rPr>
              <a:t> הקומפוננט יעצור ויחזיר תצוגה לגולש שתכלול אזור טקסט עם מחרוזת תווים</a:t>
            </a:r>
            <a:endParaRPr lang="en-US" sz="2000" dirty="0">
              <a:solidFill>
                <a:schemeClr val="bg1"/>
              </a:solidFill>
            </a:endParaRPr>
          </a:p>
        </p:txBody>
      </p:sp>
      <p:pic>
        <p:nvPicPr>
          <p:cNvPr id="6" name="תמונה 5">
            <a:extLst>
              <a:ext uri="{FF2B5EF4-FFF2-40B4-BE49-F238E27FC236}">
                <a16:creationId xmlns:a16="http://schemas.microsoft.com/office/drawing/2014/main" id="{AEA99523-ED07-534D-7F47-A0E8F0C9E952}"/>
              </a:ext>
            </a:extLst>
          </p:cNvPr>
          <p:cNvPicPr>
            <a:picLocks noChangeAspect="1"/>
          </p:cNvPicPr>
          <p:nvPr/>
        </p:nvPicPr>
        <p:blipFill>
          <a:blip r:embed="rId4"/>
          <a:stretch>
            <a:fillRect/>
          </a:stretch>
        </p:blipFill>
        <p:spPr>
          <a:xfrm>
            <a:off x="0" y="0"/>
            <a:ext cx="5934665" cy="6858000"/>
          </a:xfrm>
          <a:prstGeom prst="rect">
            <a:avLst/>
          </a:prstGeom>
        </p:spPr>
      </p:pic>
      <p:cxnSp>
        <p:nvCxnSpPr>
          <p:cNvPr id="10" name="מחבר: מרפקי 9">
            <a:extLst>
              <a:ext uri="{FF2B5EF4-FFF2-40B4-BE49-F238E27FC236}">
                <a16:creationId xmlns:a16="http://schemas.microsoft.com/office/drawing/2014/main" id="{3BACF1C3-E302-BDCC-C644-604F1700CAA9}"/>
              </a:ext>
            </a:extLst>
          </p:cNvPr>
          <p:cNvCxnSpPr/>
          <p:nvPr/>
        </p:nvCxnSpPr>
        <p:spPr>
          <a:xfrm rot="10800000">
            <a:off x="2590801" y="1657351"/>
            <a:ext cx="4543425" cy="1095375"/>
          </a:xfrm>
          <a:prstGeom prst="bentConnector3">
            <a:avLst>
              <a:gd name="adj1" fmla="val 185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94C0442F-707A-E40E-53AB-9158CE9326C4}"/>
              </a:ext>
            </a:extLst>
          </p:cNvPr>
          <p:cNvCxnSpPr/>
          <p:nvPr/>
        </p:nvCxnSpPr>
        <p:spPr>
          <a:xfrm rot="10800000">
            <a:off x="2343151" y="2099129"/>
            <a:ext cx="4160873" cy="1053647"/>
          </a:xfrm>
          <a:prstGeom prst="bentConnector3">
            <a:avLst>
              <a:gd name="adj1" fmla="val 83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FF469E46-846C-F316-BF43-74FF775BE4CC}"/>
              </a:ext>
            </a:extLst>
          </p:cNvPr>
          <p:cNvCxnSpPr/>
          <p:nvPr/>
        </p:nvCxnSpPr>
        <p:spPr>
          <a:xfrm rot="10800000">
            <a:off x="2352676" y="2260082"/>
            <a:ext cx="4435169" cy="2149997"/>
          </a:xfrm>
          <a:prstGeom prst="bentConnector3">
            <a:avLst>
              <a:gd name="adj1" fmla="val 1714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837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Events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he-IL" sz="2800" b="1" i="0" dirty="0">
                <a:solidFill>
                  <a:schemeClr val="bg1"/>
                </a:solidFill>
                <a:effectLst/>
                <a:latin typeface="almoniNeue"/>
              </a:rPr>
              <a:t>הדרך להאזין לאירועים ולהפעיל מטודות בעקבותיהם</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FC101B49-1E6A-719C-B007-61DD9C6B75AC}"/>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BBFB441B-4041-0E93-2A1E-55D66E9881B4}"/>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F01296C7-EDB3-A639-24BB-44F1CA56D5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920737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034073" y="1937550"/>
            <a:ext cx="3609995" cy="2982897"/>
          </a:xfrm>
        </p:spPr>
        <p:txBody>
          <a:bodyPr>
            <a:normAutofit/>
          </a:bodyPr>
          <a:lstStyle/>
          <a:p>
            <a:pPr algn="l" rtl="0"/>
            <a:r>
              <a:rPr lang="en-US" sz="3600" dirty="0">
                <a:solidFill>
                  <a:schemeClr val="bg1"/>
                </a:solidFill>
                <a:latin typeface="Broadway" panose="04040905080B02020502" pitchFamily="82" charset="0"/>
                <a:cs typeface="Aharoni" panose="02010803020104030203" pitchFamily="2" charset="-79"/>
              </a:rPr>
              <a:t>JAVASCRIPT EVENTS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err="1">
                <a:solidFill>
                  <a:schemeClr val="bg1"/>
                </a:solidFill>
              </a:rPr>
              <a:t>React</a:t>
            </a:r>
            <a:r>
              <a:rPr lang="he-IL" sz="2400" dirty="0">
                <a:solidFill>
                  <a:schemeClr val="bg1"/>
                </a:solidFill>
              </a:rPr>
              <a:t> נותנת תמיכה לכל סוגי האירועים ב - JAVASCRIPT ובכל אחד מהם ניתן להפעיל פונקציה או מטודה אחרת </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זיקוקים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
        <p:nvSpPr>
          <p:cNvPr id="12" name="תיבת טקסט 11">
            <a:extLst>
              <a:ext uri="{FF2B5EF4-FFF2-40B4-BE49-F238E27FC236}">
                <a16:creationId xmlns:a16="http://schemas.microsoft.com/office/drawing/2014/main" id="{0FD76143-CA36-9FEE-D3C3-7C8B81C5639A}"/>
              </a:ext>
            </a:extLst>
          </p:cNvPr>
          <p:cNvSpPr txBox="1"/>
          <p:nvPr/>
        </p:nvSpPr>
        <p:spPr>
          <a:xfrm>
            <a:off x="2919415" y="5163402"/>
            <a:ext cx="6162674" cy="369332"/>
          </a:xfrm>
          <a:prstGeom prst="rect">
            <a:avLst/>
          </a:prstGeom>
          <a:noFill/>
        </p:spPr>
        <p:txBody>
          <a:bodyPr wrap="square">
            <a:spAutoFit/>
          </a:bodyPr>
          <a:lstStyle/>
          <a:p>
            <a:pPr algn="ctr"/>
            <a:r>
              <a:rPr lang="he-IL" dirty="0">
                <a:hlinkClick r:id="rId10"/>
              </a:rPr>
              <a:t>https://developer.mozilla.org/en-US/docs/Web/Events</a:t>
            </a:r>
            <a:r>
              <a:rPr lang="he-IL" dirty="0"/>
              <a:t> </a:t>
            </a:r>
          </a:p>
        </p:txBody>
      </p:sp>
    </p:spTree>
    <p:extLst>
      <p:ext uri="{BB962C8B-B14F-4D97-AF65-F5344CB8AC3E}">
        <p14:creationId xmlns:p14="http://schemas.microsoft.com/office/powerpoint/2010/main" val="1877017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1310057"/>
            <a:ext cx="4574958" cy="793727"/>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onClick event</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2209799"/>
            <a:ext cx="4332303" cy="3248025"/>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בדוגמה שלהלן:</a:t>
            </a:r>
          </a:p>
          <a:p>
            <a:r>
              <a:rPr lang="he-IL" sz="2000" dirty="0">
                <a:solidFill>
                  <a:schemeClr val="bg1"/>
                </a:solidFill>
              </a:rPr>
              <a:t>יצרנו קומפוננט בשם </a:t>
            </a:r>
            <a:r>
              <a:rPr lang="en-US" sz="2000" dirty="0">
                <a:solidFill>
                  <a:schemeClr val="bg1"/>
                </a:solidFill>
              </a:rPr>
              <a:t>OnClick</a:t>
            </a:r>
          </a:p>
          <a:p>
            <a:pPr lvl="1"/>
            <a:r>
              <a:rPr lang="he-IL" sz="1600" dirty="0">
                <a:solidFill>
                  <a:schemeClr val="bg1"/>
                </a:solidFill>
              </a:rPr>
              <a:t>יצרנו קבוע בשם </a:t>
            </a:r>
            <a:r>
              <a:rPr lang="en-US" sz="1600" dirty="0">
                <a:solidFill>
                  <a:schemeClr val="bg1"/>
                </a:solidFill>
              </a:rPr>
              <a:t>handleClick</a:t>
            </a:r>
            <a:r>
              <a:rPr lang="he-IL" sz="1600" dirty="0">
                <a:solidFill>
                  <a:schemeClr val="bg1"/>
                </a:solidFill>
              </a:rPr>
              <a:t> ששווה ערך לפונקציה אנונימית כשתופעל תדפיס בקונסול מחרוזת תווים</a:t>
            </a:r>
          </a:p>
          <a:p>
            <a:pPr lvl="1"/>
            <a:r>
              <a:rPr lang="he-IL" sz="1600" dirty="0">
                <a:solidFill>
                  <a:schemeClr val="bg1"/>
                </a:solidFill>
              </a:rPr>
              <a:t>יצרנו כפתור שיאזין לאירוע </a:t>
            </a:r>
            <a:r>
              <a:rPr lang="en-US" sz="1600" dirty="0">
                <a:solidFill>
                  <a:schemeClr val="bg1"/>
                </a:solidFill>
              </a:rPr>
              <a:t>onClick</a:t>
            </a:r>
            <a:r>
              <a:rPr lang="he-IL" sz="1600" dirty="0">
                <a:solidFill>
                  <a:schemeClr val="bg1"/>
                </a:solidFill>
              </a:rPr>
              <a:t> ויפעיל את הפונקציה </a:t>
            </a:r>
            <a:r>
              <a:rPr lang="en-US" sz="1600" dirty="0">
                <a:solidFill>
                  <a:schemeClr val="bg1"/>
                </a:solidFill>
              </a:rPr>
              <a:t>handleClick</a:t>
            </a:r>
            <a:r>
              <a:rPr lang="he-IL" sz="1600" dirty="0">
                <a:solidFill>
                  <a:schemeClr val="bg1"/>
                </a:solidFill>
              </a:rPr>
              <a:t> ברגע שהאירוע יקרה. </a:t>
            </a:r>
          </a:p>
          <a:p>
            <a:r>
              <a:rPr lang="he-IL" sz="2000" dirty="0">
                <a:solidFill>
                  <a:schemeClr val="bg1"/>
                </a:solidFill>
              </a:rPr>
              <a:t>התוצאה בדפדפן:</a:t>
            </a:r>
          </a:p>
          <a:p>
            <a:pPr lvl="1"/>
            <a:r>
              <a:rPr lang="he-IL" sz="1600" dirty="0">
                <a:solidFill>
                  <a:schemeClr val="bg1"/>
                </a:solidFill>
              </a:rPr>
              <a:t>כשנלחץ על הכפתור תודפס בקונסול מחרוזת התווים מתוך הפונקציה </a:t>
            </a:r>
            <a:r>
              <a:rPr lang="en-US" sz="1600" dirty="0">
                <a:solidFill>
                  <a:schemeClr val="bg1"/>
                </a:solidFill>
              </a:rPr>
              <a:t>handleClick</a:t>
            </a:r>
            <a:endParaRPr lang="he-IL" sz="1600" dirty="0">
              <a:solidFill>
                <a:schemeClr val="bg1"/>
              </a:solidFill>
            </a:endParaRPr>
          </a:p>
        </p:txBody>
      </p:sp>
      <p:pic>
        <p:nvPicPr>
          <p:cNvPr id="6" name="תמונה 5">
            <a:extLst>
              <a:ext uri="{FF2B5EF4-FFF2-40B4-BE49-F238E27FC236}">
                <a16:creationId xmlns:a16="http://schemas.microsoft.com/office/drawing/2014/main" id="{C816016A-0FF8-7018-BDE9-D35060C22584}"/>
              </a:ext>
            </a:extLst>
          </p:cNvPr>
          <p:cNvPicPr>
            <a:picLocks noChangeAspect="1"/>
          </p:cNvPicPr>
          <p:nvPr/>
        </p:nvPicPr>
        <p:blipFill>
          <a:blip r:embed="rId4"/>
          <a:stretch>
            <a:fillRect/>
          </a:stretch>
        </p:blipFill>
        <p:spPr>
          <a:xfrm>
            <a:off x="353567" y="668695"/>
            <a:ext cx="6909909" cy="3733977"/>
          </a:xfrm>
          <a:prstGeom prst="rect">
            <a:avLst/>
          </a:prstGeom>
        </p:spPr>
      </p:pic>
      <p:pic>
        <p:nvPicPr>
          <p:cNvPr id="8" name="תמונה 7">
            <a:extLst>
              <a:ext uri="{FF2B5EF4-FFF2-40B4-BE49-F238E27FC236}">
                <a16:creationId xmlns:a16="http://schemas.microsoft.com/office/drawing/2014/main" id="{45CB4691-0DAA-298F-DA25-6AFC5B9DF879}"/>
              </a:ext>
            </a:extLst>
          </p:cNvPr>
          <p:cNvPicPr>
            <a:picLocks noChangeAspect="1"/>
          </p:cNvPicPr>
          <p:nvPr/>
        </p:nvPicPr>
        <p:blipFill>
          <a:blip r:embed="rId5"/>
          <a:stretch>
            <a:fillRect/>
          </a:stretch>
        </p:blipFill>
        <p:spPr>
          <a:xfrm>
            <a:off x="353567" y="4614774"/>
            <a:ext cx="6909909" cy="1403081"/>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1C70D9C5-F4CE-EC85-4E07-349FE72795D3}"/>
              </a:ext>
            </a:extLst>
          </p:cNvPr>
          <p:cNvCxnSpPr/>
          <p:nvPr/>
        </p:nvCxnSpPr>
        <p:spPr>
          <a:xfrm rot="10800000">
            <a:off x="3257550" y="2103785"/>
            <a:ext cx="5524500" cy="667991"/>
          </a:xfrm>
          <a:prstGeom prst="bentConnector3">
            <a:avLst>
              <a:gd name="adj1" fmla="val 222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4FB42ED3-0057-E483-1AC7-9D8635201C42}"/>
              </a:ext>
            </a:extLst>
          </p:cNvPr>
          <p:cNvCxnSpPr/>
          <p:nvPr/>
        </p:nvCxnSpPr>
        <p:spPr>
          <a:xfrm rot="10800000">
            <a:off x="6286500" y="2243227"/>
            <a:ext cx="1684108" cy="852399"/>
          </a:xfrm>
          <a:prstGeom prst="bentConnector3">
            <a:avLst>
              <a:gd name="adj1" fmla="val 330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228CF486-A434-2B3B-D68D-AADD3FA2E396}"/>
              </a:ext>
            </a:extLst>
          </p:cNvPr>
          <p:cNvCxnSpPr/>
          <p:nvPr/>
        </p:nvCxnSpPr>
        <p:spPr>
          <a:xfrm rot="10800000">
            <a:off x="2828925" y="3161025"/>
            <a:ext cx="5141684" cy="613605"/>
          </a:xfrm>
          <a:prstGeom prst="bentConnector3">
            <a:avLst>
              <a:gd name="adj1" fmla="val 100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5E90E453-F3BA-DB97-08AC-7A7147D6CC29}"/>
              </a:ext>
            </a:extLst>
          </p:cNvPr>
          <p:cNvCxnSpPr>
            <a:cxnSpLocks/>
            <a:stCxn id="3" idx="2"/>
            <a:endCxn id="8" idx="3"/>
          </p:cNvCxnSpPr>
          <p:nvPr/>
        </p:nvCxnSpPr>
        <p:spPr>
          <a:xfrm rot="5400000" flipH="1">
            <a:off x="8513244" y="4066547"/>
            <a:ext cx="141509" cy="2641046"/>
          </a:xfrm>
          <a:prstGeom prst="bentConnector4">
            <a:avLst>
              <a:gd name="adj1" fmla="val -161544"/>
              <a:gd name="adj2" fmla="val 9100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673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871637" y="1937550"/>
            <a:ext cx="3772432" cy="2982897"/>
          </a:xfrm>
        </p:spPr>
        <p:txBody>
          <a:bodyPr>
            <a:normAutofit/>
          </a:bodyPr>
          <a:lstStyle/>
          <a:p>
            <a:pPr algn="l" rtl="0"/>
            <a:r>
              <a:rPr lang="en-US" sz="3200" dirty="0">
                <a:solidFill>
                  <a:schemeClr val="bg1"/>
                </a:solidFill>
                <a:latin typeface="Broadway" panose="04040905080B02020502" pitchFamily="82" charset="0"/>
                <a:cs typeface="Aharoni" panose="02010803020104030203" pitchFamily="2" charset="-79"/>
              </a:rPr>
              <a:t>Function invocation with parameters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הפעלת פונקציה עם פרמטרים</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536010" y="2809680"/>
            <a:ext cx="1047750" cy="1104900"/>
            <a:chOff x="385766" y="2800350"/>
            <a:chExt cx="1047750" cy="1104900"/>
          </a:xfrm>
        </p:grpSpPr>
        <p:pic>
          <p:nvPicPr>
            <p:cNvPr id="8" name="גרפיקה 7" descr="מבחנה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166625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4439"/>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16737" y="2971800"/>
            <a:ext cx="2938508" cy="914400"/>
          </a:xfrm>
          <a:effectLst>
            <a:outerShdw blurRad="50800" dist="38100" dir="2700000" algn="tl" rotWithShape="0">
              <a:prstClr val="black">
                <a:alpha val="40000"/>
              </a:prstClr>
            </a:outerShdw>
          </a:effectLst>
        </p:spPr>
        <p:txBody>
          <a:bodyPr>
            <a:normAutofit/>
          </a:bodyPr>
          <a:lstStyle/>
          <a:p>
            <a:pPr algn="l" rtl="0"/>
            <a:r>
              <a:rPr lang="en-US" sz="6000" dirty="0">
                <a:solidFill>
                  <a:schemeClr val="bg1"/>
                </a:solidFill>
              </a:rPr>
              <a:t>Benefits</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gradFill>
            <a:gsLst>
              <a:gs pos="0">
                <a:schemeClr val="accent1">
                  <a:lumMod val="5000"/>
                  <a:lumOff val="95000"/>
                </a:schemeClr>
              </a:gs>
              <a:gs pos="0">
                <a:schemeClr val="accent1">
                  <a:lumMod val="45000"/>
                  <a:lumOff val="55000"/>
                </a:schemeClr>
              </a:gs>
              <a:gs pos="0">
                <a:srgbClr val="06091D"/>
              </a:gs>
              <a:gs pos="100000">
                <a:schemeClr val="tx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pic>
        <p:nvPicPr>
          <p:cNvPr id="5" name="גרפיקה 4" descr="סימן אגודל למעלה קו מיתאר">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828675" cy="828675"/>
          </a:xfrm>
          <a:prstGeom prst="rect">
            <a:avLst/>
          </a:prstGeom>
        </p:spPr>
      </p:pic>
      <p:sp>
        <p:nvSpPr>
          <p:cNvPr id="6" name="מלבן 5">
            <a:extLst>
              <a:ext uri="{FF2B5EF4-FFF2-40B4-BE49-F238E27FC236}">
                <a16:creationId xmlns:a16="http://schemas.microsoft.com/office/drawing/2014/main" id="{6A5E4D22-4435-13C3-7324-8B3D641D0A55}"/>
              </a:ext>
            </a:extLst>
          </p:cNvPr>
          <p:cNvSpPr/>
          <p:nvPr/>
        </p:nvSpPr>
        <p:spPr>
          <a:xfrm>
            <a:off x="4572000" y="308499"/>
            <a:ext cx="7398798" cy="6343094"/>
          </a:xfrm>
          <a:prstGeom prst="rect">
            <a:avLst/>
          </a:prstGeom>
          <a:blipFill dpi="0"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l="-61000" r="-44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ב</a:t>
            </a:r>
          </a:p>
        </p:txBody>
      </p:sp>
      <p:graphicFrame>
        <p:nvGraphicFramePr>
          <p:cNvPr id="8" name="מציין מיקום תוכן 7">
            <a:extLst>
              <a:ext uri="{FF2B5EF4-FFF2-40B4-BE49-F238E27FC236}">
                <a16:creationId xmlns:a16="http://schemas.microsoft.com/office/drawing/2014/main" id="{07241610-F7A9-BDF9-748E-24104086880D}"/>
              </a:ext>
            </a:extLst>
          </p:cNvPr>
          <p:cNvGraphicFramePr>
            <a:graphicFrameLocks noGrp="1"/>
          </p:cNvGraphicFramePr>
          <p:nvPr>
            <p:ph idx="1"/>
            <p:extLst>
              <p:ext uri="{D42A27DB-BD31-4B8C-83A1-F6EECF244321}">
                <p14:modId xmlns:p14="http://schemas.microsoft.com/office/powerpoint/2010/main" val="893565886"/>
              </p:ext>
            </p:extLst>
          </p:nvPr>
        </p:nvGraphicFramePr>
        <p:xfrm>
          <a:off x="5281312" y="512685"/>
          <a:ext cx="6230228" cy="58237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23534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313606"/>
            <a:ext cx="4574958" cy="1435669"/>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Function with parameters</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70" y="1666875"/>
            <a:ext cx="4332303" cy="3903753"/>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בדוגמה שלהלן:</a:t>
            </a:r>
          </a:p>
          <a:p>
            <a:r>
              <a:rPr lang="he-IL" sz="2000" dirty="0">
                <a:solidFill>
                  <a:schemeClr val="bg1"/>
                </a:solidFill>
              </a:rPr>
              <a:t>הקבוע </a:t>
            </a:r>
            <a:r>
              <a:rPr lang="en-US" sz="2000" dirty="0">
                <a:solidFill>
                  <a:schemeClr val="bg1"/>
                </a:solidFill>
              </a:rPr>
              <a:t>handleClick</a:t>
            </a:r>
            <a:r>
              <a:rPr lang="he-IL" sz="2000" dirty="0">
                <a:solidFill>
                  <a:schemeClr val="bg1"/>
                </a:solidFill>
              </a:rPr>
              <a:t> שווה לפונקציה אנונימית שמקבלת פרמטר </a:t>
            </a:r>
            <a:r>
              <a:rPr lang="en-US" sz="2000" dirty="0">
                <a:solidFill>
                  <a:schemeClr val="bg1"/>
                </a:solidFill>
              </a:rPr>
              <a:t>text</a:t>
            </a:r>
            <a:r>
              <a:rPr lang="he-IL" sz="2000" dirty="0">
                <a:solidFill>
                  <a:schemeClr val="bg1"/>
                </a:solidFill>
              </a:rPr>
              <a:t> מסוג מחרוזת תווים ומדפיסה אותו בקונסול</a:t>
            </a:r>
          </a:p>
          <a:p>
            <a:r>
              <a:rPr lang="he-IL" sz="2000" dirty="0">
                <a:solidFill>
                  <a:schemeClr val="bg1"/>
                </a:solidFill>
              </a:rPr>
              <a:t>אני מעביר בערך של האירוע </a:t>
            </a:r>
            <a:r>
              <a:rPr lang="en-US" sz="2000" dirty="0">
                <a:solidFill>
                  <a:schemeClr val="bg1"/>
                </a:solidFill>
              </a:rPr>
              <a:t>onClick</a:t>
            </a:r>
            <a:r>
              <a:rPr lang="he-IL" sz="2000" dirty="0">
                <a:solidFill>
                  <a:schemeClr val="bg1"/>
                </a:solidFill>
              </a:rPr>
              <a:t> פונקציה </a:t>
            </a:r>
            <a:r>
              <a:rPr lang="en-US" sz="2000" dirty="0">
                <a:solidFill>
                  <a:schemeClr val="bg1"/>
                </a:solidFill>
              </a:rPr>
              <a:t>call back</a:t>
            </a:r>
            <a:r>
              <a:rPr lang="he-IL" sz="2000" dirty="0">
                <a:solidFill>
                  <a:schemeClr val="bg1"/>
                </a:solidFill>
              </a:rPr>
              <a:t> אנונימית שכשהאירוע יקרה היא תופעל ובתוך הפונקציה אני מפעיל את הפונקציה </a:t>
            </a:r>
            <a:r>
              <a:rPr lang="en-US" sz="2000" dirty="0">
                <a:solidFill>
                  <a:schemeClr val="bg1"/>
                </a:solidFill>
              </a:rPr>
              <a:t>handleClick</a:t>
            </a:r>
            <a:r>
              <a:rPr lang="he-IL" sz="2000" dirty="0">
                <a:solidFill>
                  <a:schemeClr val="bg1"/>
                </a:solidFill>
              </a:rPr>
              <a:t> עם הערך שאני מעוניין שיודפס בקונסול</a:t>
            </a:r>
            <a:endParaRPr lang="he-IL" sz="1600" dirty="0">
              <a:solidFill>
                <a:schemeClr val="bg1"/>
              </a:solidFill>
            </a:endParaRPr>
          </a:p>
          <a:p>
            <a:r>
              <a:rPr lang="he-IL" sz="2000" dirty="0">
                <a:solidFill>
                  <a:schemeClr val="bg1"/>
                </a:solidFill>
              </a:rPr>
              <a:t>התוצאה בדפדפן:</a:t>
            </a:r>
          </a:p>
          <a:p>
            <a:pPr lvl="1"/>
            <a:r>
              <a:rPr lang="he-IL" sz="1600" dirty="0">
                <a:solidFill>
                  <a:schemeClr val="bg1"/>
                </a:solidFill>
              </a:rPr>
              <a:t>כשנלחץ על הכפתור תודפס בקונסול מחרוזת התווים מתוך הפונקציה </a:t>
            </a:r>
            <a:r>
              <a:rPr lang="en-US" sz="1600" dirty="0">
                <a:solidFill>
                  <a:schemeClr val="bg1"/>
                </a:solidFill>
              </a:rPr>
              <a:t>handleClick</a:t>
            </a:r>
            <a:endParaRPr lang="he-IL" sz="1600" dirty="0">
              <a:solidFill>
                <a:schemeClr val="bg1"/>
              </a:solidFill>
            </a:endParaRPr>
          </a:p>
        </p:txBody>
      </p:sp>
      <p:pic>
        <p:nvPicPr>
          <p:cNvPr id="7" name="תמונה 6">
            <a:extLst>
              <a:ext uri="{FF2B5EF4-FFF2-40B4-BE49-F238E27FC236}">
                <a16:creationId xmlns:a16="http://schemas.microsoft.com/office/drawing/2014/main" id="{B4358B3F-B358-DE6A-884C-B1B689E9F2B8}"/>
              </a:ext>
            </a:extLst>
          </p:cNvPr>
          <p:cNvPicPr>
            <a:picLocks noChangeAspect="1"/>
          </p:cNvPicPr>
          <p:nvPr/>
        </p:nvPicPr>
        <p:blipFill rotWithShape="1">
          <a:blip r:embed="rId4"/>
          <a:srcRect l="1046"/>
          <a:stretch/>
        </p:blipFill>
        <p:spPr>
          <a:xfrm>
            <a:off x="246171" y="5570628"/>
            <a:ext cx="7124700" cy="823097"/>
          </a:xfrm>
          <a:prstGeom prst="rect">
            <a:avLst/>
          </a:prstGeom>
          <a:effectLst>
            <a:outerShdw blurRad="50800" dist="38100" dir="2700000" algn="tl" rotWithShape="0">
              <a:prstClr val="black">
                <a:alpha val="40000"/>
              </a:prstClr>
            </a:outerShdw>
          </a:effectLst>
        </p:spPr>
      </p:pic>
      <p:pic>
        <p:nvPicPr>
          <p:cNvPr id="11" name="תמונה 10">
            <a:extLst>
              <a:ext uri="{FF2B5EF4-FFF2-40B4-BE49-F238E27FC236}">
                <a16:creationId xmlns:a16="http://schemas.microsoft.com/office/drawing/2014/main" id="{BDAC5E5B-E2E1-42DD-4980-E05B0A639604}"/>
              </a:ext>
            </a:extLst>
          </p:cNvPr>
          <p:cNvPicPr>
            <a:picLocks noChangeAspect="1"/>
          </p:cNvPicPr>
          <p:nvPr/>
        </p:nvPicPr>
        <p:blipFill rotWithShape="1">
          <a:blip r:embed="rId5"/>
          <a:srcRect r="15587"/>
          <a:stretch/>
        </p:blipFill>
        <p:spPr>
          <a:xfrm>
            <a:off x="246171" y="313606"/>
            <a:ext cx="7124700" cy="5144218"/>
          </a:xfrm>
          <a:prstGeom prst="rect">
            <a:avLst/>
          </a:prstGeom>
        </p:spPr>
      </p:pic>
      <p:sp>
        <p:nvSpPr>
          <p:cNvPr id="12" name="תיבת טקסט 11">
            <a:extLst>
              <a:ext uri="{FF2B5EF4-FFF2-40B4-BE49-F238E27FC236}">
                <a16:creationId xmlns:a16="http://schemas.microsoft.com/office/drawing/2014/main" id="{9A564DEB-D1D5-BE15-6869-F8C6710FFE2A}"/>
              </a:ext>
            </a:extLst>
          </p:cNvPr>
          <p:cNvSpPr txBox="1"/>
          <p:nvPr/>
        </p:nvSpPr>
        <p:spPr>
          <a:xfrm>
            <a:off x="7738370" y="5570628"/>
            <a:ext cx="4384525" cy="1077218"/>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600" b="1" dirty="0">
                <a:solidFill>
                  <a:schemeClr val="bg1"/>
                </a:solidFill>
              </a:rPr>
              <a:t>אם אעביר לאירוע ישירות את הפעלת המטודה </a:t>
            </a:r>
            <a:r>
              <a:rPr lang="en-US" sz="1600" b="1" dirty="0">
                <a:solidFill>
                  <a:schemeClr val="bg1"/>
                </a:solidFill>
              </a:rPr>
              <a:t>handleClick</a:t>
            </a:r>
            <a:r>
              <a:rPr lang="he-IL" sz="1600" b="1" dirty="0">
                <a:solidFill>
                  <a:schemeClr val="bg1"/>
                </a:solidFill>
              </a:rPr>
              <a:t> עם הפרמטר ללא הפונקציה האנונימית היא תופעל עם יצירת הקומפוננט ולא מתי שהאירוע יקרה</a:t>
            </a:r>
          </a:p>
        </p:txBody>
      </p:sp>
      <p:cxnSp>
        <p:nvCxnSpPr>
          <p:cNvPr id="17" name="מחבר חץ ישר 16">
            <a:extLst>
              <a:ext uri="{FF2B5EF4-FFF2-40B4-BE49-F238E27FC236}">
                <a16:creationId xmlns:a16="http://schemas.microsoft.com/office/drawing/2014/main" id="{B3DABB6A-519C-7C36-1896-B00519A2E33C}"/>
              </a:ext>
            </a:extLst>
          </p:cNvPr>
          <p:cNvCxnSpPr/>
          <p:nvPr/>
        </p:nvCxnSpPr>
        <p:spPr>
          <a:xfrm flipH="1">
            <a:off x="6257925" y="2222712"/>
            <a:ext cx="1943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a:extLst>
              <a:ext uri="{FF2B5EF4-FFF2-40B4-BE49-F238E27FC236}">
                <a16:creationId xmlns:a16="http://schemas.microsoft.com/office/drawing/2014/main" id="{C7A69228-8185-D65C-0738-CB4264DB1244}"/>
              </a:ext>
            </a:extLst>
          </p:cNvPr>
          <p:cNvCxnSpPr/>
          <p:nvPr/>
        </p:nvCxnSpPr>
        <p:spPr>
          <a:xfrm flipH="1">
            <a:off x="6972300" y="3257550"/>
            <a:ext cx="1076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B7744E78-E5BD-D60B-39BE-A5302BB479E1}"/>
              </a:ext>
            </a:extLst>
          </p:cNvPr>
          <p:cNvCxnSpPr>
            <a:endCxn id="7" idx="3"/>
          </p:cNvCxnSpPr>
          <p:nvPr/>
        </p:nvCxnSpPr>
        <p:spPr>
          <a:xfrm rot="10800000" flipV="1">
            <a:off x="7370871" y="5238749"/>
            <a:ext cx="1001604" cy="743427"/>
          </a:xfrm>
          <a:prstGeom prst="bentConnector3">
            <a:avLst>
              <a:gd name="adj1" fmla="val 851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933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438277" y="1937550"/>
            <a:ext cx="4205792" cy="2982897"/>
          </a:xfrm>
        </p:spPr>
        <p:txBody>
          <a:bodyPr>
            <a:normAutofit/>
          </a:bodyPr>
          <a:lstStyle/>
          <a:p>
            <a:pPr algn="l" rtl="0"/>
            <a:r>
              <a:rPr lang="en-US" sz="3200" dirty="0">
                <a:solidFill>
                  <a:schemeClr val="bg1"/>
                </a:solidFill>
                <a:latin typeface="Broadway" panose="04040905080B02020502" pitchFamily="82" charset="0"/>
                <a:cs typeface="Aharoni" panose="02010803020104030203" pitchFamily="2" charset="-79"/>
              </a:rPr>
              <a:t>Catching the event and passing it to the function</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תפיסה האירוע והעברתו לפונקציית ה – </a:t>
            </a:r>
            <a:r>
              <a:rPr lang="en-US" sz="2400" dirty="0">
                <a:solidFill>
                  <a:schemeClr val="bg1"/>
                </a:solidFill>
              </a:rPr>
              <a:t>call back</a:t>
            </a:r>
            <a:endParaRPr lang="he-IL" sz="2400" dirty="0">
              <a:solidFill>
                <a:schemeClr val="bg1"/>
              </a:solidFill>
            </a:endParaRP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243872" y="2790630"/>
            <a:ext cx="1047750" cy="1104900"/>
            <a:chOff x="385766" y="2800350"/>
            <a:chExt cx="1047750" cy="1104900"/>
          </a:xfrm>
        </p:grpSpPr>
        <p:pic>
          <p:nvPicPr>
            <p:cNvPr id="8" name="גרפיקה 7" descr="טביעת יד עם מילוי מלא">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3448198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986414"/>
            <a:ext cx="4574958" cy="1000844"/>
          </a:xfrm>
        </p:spPr>
        <p:txBody>
          <a:bodyPr>
            <a:noAutofit/>
          </a:bodyPr>
          <a:lstStyle/>
          <a:p>
            <a:pPr algn="ctr"/>
            <a:r>
              <a:rPr lang="en-US" u="sng" dirty="0">
                <a:solidFill>
                  <a:schemeClr val="bg1"/>
                </a:solidFill>
                <a:latin typeface="Aharoni" panose="02010803020104030203" pitchFamily="2" charset="-79"/>
                <a:cs typeface="Aharoni" panose="02010803020104030203" pitchFamily="2" charset="-79"/>
              </a:rPr>
              <a:t>Catching event </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8" y="2020019"/>
            <a:ext cx="4332303" cy="4057650"/>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בדוגמה שלהלן:</a:t>
            </a:r>
          </a:p>
          <a:p>
            <a:r>
              <a:rPr lang="he-IL" sz="2000" dirty="0">
                <a:solidFill>
                  <a:schemeClr val="bg1"/>
                </a:solidFill>
              </a:rPr>
              <a:t>הקבוע </a:t>
            </a:r>
            <a:r>
              <a:rPr lang="en-US" sz="2000" dirty="0">
                <a:solidFill>
                  <a:schemeClr val="bg1"/>
                </a:solidFill>
              </a:rPr>
              <a:t>handleClick</a:t>
            </a:r>
            <a:r>
              <a:rPr lang="he-IL" sz="2000" dirty="0">
                <a:solidFill>
                  <a:schemeClr val="bg1"/>
                </a:solidFill>
              </a:rPr>
              <a:t> שווה לפונקציה אנונימית שמקבלת פרמטר </a:t>
            </a:r>
            <a:r>
              <a:rPr lang="en-US" sz="2000" dirty="0">
                <a:solidFill>
                  <a:schemeClr val="bg1"/>
                </a:solidFill>
              </a:rPr>
              <a:t>e</a:t>
            </a:r>
            <a:r>
              <a:rPr lang="he-IL" sz="2000" dirty="0">
                <a:solidFill>
                  <a:schemeClr val="bg1"/>
                </a:solidFill>
              </a:rPr>
              <a:t> מסוג אירוע ומדפיסה אותו בקונסול את האלמנט שתפס את האירוע</a:t>
            </a:r>
          </a:p>
          <a:p>
            <a:r>
              <a:rPr lang="he-IL" sz="2000" dirty="0">
                <a:solidFill>
                  <a:schemeClr val="bg1"/>
                </a:solidFill>
              </a:rPr>
              <a:t>אני מעביר בערך של האירוע </a:t>
            </a:r>
            <a:r>
              <a:rPr lang="en-US" sz="2000" dirty="0">
                <a:solidFill>
                  <a:schemeClr val="bg1"/>
                </a:solidFill>
              </a:rPr>
              <a:t>onClick</a:t>
            </a:r>
            <a:r>
              <a:rPr lang="he-IL" sz="2000" dirty="0">
                <a:solidFill>
                  <a:schemeClr val="bg1"/>
                </a:solidFill>
              </a:rPr>
              <a:t> פונקציה </a:t>
            </a:r>
            <a:r>
              <a:rPr lang="en-US" sz="2000" dirty="0">
                <a:solidFill>
                  <a:schemeClr val="bg1"/>
                </a:solidFill>
              </a:rPr>
              <a:t>call back</a:t>
            </a:r>
            <a:r>
              <a:rPr lang="he-IL" sz="2000" dirty="0">
                <a:solidFill>
                  <a:schemeClr val="bg1"/>
                </a:solidFill>
              </a:rPr>
              <a:t> אנונימית שמקבלת את האירוע ומפעילה את הפונקציה </a:t>
            </a:r>
            <a:r>
              <a:rPr lang="en-US" sz="2000" dirty="0">
                <a:solidFill>
                  <a:schemeClr val="bg1"/>
                </a:solidFill>
              </a:rPr>
              <a:t>handleClick</a:t>
            </a:r>
            <a:r>
              <a:rPr lang="he-IL" sz="2000" dirty="0">
                <a:solidFill>
                  <a:schemeClr val="bg1"/>
                </a:solidFill>
              </a:rPr>
              <a:t> עימו</a:t>
            </a:r>
            <a:endParaRPr lang="he-IL" sz="1600" dirty="0">
              <a:solidFill>
                <a:schemeClr val="bg1"/>
              </a:solidFill>
            </a:endParaRPr>
          </a:p>
          <a:p>
            <a:r>
              <a:rPr lang="he-IL" sz="2000" dirty="0">
                <a:solidFill>
                  <a:schemeClr val="bg1"/>
                </a:solidFill>
              </a:rPr>
              <a:t>התוצאה בדפדפן:</a:t>
            </a:r>
          </a:p>
          <a:p>
            <a:pPr lvl="1"/>
            <a:r>
              <a:rPr lang="he-IL" sz="1600" dirty="0">
                <a:solidFill>
                  <a:schemeClr val="bg1"/>
                </a:solidFill>
              </a:rPr>
              <a:t>כשנלחץ על הכפתור יודפס בקונסול האובייקט שהאזין לאירוע והפעיל את הפונקציה </a:t>
            </a:r>
            <a:r>
              <a:rPr lang="en-US" sz="1600" dirty="0">
                <a:solidFill>
                  <a:schemeClr val="bg1"/>
                </a:solidFill>
              </a:rPr>
              <a:t>handleClick</a:t>
            </a:r>
            <a:endParaRPr lang="he-IL" sz="1600" dirty="0">
              <a:solidFill>
                <a:schemeClr val="bg1"/>
              </a:solidFill>
            </a:endParaRPr>
          </a:p>
        </p:txBody>
      </p:sp>
      <p:pic>
        <p:nvPicPr>
          <p:cNvPr id="6" name="תמונה 5">
            <a:extLst>
              <a:ext uri="{FF2B5EF4-FFF2-40B4-BE49-F238E27FC236}">
                <a16:creationId xmlns:a16="http://schemas.microsoft.com/office/drawing/2014/main" id="{DFB85D47-E11F-80F1-0DDD-35F82A2A7A7A}"/>
              </a:ext>
            </a:extLst>
          </p:cNvPr>
          <p:cNvPicPr>
            <a:picLocks noChangeAspect="1"/>
          </p:cNvPicPr>
          <p:nvPr/>
        </p:nvPicPr>
        <p:blipFill>
          <a:blip r:embed="rId4"/>
          <a:stretch>
            <a:fillRect/>
          </a:stretch>
        </p:blipFill>
        <p:spPr>
          <a:xfrm>
            <a:off x="335410" y="4529836"/>
            <a:ext cx="6946223" cy="1579401"/>
          </a:xfrm>
          <a:prstGeom prst="rect">
            <a:avLst/>
          </a:prstGeom>
          <a:effectLst>
            <a:outerShdw blurRad="50800" dist="38100" dir="2700000" algn="tl" rotWithShape="0">
              <a:prstClr val="black">
                <a:alpha val="40000"/>
              </a:prstClr>
            </a:outerShdw>
          </a:effectLst>
        </p:spPr>
      </p:pic>
      <p:pic>
        <p:nvPicPr>
          <p:cNvPr id="9" name="תמונה 8">
            <a:extLst>
              <a:ext uri="{FF2B5EF4-FFF2-40B4-BE49-F238E27FC236}">
                <a16:creationId xmlns:a16="http://schemas.microsoft.com/office/drawing/2014/main" id="{BEB8B9CC-E711-C000-62E4-A7A3354409BF}"/>
              </a:ext>
            </a:extLst>
          </p:cNvPr>
          <p:cNvPicPr>
            <a:picLocks noChangeAspect="1"/>
          </p:cNvPicPr>
          <p:nvPr/>
        </p:nvPicPr>
        <p:blipFill>
          <a:blip r:embed="rId5"/>
          <a:stretch>
            <a:fillRect/>
          </a:stretch>
        </p:blipFill>
        <p:spPr>
          <a:xfrm>
            <a:off x="335410" y="986414"/>
            <a:ext cx="6946223" cy="3435686"/>
          </a:xfrm>
          <a:prstGeom prst="rect">
            <a:avLst/>
          </a:prstGeom>
        </p:spPr>
      </p:pic>
      <p:cxnSp>
        <p:nvCxnSpPr>
          <p:cNvPr id="13" name="מחבר: מרפקי 12">
            <a:extLst>
              <a:ext uri="{FF2B5EF4-FFF2-40B4-BE49-F238E27FC236}">
                <a16:creationId xmlns:a16="http://schemas.microsoft.com/office/drawing/2014/main" id="{5AA15A29-3CD9-3710-9753-E4311492A919}"/>
              </a:ext>
            </a:extLst>
          </p:cNvPr>
          <p:cNvCxnSpPr/>
          <p:nvPr/>
        </p:nvCxnSpPr>
        <p:spPr>
          <a:xfrm rot="10800000">
            <a:off x="5283187" y="2495550"/>
            <a:ext cx="2994039" cy="114300"/>
          </a:xfrm>
          <a:prstGeom prst="bentConnector3">
            <a:avLst>
              <a:gd name="adj1" fmla="val 8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18536EFA-AC69-05EC-9DC5-036E5066668D}"/>
              </a:ext>
            </a:extLst>
          </p:cNvPr>
          <p:cNvCxnSpPr/>
          <p:nvPr/>
        </p:nvCxnSpPr>
        <p:spPr>
          <a:xfrm rot="10800000">
            <a:off x="4200526" y="3248025"/>
            <a:ext cx="3857625" cy="533048"/>
          </a:xfrm>
          <a:prstGeom prst="bentConnector3">
            <a:avLst>
              <a:gd name="adj1" fmla="val 998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חץ ישר 19">
            <a:extLst>
              <a:ext uri="{FF2B5EF4-FFF2-40B4-BE49-F238E27FC236}">
                <a16:creationId xmlns:a16="http://schemas.microsoft.com/office/drawing/2014/main" id="{473B1B20-A5F7-786F-6B09-A2EE7AA4EE64}"/>
              </a:ext>
            </a:extLst>
          </p:cNvPr>
          <p:cNvCxnSpPr/>
          <p:nvPr/>
        </p:nvCxnSpPr>
        <p:spPr>
          <a:xfrm flipH="1">
            <a:off x="7281633" y="5486400"/>
            <a:ext cx="995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8732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986414"/>
            <a:ext cx="4574958" cy="100084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הדרך השנייה להעביר אירוע לפונקציה</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8" y="2020019"/>
            <a:ext cx="4332303" cy="3047281"/>
          </a:xfrm>
          <a:effectLst>
            <a:outerShdw blurRad="50800" dist="38100" dir="2700000" algn="tl" rotWithShape="0">
              <a:prstClr val="black">
                <a:alpha val="40000"/>
              </a:prstClr>
            </a:outerShdw>
          </a:effectLst>
        </p:spPr>
        <p:txBody>
          <a:bodyPr>
            <a:normAutofit/>
          </a:bodyPr>
          <a:lstStyle/>
          <a:p>
            <a:pPr marL="0" indent="0">
              <a:buNone/>
            </a:pPr>
            <a:r>
              <a:rPr lang="he-IL" sz="2000" u="sng" dirty="0">
                <a:solidFill>
                  <a:schemeClr val="bg1"/>
                </a:solidFill>
              </a:rPr>
              <a:t>בדוגמה שלהלן:</a:t>
            </a:r>
          </a:p>
          <a:p>
            <a:r>
              <a:rPr lang="he-IL" sz="2000" dirty="0">
                <a:solidFill>
                  <a:schemeClr val="bg1"/>
                </a:solidFill>
              </a:rPr>
              <a:t>הפעם אני כביכול לא מעביר לפונקציה </a:t>
            </a:r>
            <a:r>
              <a:rPr lang="en-US" sz="2000" dirty="0">
                <a:solidFill>
                  <a:schemeClr val="bg1"/>
                </a:solidFill>
              </a:rPr>
              <a:t>handleClick</a:t>
            </a:r>
            <a:r>
              <a:rPr lang="he-IL" sz="2000" dirty="0">
                <a:solidFill>
                  <a:schemeClr val="bg1"/>
                </a:solidFill>
              </a:rPr>
              <a:t> פרמטר אלא מעביר אותה כפונקציית </a:t>
            </a:r>
            <a:r>
              <a:rPr lang="en-US" sz="2000" dirty="0">
                <a:solidFill>
                  <a:schemeClr val="bg1"/>
                </a:solidFill>
              </a:rPr>
              <a:t>call back</a:t>
            </a:r>
            <a:r>
              <a:rPr lang="he-IL" sz="2000" dirty="0">
                <a:solidFill>
                  <a:schemeClr val="bg1"/>
                </a:solidFill>
              </a:rPr>
              <a:t>. אולם </a:t>
            </a:r>
            <a:r>
              <a:rPr lang="en-US" sz="2000" dirty="0">
                <a:solidFill>
                  <a:schemeClr val="bg1"/>
                </a:solidFill>
              </a:rPr>
              <a:t>javascript</a:t>
            </a:r>
            <a:r>
              <a:rPr lang="he-IL" sz="2000" dirty="0">
                <a:solidFill>
                  <a:schemeClr val="bg1"/>
                </a:solidFill>
              </a:rPr>
              <a:t> בכל זאת תעביר לפונקציה את האירוע ואוכל להדפיסו בקונסול</a:t>
            </a:r>
            <a:endParaRPr lang="he-IL" sz="1600" dirty="0">
              <a:solidFill>
                <a:schemeClr val="bg1"/>
              </a:solidFill>
            </a:endParaRPr>
          </a:p>
          <a:p>
            <a:r>
              <a:rPr lang="he-IL" sz="2000" dirty="0">
                <a:solidFill>
                  <a:schemeClr val="bg1"/>
                </a:solidFill>
              </a:rPr>
              <a:t>התוצאה בדפדפן:</a:t>
            </a:r>
          </a:p>
          <a:p>
            <a:pPr lvl="1"/>
            <a:r>
              <a:rPr lang="he-IL" sz="1600" dirty="0">
                <a:solidFill>
                  <a:schemeClr val="bg1"/>
                </a:solidFill>
              </a:rPr>
              <a:t>כשנלחץ על הכפתור יודפס בקונסול האובייקט שהאזין לאירוע והפעיל את הפונקציה </a:t>
            </a:r>
            <a:r>
              <a:rPr lang="en-US" sz="1600" dirty="0">
                <a:solidFill>
                  <a:schemeClr val="bg1"/>
                </a:solidFill>
              </a:rPr>
              <a:t>handleClick</a:t>
            </a:r>
            <a:endParaRPr lang="he-IL" sz="1600" dirty="0">
              <a:solidFill>
                <a:schemeClr val="bg1"/>
              </a:solidFill>
            </a:endParaRPr>
          </a:p>
        </p:txBody>
      </p:sp>
      <p:pic>
        <p:nvPicPr>
          <p:cNvPr id="6" name="תמונה 5">
            <a:extLst>
              <a:ext uri="{FF2B5EF4-FFF2-40B4-BE49-F238E27FC236}">
                <a16:creationId xmlns:a16="http://schemas.microsoft.com/office/drawing/2014/main" id="{DFB85D47-E11F-80F1-0DDD-35F82A2A7A7A}"/>
              </a:ext>
            </a:extLst>
          </p:cNvPr>
          <p:cNvPicPr>
            <a:picLocks noChangeAspect="1"/>
          </p:cNvPicPr>
          <p:nvPr/>
        </p:nvPicPr>
        <p:blipFill>
          <a:blip r:embed="rId4"/>
          <a:stretch>
            <a:fillRect/>
          </a:stretch>
        </p:blipFill>
        <p:spPr>
          <a:xfrm>
            <a:off x="314062" y="4753850"/>
            <a:ext cx="6946223" cy="1579401"/>
          </a:xfrm>
          <a:prstGeom prst="rect">
            <a:avLst/>
          </a:prstGeom>
          <a:effectLst>
            <a:outerShdw blurRad="50800" dist="38100" dir="2700000" algn="tl" rotWithShape="0">
              <a:prstClr val="black">
                <a:alpha val="40000"/>
              </a:prstClr>
            </a:outerShdw>
          </a:effectLst>
        </p:spPr>
      </p:pic>
      <p:pic>
        <p:nvPicPr>
          <p:cNvPr id="7" name="תמונה 6">
            <a:extLst>
              <a:ext uri="{FF2B5EF4-FFF2-40B4-BE49-F238E27FC236}">
                <a16:creationId xmlns:a16="http://schemas.microsoft.com/office/drawing/2014/main" id="{E07C3368-BD45-259F-2024-358D62CD1CC1}"/>
              </a:ext>
            </a:extLst>
          </p:cNvPr>
          <p:cNvPicPr>
            <a:picLocks noChangeAspect="1"/>
          </p:cNvPicPr>
          <p:nvPr/>
        </p:nvPicPr>
        <p:blipFill>
          <a:blip r:embed="rId5"/>
          <a:stretch>
            <a:fillRect/>
          </a:stretch>
        </p:blipFill>
        <p:spPr>
          <a:xfrm>
            <a:off x="314062" y="811177"/>
            <a:ext cx="6946223" cy="3795614"/>
          </a:xfrm>
          <a:prstGeom prst="rect">
            <a:avLst/>
          </a:prstGeom>
        </p:spPr>
      </p:pic>
      <p:cxnSp>
        <p:nvCxnSpPr>
          <p:cNvPr id="10" name="מחבר: מרפקי 9">
            <a:extLst>
              <a:ext uri="{FF2B5EF4-FFF2-40B4-BE49-F238E27FC236}">
                <a16:creationId xmlns:a16="http://schemas.microsoft.com/office/drawing/2014/main" id="{4ED9B1B5-FC41-AB60-A775-D749D2276742}"/>
              </a:ext>
            </a:extLst>
          </p:cNvPr>
          <p:cNvCxnSpPr>
            <a:cxnSpLocks/>
          </p:cNvCxnSpPr>
          <p:nvPr/>
        </p:nvCxnSpPr>
        <p:spPr>
          <a:xfrm rot="10800000">
            <a:off x="3286125" y="3333751"/>
            <a:ext cx="6115050" cy="371475"/>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7D854265-D083-DC03-455B-F1E200129DE5}"/>
              </a:ext>
            </a:extLst>
          </p:cNvPr>
          <p:cNvCxnSpPr>
            <a:cxnSpLocks/>
            <a:stCxn id="3" idx="2"/>
          </p:cNvCxnSpPr>
          <p:nvPr/>
        </p:nvCxnSpPr>
        <p:spPr>
          <a:xfrm rot="5400000">
            <a:off x="8204915" y="4243997"/>
            <a:ext cx="876303" cy="25229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88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2"/>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2181227" y="1937550"/>
            <a:ext cx="3462842" cy="2982897"/>
          </a:xfrm>
        </p:spPr>
        <p:txBody>
          <a:bodyPr>
            <a:normAutofit/>
          </a:bodyPr>
          <a:lstStyle/>
          <a:p>
            <a:pPr algn="l" rtl="0"/>
            <a:r>
              <a:rPr lang="en-US" dirty="0">
                <a:solidFill>
                  <a:schemeClr val="bg1"/>
                </a:solidFill>
                <a:latin typeface="Verdana Pro Black" panose="020B0A04030504040204" pitchFamily="34" charset="0"/>
                <a:cs typeface="Aharoni" panose="02010803020104030203" pitchFamily="2" charset="-79"/>
              </a:rPr>
              <a:t>Raising Events</a:t>
            </a:r>
          </a:p>
        </p:txBody>
      </p:sp>
      <p:cxnSp>
        <p:nvCxnSpPr>
          <p:cNvPr id="4" name="מחבר ישר 3">
            <a:extLst>
              <a:ext uri="{FF2B5EF4-FFF2-40B4-BE49-F238E27FC236}">
                <a16:creationId xmlns:a16="http://schemas.microsoft.com/office/drawing/2014/main" id="{B61ADB15-BEA9-9689-E79D-DEEA0F75EE1B}"/>
              </a:ext>
            </a:extLst>
          </p:cNvPr>
          <p:cNvCxnSpPr/>
          <p:nvPr/>
        </p:nvCxnSpPr>
        <p:spPr>
          <a:xfrm>
            <a:off x="5712874" y="1937551"/>
            <a:ext cx="0" cy="2982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מציין מיקום תוכן 2">
            <a:extLst>
              <a:ext uri="{FF2B5EF4-FFF2-40B4-BE49-F238E27FC236}">
                <a16:creationId xmlns:a16="http://schemas.microsoft.com/office/drawing/2014/main" id="{40903CA9-9049-5B7B-BB6E-944E91831F9E}"/>
              </a:ext>
            </a:extLst>
          </p:cNvPr>
          <p:cNvSpPr txBox="1">
            <a:spLocks/>
          </p:cNvSpPr>
          <p:nvPr/>
        </p:nvSpPr>
        <p:spPr>
          <a:xfrm>
            <a:off x="6000752" y="1937550"/>
            <a:ext cx="5740935" cy="3051700"/>
          </a:xfrm>
          <a:prstGeom prst="rect">
            <a:avLst/>
          </a:prstGeom>
          <a:effectLst>
            <a:outerShdw blurRad="50800" dist="38100" dir="2700000" algn="tl" rotWithShape="0">
              <a:prstClr val="black">
                <a:alpha val="40000"/>
              </a:prstClr>
            </a:outerShdw>
          </a:effectLst>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sz="2400" dirty="0">
                <a:solidFill>
                  <a:schemeClr val="bg1"/>
                </a:solidFill>
              </a:rPr>
              <a:t>ניתן להעביר פונקציה באובייקט הפרופס כך שיקרה אירוע בקומפוננט הבן הוא יפעיל מטודה בקומפוננט האב</a:t>
            </a:r>
          </a:p>
        </p:txBody>
      </p:sp>
      <p:grpSp>
        <p:nvGrpSpPr>
          <p:cNvPr id="10" name="קבוצה 9">
            <a:extLst>
              <a:ext uri="{FF2B5EF4-FFF2-40B4-BE49-F238E27FC236}">
                <a16:creationId xmlns:a16="http://schemas.microsoft.com/office/drawing/2014/main" id="{424D5E67-16FA-288C-7BE3-AF0F3F5A97A1}"/>
              </a:ext>
            </a:extLst>
          </p:cNvPr>
          <p:cNvGrpSpPr/>
          <p:nvPr/>
        </p:nvGrpSpPr>
        <p:grpSpPr>
          <a:xfrm>
            <a:off x="771525" y="2876548"/>
            <a:ext cx="1047750" cy="1104900"/>
            <a:chOff x="385766" y="2800350"/>
            <a:chExt cx="1047750" cy="1104900"/>
          </a:xfrm>
        </p:grpSpPr>
        <p:pic>
          <p:nvPicPr>
            <p:cNvPr id="8" name="גרפיקה 7" descr="איש עם תינוק קו מיתאר">
              <a:extLst>
                <a:ext uri="{FF2B5EF4-FFF2-40B4-BE49-F238E27FC236}">
                  <a16:creationId xmlns:a16="http://schemas.microsoft.com/office/drawing/2014/main" id="{158E52C3-64C8-D97C-A646-7D09073CA0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0311" y="2886075"/>
              <a:ext cx="914400" cy="914400"/>
            </a:xfrm>
            <a:prstGeom prst="rect">
              <a:avLst/>
            </a:prstGeom>
          </p:spPr>
        </p:pic>
        <p:sp>
          <p:nvSpPr>
            <p:cNvPr id="9" name="מלבן: פינות מעוגלות 8">
              <a:extLst>
                <a:ext uri="{FF2B5EF4-FFF2-40B4-BE49-F238E27FC236}">
                  <a16:creationId xmlns:a16="http://schemas.microsoft.com/office/drawing/2014/main" id="{238EEC1B-5539-B2CF-3EE0-BB730A98FC74}"/>
                </a:ext>
              </a:extLst>
            </p:cNvPr>
            <p:cNvSpPr/>
            <p:nvPr/>
          </p:nvSpPr>
          <p:spPr>
            <a:xfrm>
              <a:off x="385766" y="2800350"/>
              <a:ext cx="1047750" cy="1104900"/>
            </a:xfrm>
            <a:prstGeom prst="roundRect">
              <a:avLst/>
            </a:prstGeom>
            <a:noFill/>
            <a:ln w="28575">
              <a:solidFill>
                <a:schemeClr val="bg1"/>
              </a:solidFill>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grpSp>
        <p:nvGrpSpPr>
          <p:cNvPr id="3" name="קבוצה 2">
            <a:extLst>
              <a:ext uri="{FF2B5EF4-FFF2-40B4-BE49-F238E27FC236}">
                <a16:creationId xmlns:a16="http://schemas.microsoft.com/office/drawing/2014/main" id="{191E393A-92F2-38E6-3410-2CF93A5524E6}"/>
              </a:ext>
            </a:extLst>
          </p:cNvPr>
          <p:cNvGrpSpPr/>
          <p:nvPr/>
        </p:nvGrpSpPr>
        <p:grpSpPr>
          <a:xfrm>
            <a:off x="11294339" y="6076219"/>
            <a:ext cx="629805" cy="579434"/>
            <a:chOff x="292964" y="6015102"/>
            <a:chExt cx="629805" cy="579434"/>
          </a:xfrm>
        </p:grpSpPr>
        <p:sp>
          <p:nvSpPr>
            <p:cNvPr id="5" name="משולש שווה-שוקיים 4">
              <a:extLst>
                <a:ext uri="{FF2B5EF4-FFF2-40B4-BE49-F238E27FC236}">
                  <a16:creationId xmlns:a16="http://schemas.microsoft.com/office/drawing/2014/main" id="{D00E1C14-DACC-420B-D4CC-7DF65F5ABE4D}"/>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6" name="גרפיקה 5" descr="תו ^ כלפי מעלה קו מיתאר">
              <a:hlinkClick r:id="rId7" action="ppaction://hlinksldjump"/>
              <a:extLst>
                <a:ext uri="{FF2B5EF4-FFF2-40B4-BE49-F238E27FC236}">
                  <a16:creationId xmlns:a16="http://schemas.microsoft.com/office/drawing/2014/main" id="{DD9EDEA4-524D-D21B-52D6-C54BC8EA026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9266" y="6137336"/>
              <a:ext cx="457200" cy="457200"/>
            </a:xfrm>
            <a:prstGeom prst="rect">
              <a:avLst/>
            </a:prstGeom>
          </p:spPr>
        </p:pic>
      </p:grpSp>
    </p:spTree>
    <p:extLst>
      <p:ext uri="{BB962C8B-B14F-4D97-AF65-F5344CB8AC3E}">
        <p14:creationId xmlns:p14="http://schemas.microsoft.com/office/powerpoint/2010/main" val="237264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1" y="66676"/>
            <a:ext cx="4574958" cy="1162050"/>
          </a:xfrm>
        </p:spPr>
        <p:txBody>
          <a:bodyPr>
            <a:noAutofit/>
          </a:bodyPr>
          <a:lstStyle/>
          <a:p>
            <a:pPr algn="ctr"/>
            <a:r>
              <a:rPr lang="he-IL" sz="3600" u="sng" dirty="0">
                <a:solidFill>
                  <a:schemeClr val="bg1"/>
                </a:solidFill>
                <a:latin typeface="Aharoni" panose="02010803020104030203" pitchFamily="2" charset="-79"/>
                <a:cs typeface="Aharoni" panose="02010803020104030203" pitchFamily="2" charset="-79"/>
              </a:rPr>
              <a:t>הפעלת מטודה בקומפוננט האב מקומפוננט הבן</a:t>
            </a:r>
            <a:endParaRPr lang="he-IL" sz="3600"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8" y="1228726"/>
            <a:ext cx="4332303" cy="510539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יהיו מקרים בהם נרצה שקומפוננט הבן יוכל להפעיל מטודה בקומפוננט הבא. </a:t>
            </a:r>
          </a:p>
          <a:p>
            <a:pPr marL="0" indent="0">
              <a:buNone/>
            </a:pPr>
            <a:r>
              <a:rPr lang="he-IL" sz="2000" u="sng" dirty="0">
                <a:solidFill>
                  <a:schemeClr val="bg1"/>
                </a:solidFill>
              </a:rPr>
              <a:t>בקומפוננט האב</a:t>
            </a:r>
          </a:p>
          <a:p>
            <a:r>
              <a:rPr lang="he-IL" sz="2000" dirty="0">
                <a:solidFill>
                  <a:schemeClr val="bg1"/>
                </a:solidFill>
              </a:rPr>
              <a:t>אני יוצר קבוע בשם </a:t>
            </a:r>
            <a:r>
              <a:rPr lang="en-US" sz="2000" dirty="0">
                <a:solidFill>
                  <a:schemeClr val="bg1"/>
                </a:solidFill>
              </a:rPr>
              <a:t>handleClick</a:t>
            </a:r>
            <a:r>
              <a:rPr lang="he-IL" sz="2000" dirty="0">
                <a:solidFill>
                  <a:schemeClr val="bg1"/>
                </a:solidFill>
              </a:rPr>
              <a:t> ששווה ערך לפונקציה אנונימית שמדפיסה בקונסול מחרוזת תווים</a:t>
            </a:r>
          </a:p>
          <a:p>
            <a:r>
              <a:rPr lang="he-IL" sz="2000" dirty="0">
                <a:solidFill>
                  <a:schemeClr val="bg1"/>
                </a:solidFill>
              </a:rPr>
              <a:t>אני עושה השמה למפתח בשם </a:t>
            </a:r>
            <a:r>
              <a:rPr lang="en-US" sz="2000" dirty="0">
                <a:solidFill>
                  <a:schemeClr val="bg1"/>
                </a:solidFill>
              </a:rPr>
              <a:t>handleClick</a:t>
            </a:r>
            <a:r>
              <a:rPr lang="he-IL" sz="2000" dirty="0">
                <a:solidFill>
                  <a:schemeClr val="bg1"/>
                </a:solidFill>
              </a:rPr>
              <a:t> באובייקט הפרופס ומשווה את הערך שלו למטודת </a:t>
            </a:r>
            <a:r>
              <a:rPr lang="en-US" sz="2000" dirty="0">
                <a:solidFill>
                  <a:schemeClr val="bg1"/>
                </a:solidFill>
              </a:rPr>
              <a:t>handleClick</a:t>
            </a:r>
            <a:r>
              <a:rPr lang="he-IL" sz="2000" dirty="0">
                <a:solidFill>
                  <a:schemeClr val="bg1"/>
                </a:solidFill>
              </a:rPr>
              <a:t> שיצרתי לעיל.</a:t>
            </a:r>
          </a:p>
          <a:p>
            <a:pPr marL="0" indent="0">
              <a:buNone/>
            </a:pPr>
            <a:r>
              <a:rPr lang="he-IL" sz="2000" u="sng" dirty="0">
                <a:solidFill>
                  <a:schemeClr val="bg1"/>
                </a:solidFill>
              </a:rPr>
              <a:t>בקומפוננט הבן</a:t>
            </a:r>
          </a:p>
          <a:p>
            <a:r>
              <a:rPr lang="he-IL" sz="2000" dirty="0">
                <a:solidFill>
                  <a:schemeClr val="bg1"/>
                </a:solidFill>
              </a:rPr>
              <a:t>אני מחלץ את המפתח </a:t>
            </a:r>
            <a:r>
              <a:rPr lang="en-US" sz="2000" dirty="0">
                <a:solidFill>
                  <a:schemeClr val="bg1"/>
                </a:solidFill>
              </a:rPr>
              <a:t>handleClick</a:t>
            </a:r>
            <a:r>
              <a:rPr lang="he-IL" sz="2000" dirty="0">
                <a:solidFill>
                  <a:schemeClr val="bg1"/>
                </a:solidFill>
              </a:rPr>
              <a:t> מאובייקט הפרופס</a:t>
            </a:r>
          </a:p>
          <a:p>
            <a:r>
              <a:rPr lang="he-IL" sz="2000" dirty="0">
                <a:solidFill>
                  <a:schemeClr val="bg1"/>
                </a:solidFill>
              </a:rPr>
              <a:t>אני מאזין לאירוע </a:t>
            </a:r>
            <a:r>
              <a:rPr lang="en-US" sz="2000" dirty="0">
                <a:solidFill>
                  <a:schemeClr val="bg1"/>
                </a:solidFill>
              </a:rPr>
              <a:t>onClick</a:t>
            </a:r>
            <a:r>
              <a:rPr lang="he-IL" sz="2000" dirty="0">
                <a:solidFill>
                  <a:schemeClr val="bg1"/>
                </a:solidFill>
              </a:rPr>
              <a:t> שתפעיל את מטודת </a:t>
            </a:r>
            <a:r>
              <a:rPr lang="en-US" sz="2000" dirty="0">
                <a:solidFill>
                  <a:schemeClr val="bg1"/>
                </a:solidFill>
              </a:rPr>
              <a:t>handleClick</a:t>
            </a:r>
            <a:endParaRPr lang="he-IL" sz="2000" dirty="0">
              <a:solidFill>
                <a:schemeClr val="bg1"/>
              </a:solidFill>
            </a:endParaRPr>
          </a:p>
        </p:txBody>
      </p:sp>
      <p:pic>
        <p:nvPicPr>
          <p:cNvPr id="11" name="תמונה 10">
            <a:extLst>
              <a:ext uri="{FF2B5EF4-FFF2-40B4-BE49-F238E27FC236}">
                <a16:creationId xmlns:a16="http://schemas.microsoft.com/office/drawing/2014/main" id="{01EDBF3E-B837-2046-E1D2-EE4FDAD835DC}"/>
              </a:ext>
            </a:extLst>
          </p:cNvPr>
          <p:cNvPicPr>
            <a:picLocks noChangeAspect="1"/>
          </p:cNvPicPr>
          <p:nvPr/>
        </p:nvPicPr>
        <p:blipFill rotWithShape="1">
          <a:blip r:embed="rId4"/>
          <a:srcRect r="9493"/>
          <a:stretch/>
        </p:blipFill>
        <p:spPr>
          <a:xfrm>
            <a:off x="721405" y="4880269"/>
            <a:ext cx="6365195" cy="1726402"/>
          </a:xfrm>
          <a:prstGeom prst="rect">
            <a:avLst/>
          </a:prstGeom>
        </p:spPr>
      </p:pic>
      <p:pic>
        <p:nvPicPr>
          <p:cNvPr id="13" name="תמונה 12">
            <a:extLst>
              <a:ext uri="{FF2B5EF4-FFF2-40B4-BE49-F238E27FC236}">
                <a16:creationId xmlns:a16="http://schemas.microsoft.com/office/drawing/2014/main" id="{F6A1AAED-A69A-E643-BC5B-82B72A9B28BD}"/>
              </a:ext>
            </a:extLst>
          </p:cNvPr>
          <p:cNvPicPr>
            <a:picLocks noChangeAspect="1"/>
          </p:cNvPicPr>
          <p:nvPr/>
        </p:nvPicPr>
        <p:blipFill rotWithShape="1">
          <a:blip r:embed="rId5"/>
          <a:srcRect r="14882"/>
          <a:stretch/>
        </p:blipFill>
        <p:spPr>
          <a:xfrm>
            <a:off x="727497" y="240946"/>
            <a:ext cx="6365194" cy="4425039"/>
          </a:xfrm>
          <a:prstGeom prst="rect">
            <a:avLst/>
          </a:prstGeom>
        </p:spPr>
      </p:pic>
      <p:cxnSp>
        <p:nvCxnSpPr>
          <p:cNvPr id="15" name="מחבר: מרפקי 14">
            <a:extLst>
              <a:ext uri="{FF2B5EF4-FFF2-40B4-BE49-F238E27FC236}">
                <a16:creationId xmlns:a16="http://schemas.microsoft.com/office/drawing/2014/main" id="{BD5F3F9B-7FE4-0E92-FAD0-F98F216956C5}"/>
              </a:ext>
            </a:extLst>
          </p:cNvPr>
          <p:cNvCxnSpPr/>
          <p:nvPr/>
        </p:nvCxnSpPr>
        <p:spPr>
          <a:xfrm rot="16200000" flipV="1">
            <a:off x="6224588" y="823912"/>
            <a:ext cx="1714500" cy="1628775"/>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734262AD-25BE-19E9-CEA2-3D250630187B}"/>
              </a:ext>
            </a:extLst>
          </p:cNvPr>
          <p:cNvCxnSpPr>
            <a:stCxn id="3" idx="1"/>
          </p:cNvCxnSpPr>
          <p:nvPr/>
        </p:nvCxnSpPr>
        <p:spPr>
          <a:xfrm flipH="1" flipV="1">
            <a:off x="5991225" y="3781425"/>
            <a:ext cx="17471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0C470144-CFE8-19FA-5F09-25DEB8A3C963}"/>
              </a:ext>
            </a:extLst>
          </p:cNvPr>
          <p:cNvCxnSpPr/>
          <p:nvPr/>
        </p:nvCxnSpPr>
        <p:spPr>
          <a:xfrm rot="10800000">
            <a:off x="5467351" y="5000626"/>
            <a:ext cx="2771775" cy="113037"/>
          </a:xfrm>
          <a:prstGeom prst="bentConnector3">
            <a:avLst>
              <a:gd name="adj1" fmla="val 317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EE666112-4068-E46C-61AA-C09E252EE091}"/>
              </a:ext>
            </a:extLst>
          </p:cNvPr>
          <p:cNvCxnSpPr>
            <a:cxnSpLocks/>
          </p:cNvCxnSpPr>
          <p:nvPr/>
        </p:nvCxnSpPr>
        <p:spPr>
          <a:xfrm rot="10800000">
            <a:off x="3267076" y="5629275"/>
            <a:ext cx="4733927" cy="198763"/>
          </a:xfrm>
          <a:prstGeom prst="bentConnector3">
            <a:avLst>
              <a:gd name="adj1" fmla="val 9989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815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45000"/>
                    </a14:imgEffect>
                  </a14:imgLayer>
                </a14:imgProps>
              </a:ext>
            </a:extLst>
          </a:blip>
          <a:srcRect/>
          <a:tile tx="-895350" ty="-25400" sx="100000" sy="100000" flip="none" algn="tl"/>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E34A2D0-B129-D089-2EA7-161020712F87}"/>
              </a:ext>
            </a:extLst>
          </p:cNvPr>
          <p:cNvSpPr/>
          <p:nvPr/>
        </p:nvSpPr>
        <p:spPr>
          <a:xfrm>
            <a:off x="0" y="0"/>
            <a:ext cx="7617042" cy="6858000"/>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7617042" y="2200276"/>
            <a:ext cx="4574958" cy="771524"/>
          </a:xfrm>
        </p:spPr>
        <p:txBody>
          <a:bodyPr>
            <a:noAutofit/>
          </a:bodyPr>
          <a:lstStyle/>
          <a:p>
            <a:pPr algn="ctr"/>
            <a:r>
              <a:rPr lang="he-IL" u="sng" dirty="0">
                <a:solidFill>
                  <a:schemeClr val="bg1"/>
                </a:solidFill>
                <a:latin typeface="Aharoni" panose="02010803020104030203" pitchFamily="2" charset="-79"/>
                <a:cs typeface="Aharoni" panose="02010803020104030203" pitchFamily="2" charset="-79"/>
              </a:rPr>
              <a:t>התוצאה בדפדפן</a:t>
            </a:r>
            <a:endParaRPr lang="he-IL" u="sng"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7738369" y="2971800"/>
            <a:ext cx="4332303" cy="135254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rPr>
              <a:t>כשאני לוחץ על הכפתור בקומפוננט הבן מופעלת המטודה </a:t>
            </a:r>
            <a:r>
              <a:rPr lang="en-US" sz="2000" dirty="0">
                <a:solidFill>
                  <a:schemeClr val="bg1"/>
                </a:solidFill>
              </a:rPr>
              <a:t>handleClick</a:t>
            </a:r>
            <a:r>
              <a:rPr lang="he-IL" sz="2000" dirty="0">
                <a:solidFill>
                  <a:schemeClr val="bg1"/>
                </a:solidFill>
              </a:rPr>
              <a:t> שמדפיסה בקונסול את מחרוזת התווים שקבעתי מראש</a:t>
            </a:r>
          </a:p>
        </p:txBody>
      </p:sp>
      <p:pic>
        <p:nvPicPr>
          <p:cNvPr id="6" name="תמונה 5">
            <a:extLst>
              <a:ext uri="{FF2B5EF4-FFF2-40B4-BE49-F238E27FC236}">
                <a16:creationId xmlns:a16="http://schemas.microsoft.com/office/drawing/2014/main" id="{3D765A48-EA39-B4DE-CC38-00EB3F8907D3}"/>
              </a:ext>
            </a:extLst>
          </p:cNvPr>
          <p:cNvPicPr>
            <a:picLocks noChangeAspect="1"/>
          </p:cNvPicPr>
          <p:nvPr/>
        </p:nvPicPr>
        <p:blipFill>
          <a:blip r:embed="rId4"/>
          <a:stretch>
            <a:fillRect/>
          </a:stretch>
        </p:blipFill>
        <p:spPr>
          <a:xfrm>
            <a:off x="312358" y="1871445"/>
            <a:ext cx="6992326" cy="3115110"/>
          </a:xfrm>
          <a:prstGeom prst="rect">
            <a:avLst/>
          </a:prstGeom>
          <a:effectLst>
            <a:outerShdw blurRad="50800" dist="38100" dir="2700000" algn="tl" rotWithShape="0">
              <a:prstClr val="black">
                <a:alpha val="40000"/>
              </a:prstClr>
            </a:outerShdw>
          </a:effectLst>
        </p:spPr>
      </p:pic>
      <p:cxnSp>
        <p:nvCxnSpPr>
          <p:cNvPr id="10" name="מחבר חץ ישר 9">
            <a:extLst>
              <a:ext uri="{FF2B5EF4-FFF2-40B4-BE49-F238E27FC236}">
                <a16:creationId xmlns:a16="http://schemas.microsoft.com/office/drawing/2014/main" id="{C51C1B67-18C5-2C1E-9170-0C7C7DDB34F6}"/>
              </a:ext>
            </a:extLst>
          </p:cNvPr>
          <p:cNvCxnSpPr/>
          <p:nvPr/>
        </p:nvCxnSpPr>
        <p:spPr>
          <a:xfrm flipH="1">
            <a:off x="7304684" y="3190875"/>
            <a:ext cx="591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825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5"/>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5453" y="973232"/>
            <a:ext cx="4110273" cy="887786"/>
          </a:xfrm>
          <a:effectLst>
            <a:outerShdw blurRad="50800" dist="38100" dir="2700000" algn="tl" rotWithShape="0">
              <a:prstClr val="black">
                <a:alpha val="40000"/>
              </a:prstClr>
            </a:outerShdw>
          </a:effectLst>
        </p:spPr>
        <p:txBody>
          <a:bodyPr>
            <a:noAutofit/>
          </a:bodyPr>
          <a:lstStyle/>
          <a:p>
            <a:pPr algn="ctr">
              <a:lnSpc>
                <a:spcPct val="100000"/>
              </a:lnSpc>
            </a:pPr>
            <a:r>
              <a:rPr lang="he-IL" dirty="0">
                <a:solidFill>
                  <a:schemeClr val="bg1"/>
                </a:solidFill>
                <a:cs typeface="+mn-cs"/>
              </a:rPr>
              <a:t>משימת  </a:t>
            </a:r>
            <a:r>
              <a:rPr lang="en-US" dirty="0">
                <a:solidFill>
                  <a:schemeClr val="bg1"/>
                </a:solidFill>
                <a:latin typeface="Aharoni" panose="02010803020104030203" pitchFamily="2" charset="-79"/>
                <a:cs typeface="Aharoni" panose="02010803020104030203" pitchFamily="2" charset="-79"/>
              </a:rPr>
              <a:t>Events</a:t>
            </a:r>
            <a:endParaRPr lang="he-IL" dirty="0">
              <a:cs typeface="+mn-cs"/>
            </a:endParaRPr>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US" dirty="0"/>
              <a:t>s</a:t>
            </a: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096893" y="977670"/>
            <a:ext cx="6339394" cy="5708879"/>
          </a:xfrm>
          <a:effectLst/>
        </p:spPr>
        <p:txBody>
          <a:bodyPr anchor="ctr">
            <a:normAutofit fontScale="92500" lnSpcReduction="10000"/>
          </a:bodyPr>
          <a:lstStyle/>
          <a:p>
            <a:r>
              <a:rPr lang="he-IL" sz="2400" dirty="0"/>
              <a:t>צור בקומפוננט </a:t>
            </a:r>
            <a:r>
              <a:rPr lang="en-US" sz="2400" dirty="0" err="1"/>
              <a:t>Cards.jsx</a:t>
            </a:r>
            <a:r>
              <a:rPr lang="he-IL" sz="2400" dirty="0"/>
              <a:t> קבוע בשם </a:t>
            </a:r>
            <a:r>
              <a:rPr lang="en-US" sz="2400" dirty="0" err="1"/>
              <a:t>handleCardDelete</a:t>
            </a:r>
            <a:r>
              <a:rPr lang="he-IL" sz="2400" dirty="0"/>
              <a:t> שיהיה שווה ערך לפונקציה אנונימית שתקבל בפרמטר </a:t>
            </a:r>
            <a:r>
              <a:rPr lang="en-US" sz="2400" dirty="0"/>
              <a:t>_id</a:t>
            </a:r>
            <a:r>
              <a:rPr lang="he-IL" sz="2400" dirty="0"/>
              <a:t> מסוג מספר ותדפיס בקונסול את מחרוזת התווים </a:t>
            </a:r>
            <a:r>
              <a:rPr lang="en-US" sz="2400" dirty="0"/>
              <a:t>“you deleted card no. ”</a:t>
            </a:r>
            <a:r>
              <a:rPr lang="he-IL" sz="2400" dirty="0"/>
              <a:t> והוסף את המספר שמופיע במפתח </a:t>
            </a:r>
            <a:r>
              <a:rPr lang="en-US" sz="2400" dirty="0"/>
              <a:t>_id</a:t>
            </a:r>
            <a:endParaRPr lang="he-IL" sz="2400" dirty="0"/>
          </a:p>
          <a:p>
            <a:r>
              <a:rPr lang="he-IL" sz="2400" dirty="0"/>
              <a:t>העבר באובייקט הפרופס את מטודות </a:t>
            </a:r>
            <a:r>
              <a:rPr lang="en-US" sz="2400" dirty="0"/>
              <a:t> onDelete</a:t>
            </a:r>
            <a:r>
              <a:rPr lang="he-IL" sz="2400" dirty="0"/>
              <a:t> </a:t>
            </a:r>
            <a:r>
              <a:rPr lang="en-US" sz="2400" dirty="0"/>
              <a:t>onLike</a:t>
            </a:r>
            <a:r>
              <a:rPr lang="he-IL" sz="2400" dirty="0"/>
              <a:t> מקומפוננט האב </a:t>
            </a:r>
            <a:r>
              <a:rPr lang="en-US" sz="2400" dirty="0" err="1"/>
              <a:t>Cards.jsx</a:t>
            </a:r>
            <a:r>
              <a:rPr lang="he-IL" sz="2400" dirty="0"/>
              <a:t> דרך קומפוננט הבן </a:t>
            </a:r>
            <a:r>
              <a:rPr lang="en-US" sz="2400" dirty="0"/>
              <a:t>Card.jsx</a:t>
            </a:r>
            <a:r>
              <a:rPr lang="he-IL" sz="2400" dirty="0"/>
              <a:t> ועד לקומפוננט שמתעסקת עם </a:t>
            </a:r>
            <a:r>
              <a:rPr lang="en-US" sz="2400" dirty="0"/>
              <a:t>Action Buttons</a:t>
            </a:r>
            <a:endParaRPr lang="he-IL" sz="2400" dirty="0"/>
          </a:p>
          <a:p>
            <a:r>
              <a:rPr lang="he-IL" sz="2400" dirty="0"/>
              <a:t>בלחיצה על אייקון הלב הדפס את מחרוזת התווים  </a:t>
            </a:r>
            <a:r>
              <a:rPr lang="en-US" sz="2400" dirty="0"/>
              <a:t>“you liked card no:  ”</a:t>
            </a:r>
            <a:r>
              <a:rPr lang="he-IL" sz="2400" dirty="0"/>
              <a:t> והוסף את הערך שמופיע במפתח </a:t>
            </a:r>
            <a:r>
              <a:rPr lang="en-US" sz="2400" dirty="0"/>
              <a:t>_id</a:t>
            </a:r>
          </a:p>
          <a:p>
            <a:r>
              <a:rPr lang="he-IL" sz="2400" dirty="0"/>
              <a:t>בלחיצה על אייקון פח האשפה הדפס את מחרוזת התווים </a:t>
            </a:r>
            <a:r>
              <a:rPr lang="en-US" sz="2400" dirty="0"/>
              <a:t>“you liked card no:  ”</a:t>
            </a:r>
            <a:r>
              <a:rPr lang="he-IL" sz="2400" dirty="0"/>
              <a:t> והוסף את הערך שמופיע במפתח </a:t>
            </a:r>
            <a:r>
              <a:rPr lang="en-US" sz="2400" dirty="0"/>
              <a:t>_id</a:t>
            </a:r>
          </a:p>
          <a:p>
            <a:r>
              <a:rPr lang="he-IL" sz="2400" dirty="0"/>
              <a:t>בלחיצה על אייקון עריכת הכרטיס הדפס את מחרוזת התווים </a:t>
            </a:r>
            <a:r>
              <a:rPr lang="en-US" sz="2400" dirty="0"/>
              <a:t>“you edit card no. ”</a:t>
            </a:r>
            <a:r>
              <a:rPr lang="he-IL" sz="2400" dirty="0"/>
              <a:t> והוסף את הערך שמופיע במפתח </a:t>
            </a:r>
            <a:r>
              <a:rPr lang="en-US" sz="2400" dirty="0"/>
              <a:t>_id</a:t>
            </a:r>
          </a:p>
          <a:p>
            <a:pPr marL="0" indent="0">
              <a:buNone/>
            </a:pPr>
            <a:endParaRPr lang="he-IL" sz="2400" dirty="0"/>
          </a:p>
        </p:txBody>
      </p:sp>
      <p:sp>
        <p:nvSpPr>
          <p:cNvPr id="6" name="תיבת טקסט 5">
            <a:extLst>
              <a:ext uri="{FF2B5EF4-FFF2-40B4-BE49-F238E27FC236}">
                <a16:creationId xmlns:a16="http://schemas.microsoft.com/office/drawing/2014/main" id="{86B3EA81-6718-09F8-1A41-197235316D35}"/>
              </a:ext>
            </a:extLst>
          </p:cNvPr>
          <p:cNvSpPr txBox="1"/>
          <p:nvPr/>
        </p:nvSpPr>
        <p:spPr>
          <a:xfrm>
            <a:off x="4341180" y="81058"/>
            <a:ext cx="7850819"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5" name="גרפיקה 4" descr="לוח עם פריטים מסומנים ב- v קו מיתאר">
            <a:extLst>
              <a:ext uri="{FF2B5EF4-FFF2-40B4-BE49-F238E27FC236}">
                <a16:creationId xmlns:a16="http://schemas.microsoft.com/office/drawing/2014/main" id="{DD71BE37-0803-533D-CF02-11439A147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97" y="2028825"/>
            <a:ext cx="4317283" cy="4317283"/>
          </a:xfrm>
          <a:prstGeom prst="rect">
            <a:avLst/>
          </a:prstGeom>
        </p:spPr>
      </p:pic>
    </p:spTree>
    <p:extLst>
      <p:ext uri="{BB962C8B-B14F-4D97-AF65-F5344CB8AC3E}">
        <p14:creationId xmlns:p14="http://schemas.microsoft.com/office/powerpoint/2010/main" val="35430686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A432A0FD-D83D-E53F-81E2-B5D7699F7B23}"/>
              </a:ext>
            </a:extLst>
          </p:cNvPr>
          <p:cNvSpPr/>
          <p:nvPr/>
        </p:nvSpPr>
        <p:spPr>
          <a:xfrm>
            <a:off x="1660124" y="1890944"/>
            <a:ext cx="8895426" cy="2852737"/>
          </a:xfrm>
          <a:prstGeom prst="rect">
            <a:avLst/>
          </a:prstGeom>
          <a:solidFill>
            <a:srgbClr val="091025"/>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4" name="כותרת 3">
            <a:extLst>
              <a:ext uri="{FF2B5EF4-FFF2-40B4-BE49-F238E27FC236}">
                <a16:creationId xmlns:a16="http://schemas.microsoft.com/office/drawing/2014/main" id="{970CAA2F-703C-31C4-C916-EA0F437A6D83}"/>
              </a:ext>
            </a:extLst>
          </p:cNvPr>
          <p:cNvSpPr>
            <a:spLocks noGrp="1"/>
          </p:cNvSpPr>
          <p:nvPr>
            <p:ph type="title"/>
          </p:nvPr>
        </p:nvSpPr>
        <p:spPr>
          <a:xfrm>
            <a:off x="1772574" y="1997831"/>
            <a:ext cx="8646851" cy="1570345"/>
          </a:xfrm>
          <a:effectLst>
            <a:outerShdw blurRad="50800" dist="38100" dir="2700000" algn="tl" rotWithShape="0">
              <a:prstClr val="black">
                <a:alpha val="40000"/>
              </a:prstClr>
            </a:outerShdw>
          </a:effectLst>
        </p:spPr>
        <p:txBody>
          <a:bodyPr/>
          <a:lstStyle/>
          <a:p>
            <a:pPr algn="ctr"/>
            <a:r>
              <a:rPr lang="en-US" sz="6600" dirty="0">
                <a:solidFill>
                  <a:schemeClr val="bg1"/>
                </a:solidFill>
                <a:latin typeface="Aharoni" panose="02010803020104030203" pitchFamily="2" charset="-79"/>
                <a:cs typeface="Aharoni" panose="02010803020104030203" pitchFamily="2" charset="-79"/>
              </a:rPr>
              <a:t>propTypes</a:t>
            </a:r>
            <a:endParaRPr lang="he-IL" dirty="0">
              <a:latin typeface="Aharoni" panose="02010803020104030203" pitchFamily="2" charset="-79"/>
              <a:cs typeface="Aharoni" panose="02010803020104030203" pitchFamily="2" charset="-79"/>
            </a:endParaRPr>
          </a:p>
        </p:txBody>
      </p:sp>
      <p:sp>
        <p:nvSpPr>
          <p:cNvPr id="5" name="מציין מיקום טקסט 4">
            <a:extLst>
              <a:ext uri="{FF2B5EF4-FFF2-40B4-BE49-F238E27FC236}">
                <a16:creationId xmlns:a16="http://schemas.microsoft.com/office/drawing/2014/main" id="{D9F14E08-2447-40E2-2E61-1096764EC713}"/>
              </a:ext>
            </a:extLst>
          </p:cNvPr>
          <p:cNvSpPr>
            <a:spLocks noGrp="1"/>
          </p:cNvSpPr>
          <p:nvPr>
            <p:ph type="body" idx="1"/>
          </p:nvPr>
        </p:nvSpPr>
        <p:spPr>
          <a:xfrm>
            <a:off x="1772574" y="3568176"/>
            <a:ext cx="8646851" cy="977191"/>
          </a:xfrm>
          <a:effectLst>
            <a:outerShdw blurRad="50800" dist="38100" dir="2700000" algn="tl" rotWithShape="0">
              <a:prstClr val="black">
                <a:alpha val="40000"/>
              </a:prstClr>
            </a:outerShdw>
          </a:effectLst>
        </p:spPr>
        <p:txBody>
          <a:bodyPr>
            <a:normAutofit/>
          </a:bodyPr>
          <a:lstStyle/>
          <a:p>
            <a:pPr marL="0" indent="0" algn="ctr">
              <a:buNone/>
            </a:pPr>
            <a:r>
              <a:rPr lang="en-US" sz="2800" b="1" i="0" dirty="0">
                <a:solidFill>
                  <a:schemeClr val="bg1"/>
                </a:solidFill>
                <a:effectLst/>
                <a:latin typeface="almoniNeue"/>
              </a:rPr>
              <a:t>Strong Typing in React</a:t>
            </a:r>
          </a:p>
        </p:txBody>
      </p:sp>
      <p:sp>
        <p:nvSpPr>
          <p:cNvPr id="6" name="מלבן 5">
            <a:extLst>
              <a:ext uri="{FF2B5EF4-FFF2-40B4-BE49-F238E27FC236}">
                <a16:creationId xmlns:a16="http://schemas.microsoft.com/office/drawing/2014/main" id="{68CEF57B-2395-6551-0393-B07AC94B05EE}"/>
              </a:ext>
            </a:extLst>
          </p:cNvPr>
          <p:cNvSpPr/>
          <p:nvPr/>
        </p:nvSpPr>
        <p:spPr>
          <a:xfrm>
            <a:off x="1772574" y="1997831"/>
            <a:ext cx="8646851" cy="262779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grpSp>
        <p:nvGrpSpPr>
          <p:cNvPr id="2" name="קבוצה 1">
            <a:extLst>
              <a:ext uri="{FF2B5EF4-FFF2-40B4-BE49-F238E27FC236}">
                <a16:creationId xmlns:a16="http://schemas.microsoft.com/office/drawing/2014/main" id="{FC101B49-1E6A-719C-B007-61DD9C6B75AC}"/>
              </a:ext>
            </a:extLst>
          </p:cNvPr>
          <p:cNvGrpSpPr/>
          <p:nvPr/>
        </p:nvGrpSpPr>
        <p:grpSpPr>
          <a:xfrm>
            <a:off x="11294339" y="6076219"/>
            <a:ext cx="629805" cy="579434"/>
            <a:chOff x="292964" y="6015102"/>
            <a:chExt cx="629805" cy="579434"/>
          </a:xfrm>
        </p:grpSpPr>
        <p:sp>
          <p:nvSpPr>
            <p:cNvPr id="3" name="משולש שווה-שוקיים 2">
              <a:extLst>
                <a:ext uri="{FF2B5EF4-FFF2-40B4-BE49-F238E27FC236}">
                  <a16:creationId xmlns:a16="http://schemas.microsoft.com/office/drawing/2014/main" id="{BBFB441B-4041-0E93-2A1E-55D66E9881B4}"/>
                </a:ext>
              </a:extLst>
            </p:cNvPr>
            <p:cNvSpPr/>
            <p:nvPr/>
          </p:nvSpPr>
          <p:spPr>
            <a:xfrm>
              <a:off x="292964" y="6015102"/>
              <a:ext cx="629805" cy="519047"/>
            </a:xfrm>
            <a:prstGeom prst="triangle">
              <a:avLst/>
            </a:prstGeom>
            <a:noFill/>
            <a:ln w="9525" cap="flat" cmpd="sng" algn="ctr">
              <a:solidFill>
                <a:srgbClr val="5A82C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pic>
          <p:nvPicPr>
            <p:cNvPr id="8" name="גרפיקה 7" descr="תו ^ כלפי מעלה קו מיתאר">
              <a:hlinkClick r:id="rId4" action="ppaction://hlinksldjump"/>
              <a:extLst>
                <a:ext uri="{FF2B5EF4-FFF2-40B4-BE49-F238E27FC236}">
                  <a16:creationId xmlns:a16="http://schemas.microsoft.com/office/drawing/2014/main" id="{F01296C7-EDB3-A639-24BB-44F1CA56D5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266" y="6137336"/>
              <a:ext cx="457200" cy="457200"/>
            </a:xfrm>
            <a:prstGeom prst="rect">
              <a:avLst/>
            </a:prstGeom>
          </p:spPr>
        </p:pic>
      </p:grpSp>
      <p:sp>
        <p:nvSpPr>
          <p:cNvPr id="10" name="תיבת טקסט 9">
            <a:extLst>
              <a:ext uri="{FF2B5EF4-FFF2-40B4-BE49-F238E27FC236}">
                <a16:creationId xmlns:a16="http://schemas.microsoft.com/office/drawing/2014/main" id="{FC27E195-03BF-36B9-886A-C541AEAF9A10}"/>
              </a:ext>
            </a:extLst>
          </p:cNvPr>
          <p:cNvSpPr txBox="1"/>
          <p:nvPr/>
        </p:nvSpPr>
        <p:spPr>
          <a:xfrm>
            <a:off x="2981324" y="4130653"/>
            <a:ext cx="6096000" cy="369332"/>
          </a:xfrm>
          <a:prstGeom prst="rect">
            <a:avLst/>
          </a:prstGeom>
          <a:noFill/>
        </p:spPr>
        <p:txBody>
          <a:bodyPr wrap="square">
            <a:spAutoFit/>
          </a:bodyPr>
          <a:lstStyle/>
          <a:p>
            <a:r>
              <a:rPr lang="he-IL" dirty="0">
                <a:hlinkClick r:id="rId7"/>
              </a:rPr>
              <a:t>https://reactjs.org/docs/typechecking-with-proptypes.html</a:t>
            </a:r>
            <a:r>
              <a:rPr lang="he-IL" dirty="0"/>
              <a:t> </a:t>
            </a:r>
          </a:p>
        </p:txBody>
      </p:sp>
    </p:spTree>
    <p:extLst>
      <p:ext uri="{BB962C8B-B14F-4D97-AF65-F5344CB8AC3E}">
        <p14:creationId xmlns:p14="http://schemas.microsoft.com/office/powerpoint/2010/main" val="3822551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llpaper : night, space, circle, Plexus, atoms, electrons, neutrons,  protons, light, color, shape, star, line, darkness, 1920x1080 px, computer  wallpaper 1920x1080 - wallpaperUp - 549944 - HD Wallpapers - WallHere">
            <a:extLst>
              <a:ext uri="{FF2B5EF4-FFF2-40B4-BE49-F238E27FC236}">
                <a16:creationId xmlns:a16="http://schemas.microsoft.com/office/drawing/2014/main" id="{F21FC644-DD4D-2CFF-D6C3-66CE142D0E3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5000"/>
                    </a14:imgEffect>
                  </a14:imgLayer>
                </a14:imgProps>
              </a:ext>
              <a:ext uri="{28A0092B-C50C-407E-A947-70E740481C1C}">
                <a14:useLocalDpi xmlns:a14="http://schemas.microsoft.com/office/drawing/2010/main" val="0"/>
              </a:ext>
            </a:extLst>
          </a:blip>
          <a:srcRect l="-1" t="21245" r="47218" b="7498"/>
          <a:stretch/>
        </p:blipFill>
        <p:spPr bwMode="auto">
          <a:xfrm flipH="1">
            <a:off x="0" y="0"/>
            <a:ext cx="12192000" cy="6858000"/>
          </a:xfrm>
          <a:prstGeom prst="rect">
            <a:avLst/>
          </a:prstGeom>
          <a:blipFill>
            <a:blip r:embed="rId4"/>
            <a:tile tx="0" ty="0" sx="100000" sy="100000" flip="none" algn="tl"/>
          </a:blipFill>
        </p:spPr>
      </p:pic>
      <p:sp>
        <p:nvSpPr>
          <p:cNvPr id="2" name="כותרת 1">
            <a:extLst>
              <a:ext uri="{FF2B5EF4-FFF2-40B4-BE49-F238E27FC236}">
                <a16:creationId xmlns:a16="http://schemas.microsoft.com/office/drawing/2014/main" id="{558214B3-D198-539D-6499-9161C10D8714}"/>
              </a:ext>
            </a:extLst>
          </p:cNvPr>
          <p:cNvSpPr>
            <a:spLocks noGrp="1"/>
          </p:cNvSpPr>
          <p:nvPr>
            <p:ph type="title"/>
          </p:nvPr>
        </p:nvSpPr>
        <p:spPr>
          <a:xfrm>
            <a:off x="1135602" y="2971800"/>
            <a:ext cx="2938508" cy="914400"/>
          </a:xfrm>
          <a:effectLst>
            <a:outerShdw blurRad="50800" dist="38100" dir="2700000" algn="tl" rotWithShape="0">
              <a:prstClr val="black">
                <a:alpha val="40000"/>
              </a:prstClr>
            </a:outerShdw>
          </a:effectLst>
        </p:spPr>
        <p:txBody>
          <a:bodyPr>
            <a:normAutofit fontScale="90000"/>
          </a:bodyPr>
          <a:lstStyle/>
          <a:p>
            <a:r>
              <a:rPr lang="en-US" sz="6000" dirty="0">
                <a:solidFill>
                  <a:schemeClr val="bg1"/>
                </a:solidFill>
              </a:rPr>
              <a:t>Definition</a:t>
            </a:r>
            <a:endParaRPr lang="he-IL" dirty="0"/>
          </a:p>
        </p:txBody>
      </p:sp>
      <p:sp>
        <p:nvSpPr>
          <p:cNvPr id="4" name="מלבן 3">
            <a:extLst>
              <a:ext uri="{FF2B5EF4-FFF2-40B4-BE49-F238E27FC236}">
                <a16:creationId xmlns:a16="http://schemas.microsoft.com/office/drawing/2014/main" id="{04E687E2-5206-CBEB-4E32-62B3BE1FF464}"/>
              </a:ext>
            </a:extLst>
          </p:cNvPr>
          <p:cNvSpPr/>
          <p:nvPr/>
        </p:nvSpPr>
        <p:spPr>
          <a:xfrm>
            <a:off x="4341181" y="0"/>
            <a:ext cx="7850819" cy="68535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E95B9315-3DCB-8645-82CA-3ADF47C7A666}"/>
              </a:ext>
            </a:extLst>
          </p:cNvPr>
          <p:cNvSpPr>
            <a:spLocks noGrp="1"/>
          </p:cNvSpPr>
          <p:nvPr>
            <p:ph idx="1"/>
          </p:nvPr>
        </p:nvSpPr>
        <p:spPr>
          <a:xfrm>
            <a:off x="5379868" y="1265384"/>
            <a:ext cx="6339394" cy="4327232"/>
          </a:xfrm>
          <a:effectLst>
            <a:outerShdw blurRad="50800" dist="38100" dir="2700000" algn="tl" rotWithShape="0">
              <a:prstClr val="black">
                <a:alpha val="40000"/>
              </a:prstClr>
            </a:outerShdw>
          </a:effectLst>
        </p:spPr>
        <p:txBody>
          <a:bodyPr anchor="ctr">
            <a:normAutofit/>
          </a:bodyPr>
          <a:lstStyle/>
          <a:p>
            <a:pPr marL="0" indent="0" algn="l" rtl="0">
              <a:buNone/>
            </a:pPr>
            <a:r>
              <a:rPr lang="en-US" dirty="0">
                <a:solidFill>
                  <a:schemeClr val="bg1"/>
                </a:solidFill>
              </a:rPr>
              <a:t>Runtime type checking for React props and similar objects.</a:t>
            </a:r>
            <a:endParaRPr lang="he-IL" dirty="0">
              <a:solidFill>
                <a:schemeClr val="bg1"/>
              </a:solidFill>
            </a:endParaRPr>
          </a:p>
        </p:txBody>
      </p:sp>
      <p:pic>
        <p:nvPicPr>
          <p:cNvPr id="5" name="גרפיקה 4" descr="זכוכית מגדלת עם מילוי מלא">
            <a:extLst>
              <a:ext uri="{FF2B5EF4-FFF2-40B4-BE49-F238E27FC236}">
                <a16:creationId xmlns:a16="http://schemas.microsoft.com/office/drawing/2014/main" id="{7C6EB050-B802-8BE4-B3C3-2BE0373E45B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1202" y="2971800"/>
            <a:ext cx="914400" cy="914400"/>
          </a:xfrm>
          <a:prstGeom prst="rect">
            <a:avLst/>
          </a:prstGeom>
        </p:spPr>
      </p:pic>
    </p:spTree>
    <p:extLst>
      <p:ext uri="{BB962C8B-B14F-4D97-AF65-F5344CB8AC3E}">
        <p14:creationId xmlns:p14="http://schemas.microsoft.com/office/powerpoint/2010/main" val="156644478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58228</TotalTime>
  <Words>21962</Words>
  <Application>Microsoft Office PowerPoint</Application>
  <PresentationFormat>מסך רחב</PresentationFormat>
  <Paragraphs>2570</Paragraphs>
  <Slides>434</Slides>
  <Notes>43</Notes>
  <HiddenSlides>0</HiddenSlides>
  <MMClips>0</MMClips>
  <ScaleCrop>false</ScaleCrop>
  <HeadingPairs>
    <vt:vector size="4" baseType="variant">
      <vt:variant>
        <vt:lpstr>ערכת נושא</vt:lpstr>
      </vt:variant>
      <vt:variant>
        <vt:i4>1</vt:i4>
      </vt:variant>
      <vt:variant>
        <vt:lpstr>כותרות שקופיות</vt:lpstr>
      </vt:variant>
      <vt:variant>
        <vt:i4>434</vt:i4>
      </vt:variant>
    </vt:vector>
  </HeadingPairs>
  <TitlesOfParts>
    <vt:vector size="435" baseType="lpstr">
      <vt:lpstr>ערכת נושא Office</vt:lpstr>
      <vt:lpstr>React</vt:lpstr>
      <vt:lpstr>תוכן עניינים</vt:lpstr>
      <vt:lpstr>מצגת של PowerPoint‏</vt:lpstr>
      <vt:lpstr>מצגת של PowerPoint‏</vt:lpstr>
      <vt:lpstr>מצגת של PowerPoint‏</vt:lpstr>
      <vt:lpstr>מצגת של PowerPoint‏</vt:lpstr>
      <vt:lpstr>מצגת של PowerPoint‏</vt:lpstr>
      <vt:lpstr>Definition</vt:lpstr>
      <vt:lpstr>Benefits</vt:lpstr>
      <vt:lpstr>Virtual DOM</vt:lpstr>
      <vt:lpstr>Virtual DOM implementations</vt:lpstr>
      <vt:lpstr>מצגת של PowerPoint‏</vt:lpstr>
      <vt:lpstr>Create-react-app</vt:lpstr>
      <vt:lpstr>Installation</vt:lpstr>
      <vt:lpstr>New React Project</vt:lpstr>
      <vt:lpstr>מצגת של PowerPoint‏</vt:lpstr>
      <vt:lpstr>מצגת של PowerPoint‏</vt:lpstr>
      <vt:lpstr>index.html</vt:lpstr>
      <vt:lpstr>מצגת של PowerPoint‏</vt:lpstr>
      <vt:lpstr>App.js</vt:lpstr>
      <vt:lpstr>index.js</vt:lpstr>
      <vt:lpstr>React Server</vt:lpstr>
      <vt:lpstr>npm start</vt:lpstr>
      <vt:lpstr>התוצאה בדפדפן</vt:lpstr>
      <vt:lpstr>מצגת של PowerPoint‏</vt:lpstr>
      <vt:lpstr>Components</vt:lpstr>
      <vt:lpstr>Profiler</vt:lpstr>
      <vt:lpstr>תחילת עבודה</vt:lpstr>
      <vt:lpstr>src</vt:lpstr>
      <vt:lpstr>App.js</vt:lpstr>
      <vt:lpstr>index.css</vt:lpstr>
      <vt:lpstr>public</vt:lpstr>
      <vt:lpstr>index.html</vt:lpstr>
      <vt:lpstr>manifest.json</vt:lpstr>
      <vt:lpstr>משימת initial app  </vt:lpstr>
      <vt:lpstr>Bable.js</vt:lpstr>
      <vt:lpstr>Definition</vt:lpstr>
      <vt:lpstr>Benefits</vt:lpstr>
      <vt:lpstr>Babel sandbox</vt:lpstr>
      <vt:lpstr>Component</vt:lpstr>
      <vt:lpstr>Definition</vt:lpstr>
      <vt:lpstr>Components structure</vt:lpstr>
      <vt:lpstr>Components Types</vt:lpstr>
      <vt:lpstr>מצגת של PowerPoint‏</vt:lpstr>
      <vt:lpstr>Template</vt:lpstr>
      <vt:lpstr>PageHeader</vt:lpstr>
      <vt:lpstr>התוצאה בדפדפן</vt:lpstr>
      <vt:lpstr>Compilation Error</vt:lpstr>
      <vt:lpstr>איתור שגיאה</vt:lpstr>
      <vt:lpstr>בטרמינל של vscode</vt:lpstr>
      <vt:lpstr>בדפדפן</vt:lpstr>
      <vt:lpstr>תיקון השגיאה</vt:lpstr>
      <vt:lpstr>Logic</vt:lpstr>
      <vt:lpstr>הוספת לוגיקה</vt:lpstr>
      <vt:lpstr>Sting interpolation</vt:lpstr>
      <vt:lpstr>String interpolation example</vt:lpstr>
      <vt:lpstr>Styles</vt:lpstr>
      <vt:lpstr>Styles Types</vt:lpstr>
      <vt:lpstr>Inline style</vt:lpstr>
      <vt:lpstr>Inline style</vt:lpstr>
      <vt:lpstr>Styles from module</vt:lpstr>
      <vt:lpstr>Styles from module </vt:lpstr>
      <vt:lpstr>External libraries</vt:lpstr>
      <vt:lpstr>Material UI</vt:lpstr>
      <vt:lpstr>Props</vt:lpstr>
      <vt:lpstr>Passing string</vt:lpstr>
      <vt:lpstr>Child Component</vt:lpstr>
      <vt:lpstr>Father component</vt:lpstr>
      <vt:lpstr>התוצאה בדפדפן</vt:lpstr>
      <vt:lpstr>Passing Object</vt:lpstr>
      <vt:lpstr>Child Component</vt:lpstr>
      <vt:lpstr>Father Component</vt:lpstr>
      <vt:lpstr>התוצאה בדפדפן</vt:lpstr>
      <vt:lpstr>Sending two keys</vt:lpstr>
      <vt:lpstr>Child Component</vt:lpstr>
      <vt:lpstr>Father Component</vt:lpstr>
      <vt:lpstr>התוצאה בדפדפן</vt:lpstr>
      <vt:lpstr>משימת  Props</vt:lpstr>
      <vt:lpstr>משימת  Props חלק ב'</vt:lpstr>
      <vt:lpstr>Loops</vt:lpstr>
      <vt:lpstr>Map Loop</vt:lpstr>
      <vt:lpstr>התוצאה בדפדפן</vt:lpstr>
      <vt:lpstr>משימת  Map</vt:lpstr>
      <vt:lpstr>Conditional Rendering</vt:lpstr>
      <vt:lpstr>Conditional Rendering</vt:lpstr>
      <vt:lpstr>Events</vt:lpstr>
      <vt:lpstr>JAVASCRIPT EVENTS</vt:lpstr>
      <vt:lpstr>onClick event</vt:lpstr>
      <vt:lpstr>Function invocation with parameters</vt:lpstr>
      <vt:lpstr>Function with parameters</vt:lpstr>
      <vt:lpstr>Catching the event and passing it to the function</vt:lpstr>
      <vt:lpstr>Catching event </vt:lpstr>
      <vt:lpstr>הדרך השנייה להעביר אירוע לפונקציה</vt:lpstr>
      <vt:lpstr>Raising Events</vt:lpstr>
      <vt:lpstr>הפעלת מטודה בקומפוננט האב מקומפוננט הבן</vt:lpstr>
      <vt:lpstr>התוצאה בדפדפן</vt:lpstr>
      <vt:lpstr>משימת  Events</vt:lpstr>
      <vt:lpstr>propTypes</vt:lpstr>
      <vt:lpstr>Definition</vt:lpstr>
      <vt:lpstr>Installation</vt:lpstr>
      <vt:lpstr>Types</vt:lpstr>
      <vt:lpstr>PropTypes Errors</vt:lpstr>
      <vt:lpstr>PropTypes Error</vt:lpstr>
      <vt:lpstr>התוצאה בדפדפן</vt:lpstr>
      <vt:lpstr>Main Types</vt:lpstr>
      <vt:lpstr>Main Types</vt:lpstr>
      <vt:lpstr>ArrayOf &amp; ObjectOf Types</vt:lpstr>
      <vt:lpstr>arrayOf &amp; objectOf</vt:lpstr>
      <vt:lpstr>oneOfType vs oneOf</vt:lpstr>
      <vt:lpstr> oneOfType &amp; oneOf</vt:lpstr>
      <vt:lpstr>התוצאה בדפדפן</vt:lpstr>
      <vt:lpstr>Exact &amp; isRequired</vt:lpstr>
      <vt:lpstr>Exact</vt:lpstr>
      <vt:lpstr>התוצאה בדפדפן</vt:lpstr>
      <vt:lpstr>isRequired</vt:lpstr>
      <vt:lpstr>Shape Any &amp; defaultProps</vt:lpstr>
      <vt:lpstr>Shape</vt:lpstr>
      <vt:lpstr>&amp; defaultProps Any</vt:lpstr>
      <vt:lpstr>node &amp; children</vt:lpstr>
      <vt:lpstr>node &amp; children</vt:lpstr>
      <vt:lpstr>PropTypes.element</vt:lpstr>
      <vt:lpstr>התוצאה בדפדפן</vt:lpstr>
      <vt:lpstr>arrayOf(element)</vt:lpstr>
      <vt:lpstr>התוצאה בדפדפן</vt:lpstr>
      <vt:lpstr>משימת  PropTypes חלק א'</vt:lpstr>
      <vt:lpstr>משימת  PropTypes חלק ב'</vt:lpstr>
      <vt:lpstr>משימת  PropTypes חלק ג'</vt:lpstr>
      <vt:lpstr>Shared Components</vt:lpstr>
      <vt:lpstr>PageHeader</vt:lpstr>
      <vt:lpstr>PageHeader.jsx</vt:lpstr>
      <vt:lpstr>CardsPage.jsx</vt:lpstr>
      <vt:lpstr>התוצאה בדפדפן</vt:lpstr>
      <vt:lpstr>Static Folder</vt:lpstr>
      <vt:lpstr>מצגת של PowerPoint‏</vt:lpstr>
      <vt:lpstr>AboutPage.jsx</vt:lpstr>
      <vt:lpstr>התוצאה בדפדפן</vt:lpstr>
      <vt:lpstr>Hooks</vt:lpstr>
      <vt:lpstr>מצגת של PowerPoint‏</vt:lpstr>
      <vt:lpstr>Rules</vt:lpstr>
      <vt:lpstr>useState</vt:lpstr>
      <vt:lpstr>useState</vt:lpstr>
      <vt:lpstr>useState with Function</vt:lpstr>
      <vt:lpstr>התוצאה בדפדפן</vt:lpstr>
      <vt:lpstr>useState with objects</vt:lpstr>
      <vt:lpstr>התוצאה בדפדפן</vt:lpstr>
      <vt:lpstr>useState with complex objects</vt:lpstr>
      <vt:lpstr>התוצאה בדפדפן</vt:lpstr>
      <vt:lpstr>useState with array</vt:lpstr>
      <vt:lpstr>render</vt:lpstr>
      <vt:lpstr>התוצאה בדפדפן</vt:lpstr>
      <vt:lpstr>משימת useState</vt:lpstr>
      <vt:lpstr>Layout</vt:lpstr>
      <vt:lpstr>מצגת של PowerPoint‏</vt:lpstr>
      <vt:lpstr>Header.jsx</vt:lpstr>
      <vt:lpstr>Footer.jsx</vt:lpstr>
      <vt:lpstr>Main.jsx</vt:lpstr>
      <vt:lpstr>Layout.jsx</vt:lpstr>
      <vt:lpstr>App.js</vt:lpstr>
      <vt:lpstr>התוצאה בדפדפן</vt:lpstr>
      <vt:lpstr>ErrorPage.jsx</vt:lpstr>
      <vt:lpstr>ErrorPage.jsx</vt:lpstr>
      <vt:lpstr>התוצאה בדפדפן</vt:lpstr>
      <vt:lpstr>React Router Dom</vt:lpstr>
      <vt:lpstr>Definition</vt:lpstr>
      <vt:lpstr>Benefits</vt:lpstr>
      <vt:lpstr>Installation</vt:lpstr>
      <vt:lpstr>מצגת של PowerPoint‏</vt:lpstr>
      <vt:lpstr>routesModel.js</vt:lpstr>
      <vt:lpstr>Routes</vt:lpstr>
      <vt:lpstr>Router.jsx</vt:lpstr>
      <vt:lpstr>BrowserRouter</vt:lpstr>
      <vt:lpstr>BrowserRouter</vt:lpstr>
      <vt:lpstr>התוצאה בדפדפן</vt:lpstr>
      <vt:lpstr>Link &amp; NavLink</vt:lpstr>
      <vt:lpstr>NavBarLink.jsx</vt:lpstr>
      <vt:lpstr>Logo.jsx</vt:lpstr>
      <vt:lpstr>NavItem.jsx</vt:lpstr>
      <vt:lpstr>LeftNavigation.jsx</vt:lpstr>
      <vt:lpstr>התוצאה בדפדפן</vt:lpstr>
      <vt:lpstr>משימת  react-router-dom</vt:lpstr>
      <vt:lpstr>useNavigate</vt:lpstr>
      <vt:lpstr>useNavigate</vt:lpstr>
      <vt:lpstr>Navigate</vt:lpstr>
      <vt:lpstr>SignupPage.jsx</vt:lpstr>
      <vt:lpstr>Router.jsx</vt:lpstr>
      <vt:lpstr>משימת  Navigate</vt:lpstr>
      <vt:lpstr>useParams</vt:lpstr>
      <vt:lpstr>CardDetailsPage.jsx</vt:lpstr>
      <vt:lpstr>routesModel.js</vt:lpstr>
      <vt:lpstr>Router.jsx</vt:lpstr>
      <vt:lpstr>Card.jsx</vt:lpstr>
      <vt:lpstr>התוצאה בדפדפן</vt:lpstr>
      <vt:lpstr>Nested Routes</vt:lpstr>
      <vt:lpstr>Router.jsx</vt:lpstr>
      <vt:lpstr>Sandbox.jsx</vt:lpstr>
      <vt:lpstr>התוצאה בדפדפן</vt:lpstr>
      <vt:lpstr>משימת  Nested Routs</vt:lpstr>
      <vt:lpstr>Life Cycle Hooks</vt:lpstr>
      <vt:lpstr>Lifecycle Hooks</vt:lpstr>
      <vt:lpstr>First Rendering</vt:lpstr>
      <vt:lpstr>Initial rendering</vt:lpstr>
      <vt:lpstr>LifeCycleHooks.jsx</vt:lpstr>
      <vt:lpstr>התוצאה בדפדפן</vt:lpstr>
      <vt:lpstr>useEffect</vt:lpstr>
      <vt:lpstr>useEffect as componentDidMount</vt:lpstr>
      <vt:lpstr>התוצאה בדפדפן</vt:lpstr>
      <vt:lpstr>useEffect with dependencies</vt:lpstr>
      <vt:lpstr>התוצאה בדפדפן</vt:lpstr>
      <vt:lpstr>useEffect as componentWillUnmount</vt:lpstr>
      <vt:lpstr>התוצאה בדפדפן</vt:lpstr>
      <vt:lpstr>useEffect as componentDidUpdate</vt:lpstr>
      <vt:lpstr>התוצאה בדפדפן</vt:lpstr>
      <vt:lpstr>Custom hooks</vt:lpstr>
      <vt:lpstr>Rules</vt:lpstr>
      <vt:lpstr>useCounter</vt:lpstr>
      <vt:lpstr>שימוש ב custom hook שיצרנו</vt:lpstr>
      <vt:lpstr>התוצאה בדפדפן</vt:lpstr>
      <vt:lpstr>משימת  custom hook</vt:lpstr>
      <vt:lpstr>Memoization</vt:lpstr>
      <vt:lpstr>Definition</vt:lpstr>
      <vt:lpstr>useCallback</vt:lpstr>
      <vt:lpstr>ButtonComp.jsx</vt:lpstr>
      <vt:lpstr>UseCallBackComp.jsx</vt:lpstr>
      <vt:lpstr>התוצאה בדפדפן</vt:lpstr>
      <vt:lpstr>ButtonComp.jsx</vt:lpstr>
      <vt:lpstr>useCounter</vt:lpstr>
      <vt:lpstr>התוצאה בדפדפן</vt:lpstr>
      <vt:lpstr>useMemo</vt:lpstr>
      <vt:lpstr>UseMemo.jsx</vt:lpstr>
      <vt:lpstr>התוצאה בדפדפן</vt:lpstr>
      <vt:lpstr>UseMemo.jsx</vt:lpstr>
      <vt:lpstr>התוצאה בדפדפן</vt:lpstr>
      <vt:lpstr>axios</vt:lpstr>
      <vt:lpstr>Definition</vt:lpstr>
      <vt:lpstr>Benefits</vt:lpstr>
      <vt:lpstr>Installation</vt:lpstr>
      <vt:lpstr>מצגת של PowerPoint‏</vt:lpstr>
      <vt:lpstr>cardApiService</vt:lpstr>
      <vt:lpstr>cardService.js</vt:lpstr>
      <vt:lpstr>Error.jsx</vt:lpstr>
      <vt:lpstr>Spinner.jsx</vt:lpstr>
      <vt:lpstr>CardsPage.jsx</vt:lpstr>
      <vt:lpstr>CardsFeedback.jsx</vt:lpstr>
      <vt:lpstr>CardsFeedback.jsx</vt:lpstr>
      <vt:lpstr>Cards.jsx</vt:lpstr>
      <vt:lpstr>התוצאה בדפדפן</vt:lpstr>
      <vt:lpstr>התוצאה בדפדפן</vt:lpstr>
      <vt:lpstr>התוצאה בדפדפן</vt:lpstr>
      <vt:lpstr>התוצאה בדפדפן</vt:lpstr>
      <vt:lpstr>משימת cardApiService חלק א'</vt:lpstr>
      <vt:lpstr>חלק ב'</vt:lpstr>
      <vt:lpstr>חלק ג'</vt:lpstr>
      <vt:lpstr>useCards</vt:lpstr>
      <vt:lpstr>useCards.js</vt:lpstr>
      <vt:lpstr>useCards.js</vt:lpstr>
      <vt:lpstr>CardsPage.jsx</vt:lpstr>
      <vt:lpstr>משימת useCards חלק א'</vt:lpstr>
      <vt:lpstr>מצגת של PowerPoint‏</vt:lpstr>
      <vt:lpstr>מצגת של PowerPoint‏</vt:lpstr>
      <vt:lpstr>מצגת של PowerPoint‏</vt:lpstr>
      <vt:lpstr>axios interceptors</vt:lpstr>
      <vt:lpstr>useAxios.js</vt:lpstr>
      <vt:lpstr>useCards.js</vt:lpstr>
      <vt:lpstr>התוצאה בדפדפן</vt:lpstr>
      <vt:lpstr>התוצאה בדפדפן</vt:lpstr>
      <vt:lpstr>משימת axios interceptors</vt:lpstr>
      <vt:lpstr>Context</vt:lpstr>
      <vt:lpstr>When to use context</vt:lpstr>
      <vt:lpstr>Using React Context</vt:lpstr>
      <vt:lpstr>example</vt:lpstr>
      <vt:lpstr>מצגת של PowerPoint‏</vt:lpstr>
      <vt:lpstr>NameProvider.jsx</vt:lpstr>
      <vt:lpstr>A.jsx</vt:lpstr>
      <vt:lpstr>B.jsx</vt:lpstr>
      <vt:lpstr>C.jsx</vt:lpstr>
      <vt:lpstr>התוצאה בדפדפן</vt:lpstr>
      <vt:lpstr>משימת Context חלק א'</vt:lpstr>
      <vt:lpstr>משימת Context חלק ב'</vt:lpstr>
      <vt:lpstr>משימת Context חלק ג'</vt:lpstr>
      <vt:lpstr>משימת Context התוצאה בדפדפן</vt:lpstr>
      <vt:lpstr>Snackbar</vt:lpstr>
      <vt:lpstr>SnackbarProvider.jsx</vt:lpstr>
      <vt:lpstr>SnackbarProvider.jsx</vt:lpstr>
      <vt:lpstr>App.js</vt:lpstr>
      <vt:lpstr>useAxios.js</vt:lpstr>
      <vt:lpstr>משימת Snackbar חלק א'</vt:lpstr>
      <vt:lpstr>Forms</vt:lpstr>
      <vt:lpstr>Highlights for creating forms</vt:lpstr>
      <vt:lpstr>מצגת של PowerPoint‏</vt:lpstr>
      <vt:lpstr>algoMethods.jsx</vt:lpstr>
      <vt:lpstr>Input.jsx</vt:lpstr>
      <vt:lpstr>Input.jsx</vt:lpstr>
      <vt:lpstr>Input PropTypes</vt:lpstr>
      <vt:lpstr>FormButton.jsx</vt:lpstr>
      <vt:lpstr>FormBotton.jsx</vt:lpstr>
      <vt:lpstr>FormBotton PropTypes &amp; defaultProps</vt:lpstr>
      <vt:lpstr>Form.jsx</vt:lpstr>
      <vt:lpstr>Form.jsx</vt:lpstr>
      <vt:lpstr>Form return</vt:lpstr>
      <vt:lpstr>Form propTypes &amp; defaultProps</vt:lpstr>
      <vt:lpstr>useForm.js</vt:lpstr>
      <vt:lpstr>useForm.js</vt:lpstr>
      <vt:lpstr>handleReset</vt:lpstr>
      <vt:lpstr>validateProperty</vt:lpstr>
      <vt:lpstr>handleChange</vt:lpstr>
      <vt:lpstr>validateForm</vt:lpstr>
      <vt:lpstr>onSubmit</vt:lpstr>
      <vt:lpstr>Value return &amp; propTypes</vt:lpstr>
      <vt:lpstr>Form implementation</vt:lpstr>
      <vt:lpstr>FormTest.jsx</vt:lpstr>
      <vt:lpstr>FormTest return</vt:lpstr>
      <vt:lpstr>התוצאה בדפדפן</vt:lpstr>
      <vt:lpstr>Login</vt:lpstr>
      <vt:lpstr>מצגת של PowerPoint‏</vt:lpstr>
      <vt:lpstr>jwt-decode</vt:lpstr>
      <vt:lpstr>jwt-decode Installation</vt:lpstr>
      <vt:lpstr>localStorageService.js</vt:lpstr>
      <vt:lpstr>LocalStorageService.js</vt:lpstr>
      <vt:lpstr>UserProvider.jsx</vt:lpstr>
      <vt:lpstr>UserProvider.jsx</vt:lpstr>
      <vt:lpstr>UserProvider.jsx</vt:lpstr>
      <vt:lpstr>App.js</vt:lpstr>
      <vt:lpstr>usersApiService.js</vt:lpstr>
      <vt:lpstr>usersApiService.js</vt:lpstr>
      <vt:lpstr>useUsers.js</vt:lpstr>
      <vt:lpstr>useUsers.js</vt:lpstr>
      <vt:lpstr>handleLogin</vt:lpstr>
      <vt:lpstr>return</vt:lpstr>
      <vt:lpstr>Joi-schema</vt:lpstr>
      <vt:lpstr>loginSchema.js</vt:lpstr>
      <vt:lpstr>Initial Form Data</vt:lpstr>
      <vt:lpstr>initialLoginForm.js</vt:lpstr>
      <vt:lpstr>Axios interceptor</vt:lpstr>
      <vt:lpstr>useAxios.js</vt:lpstr>
      <vt:lpstr>LoginPage.jsx</vt:lpstr>
      <vt:lpstr>LoginPage.jsx</vt:lpstr>
      <vt:lpstr>return</vt:lpstr>
      <vt:lpstr>התוצאה בדפדפן</vt:lpstr>
      <vt:lpstr>Get Current User</vt:lpstr>
      <vt:lpstr>RightNavigation.jsx</vt:lpstr>
      <vt:lpstr>RightNavigation.jsx</vt:lpstr>
      <vt:lpstr>LeftNavigation.jsx</vt:lpstr>
      <vt:lpstr>LeftNavigation.jsx</vt:lpstr>
      <vt:lpstr>התוצאה בדפדפן</vt:lpstr>
      <vt:lpstr>התוצאה בדפדפן</vt:lpstr>
      <vt:lpstr>משימת  Get Current User</vt:lpstr>
      <vt:lpstr>Logout</vt:lpstr>
      <vt:lpstr>handleLogout</vt:lpstr>
      <vt:lpstr>useUsers.js</vt:lpstr>
      <vt:lpstr>MemuLink.jsx</vt:lpstr>
      <vt:lpstr>MenuLink.jsx</vt:lpstr>
      <vt:lpstr>Menu.jsx</vt:lpstr>
      <vt:lpstr>Menu.jsx</vt:lpstr>
      <vt:lpstr>Menu.jsx</vt:lpstr>
      <vt:lpstr>Menu.jsx</vt:lpstr>
      <vt:lpstr>Menu.jsx</vt:lpstr>
      <vt:lpstr>MenuProvider.jsx</vt:lpstr>
      <vt:lpstr>MenuProvider.jsx</vt:lpstr>
      <vt:lpstr>MenuProvider.jsx</vt:lpstr>
      <vt:lpstr>NavBar.jsx</vt:lpstr>
      <vt:lpstr>Logged.jsx</vt:lpstr>
      <vt:lpstr>MoreButton.jsx</vt:lpstr>
      <vt:lpstr>התוצאה בדפדפן</vt:lpstr>
      <vt:lpstr>Signup</vt:lpstr>
      <vt:lpstr>מצגת של PowerPoint‏</vt:lpstr>
      <vt:lpstr>initialSignupForm.js</vt:lpstr>
      <vt:lpstr>initialSignupForm.js</vt:lpstr>
      <vt:lpstr>Normalize User</vt:lpstr>
      <vt:lpstr>normalizeUser.js</vt:lpstr>
      <vt:lpstr>Joi-schema</vt:lpstr>
      <vt:lpstr>signupSchema.js</vt:lpstr>
      <vt:lpstr>usersApiService.js</vt:lpstr>
      <vt:lpstr>usersApiService.js</vt:lpstr>
      <vt:lpstr>useUsers.js</vt:lpstr>
      <vt:lpstr>useUsers.js</vt:lpstr>
      <vt:lpstr>SignupPage.jsx</vt:lpstr>
      <vt:lpstr>SignupPage.jsx</vt:lpstr>
      <vt:lpstr>return</vt:lpstr>
      <vt:lpstr>Checkbox</vt:lpstr>
      <vt:lpstr>התוצאה בדפדפן</vt:lpstr>
      <vt:lpstr>MyCardsPage.jsx</vt:lpstr>
      <vt:lpstr>MyCardsPage.jsx</vt:lpstr>
      <vt:lpstr>return</vt:lpstr>
      <vt:lpstr>משימת  Create Card</vt:lpstr>
      <vt:lpstr>Delete Card</vt:lpstr>
      <vt:lpstr>Emphasis</vt:lpstr>
      <vt:lpstr>מצגת של PowerPoint‏</vt:lpstr>
      <vt:lpstr>CardDeleteDialog.jsx</vt:lpstr>
      <vt:lpstr>CardActionBar.jsx</vt:lpstr>
      <vt:lpstr>CardActionBar.jsx</vt:lpstr>
      <vt:lpstr>Card.jsx</vt:lpstr>
      <vt:lpstr>Cards.jsx</vt:lpstr>
      <vt:lpstr>CardsFeedback.jsx</vt:lpstr>
      <vt:lpstr>CardsPage.jsx</vt:lpstr>
      <vt:lpstr>התוצאה בדפדפן</vt:lpstr>
      <vt:lpstr>התוצאה בדפדפן</vt:lpstr>
      <vt:lpstr>משימת  Delete Card</vt:lpstr>
      <vt:lpstr>Edit Card</vt:lpstr>
      <vt:lpstr>מצגת של PowerPoint‏</vt:lpstr>
      <vt:lpstr>mapToModel</vt:lpstr>
      <vt:lpstr>mapCardToModel.js</vt:lpstr>
      <vt:lpstr>normalizeCard.js</vt:lpstr>
      <vt:lpstr>CardActionBar.jsx</vt:lpstr>
      <vt:lpstr>Router.jsx</vt:lpstr>
      <vt:lpstr>useCards.js</vt:lpstr>
      <vt:lpstr>useCards.js</vt:lpstr>
      <vt:lpstr>EditCardPage.jsx</vt:lpstr>
      <vt:lpstr>EditCardPage.jsx</vt:lpstr>
      <vt:lpstr>EditCardPage.jsx</vt:lpstr>
      <vt:lpstr>EditCardPage.jsx</vt:lpstr>
      <vt:lpstr>משימת  Edit User</vt:lpstr>
      <vt:lpstr>Like Card</vt:lpstr>
      <vt:lpstr>cardApiService.js</vt:lpstr>
      <vt:lpstr>useCards.js</vt:lpstr>
      <vt:lpstr>CardActionBar.jsx</vt:lpstr>
      <vt:lpstr>CardActionBar.jsx</vt:lpstr>
      <vt:lpstr>Card.jsx</vt:lpstr>
      <vt:lpstr>Cards.jsx</vt:lpstr>
      <vt:lpstr>CardsFeedback.jsx</vt:lpstr>
      <vt:lpstr>FavCardsPage.jsx</vt:lpstr>
      <vt:lpstr>useCards.js</vt:lpstr>
      <vt:lpstr>FavCardsPage.jsx</vt:lpstr>
      <vt:lpstr>FavCardsPage.jsx</vt:lpstr>
      <vt:lpstr>Search Bar</vt:lpstr>
      <vt:lpstr>useSearchParams</vt:lpstr>
      <vt:lpstr>SearchBar.jsx</vt:lpstr>
      <vt:lpstr>useCards.js</vt:lpstr>
      <vt:lpstr>useCards.js</vt:lpstr>
      <vt:lpstr>SearchBar implementation</vt:lpstr>
      <vt:lpstr>CardsPage.jsx</vt:lpstr>
      <vt:lpstr>משימת  Search Bar חלק א'</vt:lpstr>
      <vt:lpstr>משימת  Search Bar חלק ב'</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דוד יכין</dc:creator>
  <cp:lastModifiedBy>דוד יכין</cp:lastModifiedBy>
  <cp:revision>310</cp:revision>
  <cp:lastPrinted>2023-02-05T19:27:41Z</cp:lastPrinted>
  <dcterms:created xsi:type="dcterms:W3CDTF">2022-03-16T16:40:31Z</dcterms:created>
  <dcterms:modified xsi:type="dcterms:W3CDTF">2023-04-02T12:25:07Z</dcterms:modified>
</cp:coreProperties>
</file>